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7"/>
  </p:notesMasterIdLst>
  <p:sldIdLst>
    <p:sldId id="314" r:id="rId2"/>
    <p:sldId id="315" r:id="rId3"/>
    <p:sldId id="386" r:id="rId4"/>
    <p:sldId id="387" r:id="rId5"/>
    <p:sldId id="344" r:id="rId6"/>
    <p:sldId id="316" r:id="rId7"/>
    <p:sldId id="317" r:id="rId8"/>
    <p:sldId id="318" r:id="rId9"/>
    <p:sldId id="319" r:id="rId10"/>
    <p:sldId id="323" r:id="rId11"/>
    <p:sldId id="325" r:id="rId12"/>
    <p:sldId id="326" r:id="rId13"/>
    <p:sldId id="368" r:id="rId14"/>
    <p:sldId id="328" r:id="rId15"/>
    <p:sldId id="329" r:id="rId16"/>
    <p:sldId id="330" r:id="rId17"/>
    <p:sldId id="331" r:id="rId18"/>
    <p:sldId id="332" r:id="rId19"/>
    <p:sldId id="333" r:id="rId20"/>
    <p:sldId id="334" r:id="rId21"/>
    <p:sldId id="335" r:id="rId22"/>
    <p:sldId id="369" r:id="rId23"/>
    <p:sldId id="336" r:id="rId24"/>
    <p:sldId id="337" r:id="rId25"/>
    <p:sldId id="338" r:id="rId26"/>
    <p:sldId id="339" r:id="rId27"/>
    <p:sldId id="340" r:id="rId28"/>
    <p:sldId id="371" r:id="rId29"/>
    <p:sldId id="372" r:id="rId30"/>
    <p:sldId id="341" r:id="rId31"/>
    <p:sldId id="342" r:id="rId32"/>
    <p:sldId id="262" r:id="rId33"/>
    <p:sldId id="284" r:id="rId34"/>
    <p:sldId id="264" r:id="rId35"/>
    <p:sldId id="265" r:id="rId36"/>
    <p:sldId id="266" r:id="rId37"/>
    <p:sldId id="285" r:id="rId38"/>
    <p:sldId id="267" r:id="rId39"/>
    <p:sldId id="286" r:id="rId40"/>
    <p:sldId id="290" r:id="rId41"/>
    <p:sldId id="291" r:id="rId42"/>
    <p:sldId id="292" r:id="rId43"/>
    <p:sldId id="293" r:id="rId44"/>
    <p:sldId id="294" r:id="rId45"/>
    <p:sldId id="295" r:id="rId46"/>
    <p:sldId id="296" r:id="rId47"/>
    <p:sldId id="297" r:id="rId48"/>
    <p:sldId id="298" r:id="rId49"/>
    <p:sldId id="299" r:id="rId50"/>
    <p:sldId id="300" r:id="rId51"/>
    <p:sldId id="362" r:id="rId52"/>
    <p:sldId id="350" r:id="rId53"/>
    <p:sldId id="351" r:id="rId54"/>
    <p:sldId id="352" r:id="rId55"/>
    <p:sldId id="353" r:id="rId56"/>
    <p:sldId id="354" r:id="rId57"/>
    <p:sldId id="355" r:id="rId58"/>
    <p:sldId id="356" r:id="rId59"/>
    <p:sldId id="357" r:id="rId60"/>
    <p:sldId id="358" r:id="rId61"/>
    <p:sldId id="359" r:id="rId62"/>
    <p:sldId id="360" r:id="rId63"/>
    <p:sldId id="361" r:id="rId64"/>
    <p:sldId id="388" r:id="rId65"/>
    <p:sldId id="374" r:id="rId66"/>
    <p:sldId id="375" r:id="rId67"/>
    <p:sldId id="376" r:id="rId68"/>
    <p:sldId id="377" r:id="rId69"/>
    <p:sldId id="378" r:id="rId70"/>
    <p:sldId id="379" r:id="rId71"/>
    <p:sldId id="380" r:id="rId72"/>
    <p:sldId id="381" r:id="rId73"/>
    <p:sldId id="382" r:id="rId74"/>
    <p:sldId id="373" r:id="rId75"/>
    <p:sldId id="261" r:id="rId7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FF"/>
    <a:srgbClr val="66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49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101D25-3F6C-42BA-9105-39A7965490F0}"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zh-CN" altLang="en-US"/>
        </a:p>
      </dgm:t>
    </dgm:pt>
    <dgm:pt modelId="{43159101-BA04-4736-B650-84EAC5E56650}">
      <dgm:prSet phldrT="[文本]" custT="1"/>
      <dgm:spPr/>
      <dgm:t>
        <a:bodyPr/>
        <a:lstStyle/>
        <a:p>
          <a:r>
            <a:rPr lang="zh-CN" altLang="en-US" sz="2400" dirty="0" smtClean="0"/>
            <a:t>各级卫生健康行政部门</a:t>
          </a:r>
          <a:endParaRPr lang="zh-CN" altLang="en-US" sz="2400" dirty="0"/>
        </a:p>
      </dgm:t>
    </dgm:pt>
    <dgm:pt modelId="{B9BCB58B-88D9-430C-858F-1BFB2C3F948D}" type="parTrans" cxnId="{BB0F9131-0141-40BF-A46B-C070625087FC}">
      <dgm:prSet/>
      <dgm:spPr/>
      <dgm:t>
        <a:bodyPr/>
        <a:lstStyle/>
        <a:p>
          <a:endParaRPr lang="zh-CN" altLang="en-US"/>
        </a:p>
      </dgm:t>
    </dgm:pt>
    <dgm:pt modelId="{3DD9E3CB-3BDF-42AA-9772-9050884BD293}" type="sibTrans" cxnId="{BB0F9131-0141-40BF-A46B-C070625087FC}">
      <dgm:prSet/>
      <dgm:spPr/>
      <dgm:t>
        <a:bodyPr/>
        <a:lstStyle/>
        <a:p>
          <a:endParaRPr lang="zh-CN" altLang="en-US"/>
        </a:p>
      </dgm:t>
    </dgm:pt>
    <dgm:pt modelId="{97C14545-255B-4CF0-97D1-9FB78620D27D}">
      <dgm:prSet phldrT="[文本]"/>
      <dgm:spPr/>
      <dgm:t>
        <a:bodyPr/>
        <a:lstStyle/>
        <a:p>
          <a:r>
            <a:rPr lang="zh-CN" altLang="zh-CN" dirty="0" smtClean="0"/>
            <a:t>负责疫情控制的总体指导工作</a:t>
          </a:r>
          <a:endParaRPr lang="zh-CN" altLang="en-US" dirty="0"/>
        </a:p>
      </dgm:t>
    </dgm:pt>
    <dgm:pt modelId="{623D0D53-DB66-4F93-B0A2-3DF286F9391E}" type="parTrans" cxnId="{EB325EA2-A523-42A4-BAE2-51D352DA1F45}">
      <dgm:prSet/>
      <dgm:spPr/>
      <dgm:t>
        <a:bodyPr/>
        <a:lstStyle/>
        <a:p>
          <a:endParaRPr lang="zh-CN" altLang="en-US"/>
        </a:p>
      </dgm:t>
    </dgm:pt>
    <dgm:pt modelId="{E3FD7857-2498-43EB-81DB-E8526F364761}" type="sibTrans" cxnId="{EB325EA2-A523-42A4-BAE2-51D352DA1F45}">
      <dgm:prSet/>
      <dgm:spPr/>
      <dgm:t>
        <a:bodyPr/>
        <a:lstStyle/>
        <a:p>
          <a:endParaRPr lang="zh-CN" altLang="en-US"/>
        </a:p>
      </dgm:t>
    </dgm:pt>
    <dgm:pt modelId="{7FB1D1FA-8E07-4005-9704-513FCDD5411D}">
      <dgm:prSet phldrT="[文本]" custT="1"/>
      <dgm:spPr/>
      <dgm:t>
        <a:bodyPr/>
        <a:lstStyle/>
        <a:p>
          <a:r>
            <a:rPr lang="zh-CN" altLang="en-US" sz="2400" dirty="0" smtClean="0"/>
            <a:t>各级</a:t>
          </a:r>
          <a:endParaRPr lang="en-US" altLang="zh-CN" sz="2400" dirty="0" smtClean="0"/>
        </a:p>
        <a:p>
          <a:r>
            <a:rPr lang="zh-CN" altLang="en-US" sz="2400" dirty="0" smtClean="0"/>
            <a:t>疾控机构</a:t>
          </a:r>
          <a:endParaRPr lang="zh-CN" altLang="en-US" sz="2400" dirty="0"/>
        </a:p>
      </dgm:t>
    </dgm:pt>
    <dgm:pt modelId="{BCFC35DA-4D7A-4777-A2B3-CDF752EAFE07}" type="parTrans" cxnId="{3FE1D619-6F18-42BA-AEB1-373FEDD18789}">
      <dgm:prSet/>
      <dgm:spPr/>
      <dgm:t>
        <a:bodyPr/>
        <a:lstStyle/>
        <a:p>
          <a:endParaRPr lang="zh-CN" altLang="en-US"/>
        </a:p>
      </dgm:t>
    </dgm:pt>
    <dgm:pt modelId="{E56FA961-BA5C-45F5-9023-47C17F7F2390}" type="sibTrans" cxnId="{3FE1D619-6F18-42BA-AEB1-373FEDD18789}">
      <dgm:prSet/>
      <dgm:spPr/>
      <dgm:t>
        <a:bodyPr/>
        <a:lstStyle/>
        <a:p>
          <a:endParaRPr lang="zh-CN" altLang="en-US"/>
        </a:p>
      </dgm:t>
    </dgm:pt>
    <dgm:pt modelId="{3DEF794D-529B-4553-85E7-DC48E5091495}">
      <dgm:prSet phldrT="[文本]"/>
      <dgm:spPr/>
      <dgm:t>
        <a:bodyPr/>
        <a:lstStyle/>
        <a:p>
          <a:r>
            <a:rPr lang="zh-CN" altLang="zh-CN" dirty="0" smtClean="0"/>
            <a:t>负责开展监测工作的组织、协调、督导和评估</a:t>
          </a:r>
          <a:r>
            <a:rPr lang="zh-CN" altLang="en-US" dirty="0" smtClean="0"/>
            <a:t>，</a:t>
          </a:r>
          <a:r>
            <a:rPr lang="zh-CN" altLang="zh-CN" dirty="0" smtClean="0"/>
            <a:t>进行监测资料的收集、分析、上报和反馈</a:t>
          </a:r>
          <a:endParaRPr lang="zh-CN" altLang="en-US" dirty="0"/>
        </a:p>
      </dgm:t>
    </dgm:pt>
    <dgm:pt modelId="{2C7B434E-355E-43F7-9FC2-F9946B5E31CE}" type="parTrans" cxnId="{4005B9D5-8046-4BBC-A4E8-4D8D650AF77F}">
      <dgm:prSet/>
      <dgm:spPr/>
      <dgm:t>
        <a:bodyPr/>
        <a:lstStyle/>
        <a:p>
          <a:endParaRPr lang="zh-CN" altLang="en-US"/>
        </a:p>
      </dgm:t>
    </dgm:pt>
    <dgm:pt modelId="{F42509BA-9404-4219-B88F-7C319B9D4C1E}" type="sibTrans" cxnId="{4005B9D5-8046-4BBC-A4E8-4D8D650AF77F}">
      <dgm:prSet/>
      <dgm:spPr/>
      <dgm:t>
        <a:bodyPr/>
        <a:lstStyle/>
        <a:p>
          <a:endParaRPr lang="zh-CN" altLang="en-US"/>
        </a:p>
      </dgm:t>
    </dgm:pt>
    <dgm:pt modelId="{EDBFD4D3-5BF2-4A6B-AA68-79F827321F15}">
      <dgm:prSet phldrT="[文本]" custT="1"/>
      <dgm:spPr/>
      <dgm:t>
        <a:bodyPr/>
        <a:lstStyle/>
        <a:p>
          <a:r>
            <a:rPr lang="zh-CN" altLang="en-US" sz="2400" dirty="0" smtClean="0"/>
            <a:t>各级各类</a:t>
          </a:r>
          <a:endParaRPr lang="en-US" altLang="zh-CN" sz="2400" dirty="0" smtClean="0"/>
        </a:p>
        <a:p>
          <a:r>
            <a:rPr lang="zh-CN" altLang="en-US" sz="2400" dirty="0" smtClean="0"/>
            <a:t>医疗机构</a:t>
          </a:r>
          <a:endParaRPr lang="zh-CN" altLang="en-US" sz="2400" dirty="0"/>
        </a:p>
      </dgm:t>
    </dgm:pt>
    <dgm:pt modelId="{A0375E09-9D46-4C0E-A631-00286001AFC6}" type="parTrans" cxnId="{8E95313C-1175-425C-A675-873F3F2974CA}">
      <dgm:prSet/>
      <dgm:spPr/>
      <dgm:t>
        <a:bodyPr/>
        <a:lstStyle/>
        <a:p>
          <a:endParaRPr lang="zh-CN" altLang="en-US"/>
        </a:p>
      </dgm:t>
    </dgm:pt>
    <dgm:pt modelId="{731A079D-155D-4FB2-936E-82145D3125EF}" type="sibTrans" cxnId="{8E95313C-1175-425C-A675-873F3F2974CA}">
      <dgm:prSet/>
      <dgm:spPr/>
      <dgm:t>
        <a:bodyPr/>
        <a:lstStyle/>
        <a:p>
          <a:endParaRPr lang="zh-CN" altLang="en-US"/>
        </a:p>
      </dgm:t>
    </dgm:pt>
    <dgm:pt modelId="{5C36881E-0EF7-422E-9F02-E9908F3C3BDB}">
      <dgm:prSet phldrT="[文本]"/>
      <dgm:spPr/>
      <dgm:t>
        <a:bodyPr/>
        <a:lstStyle/>
        <a:p>
          <a:r>
            <a:rPr lang="zh-CN" altLang="zh-CN" dirty="0" smtClean="0"/>
            <a:t>负责病例的发现与报告、隔离、诊断、救治和临床管理</a:t>
          </a:r>
          <a:endParaRPr lang="zh-CN" altLang="en-US" dirty="0"/>
        </a:p>
      </dgm:t>
    </dgm:pt>
    <dgm:pt modelId="{3CE77E4E-9B8D-4AED-927A-2FAFCC9CA07D}" type="parTrans" cxnId="{30D38BA5-1F3A-461D-9712-464E1F5BBC48}">
      <dgm:prSet/>
      <dgm:spPr/>
      <dgm:t>
        <a:bodyPr/>
        <a:lstStyle/>
        <a:p>
          <a:endParaRPr lang="zh-CN" altLang="en-US"/>
        </a:p>
      </dgm:t>
    </dgm:pt>
    <dgm:pt modelId="{C5BDCEB6-E71B-4961-8B24-BD60330D78A4}" type="sibTrans" cxnId="{30D38BA5-1F3A-461D-9712-464E1F5BBC48}">
      <dgm:prSet/>
      <dgm:spPr/>
      <dgm:t>
        <a:bodyPr/>
        <a:lstStyle/>
        <a:p>
          <a:endParaRPr lang="zh-CN" altLang="en-US"/>
        </a:p>
      </dgm:t>
    </dgm:pt>
    <dgm:pt modelId="{89ED0918-E6D4-4E0E-B994-04DF83493356}">
      <dgm:prSet phldrT="[文本]"/>
      <dgm:spPr/>
      <dgm:t>
        <a:bodyPr/>
        <a:lstStyle/>
        <a:p>
          <a:r>
            <a:rPr lang="zh-CN" altLang="zh-CN" dirty="0" smtClean="0"/>
            <a:t>落实防控资金和物资</a:t>
          </a:r>
          <a:endParaRPr lang="zh-CN" altLang="en-US" dirty="0"/>
        </a:p>
      </dgm:t>
    </dgm:pt>
    <dgm:pt modelId="{6A1CCCBE-D9BB-40E4-A808-DDBD32CCCA97}" type="parTrans" cxnId="{CB1FA908-F9B3-470A-BAEF-F148AEA9930C}">
      <dgm:prSet/>
      <dgm:spPr/>
      <dgm:t>
        <a:bodyPr/>
        <a:lstStyle/>
        <a:p>
          <a:endParaRPr lang="zh-CN" altLang="en-US"/>
        </a:p>
      </dgm:t>
    </dgm:pt>
    <dgm:pt modelId="{80229C8C-8964-4C17-BA03-40EDC284E93E}" type="sibTrans" cxnId="{CB1FA908-F9B3-470A-BAEF-F148AEA9930C}">
      <dgm:prSet/>
      <dgm:spPr/>
      <dgm:t>
        <a:bodyPr/>
        <a:lstStyle/>
        <a:p>
          <a:endParaRPr lang="zh-CN" altLang="en-US"/>
        </a:p>
      </dgm:t>
    </dgm:pt>
    <dgm:pt modelId="{C76F68C4-17FF-4E01-A808-78D96EF9E1A0}">
      <dgm:prSet phldrT="[文本]"/>
      <dgm:spPr/>
      <dgm:t>
        <a:bodyPr/>
        <a:lstStyle/>
        <a:p>
          <a:r>
            <a:rPr lang="zh-CN" altLang="zh-CN" dirty="0" smtClean="0"/>
            <a:t>开展现场调查、实验室检测和专业技术培训</a:t>
          </a:r>
          <a:endParaRPr lang="zh-CN" altLang="en-US" dirty="0"/>
        </a:p>
      </dgm:t>
    </dgm:pt>
    <dgm:pt modelId="{88C439F1-A756-4D29-A249-45C9A302F859}" type="parTrans" cxnId="{40471BCD-EE7B-42D0-BD7A-93BEE0A932E5}">
      <dgm:prSet/>
      <dgm:spPr/>
      <dgm:t>
        <a:bodyPr/>
        <a:lstStyle/>
        <a:p>
          <a:endParaRPr lang="zh-CN" altLang="en-US"/>
        </a:p>
      </dgm:t>
    </dgm:pt>
    <dgm:pt modelId="{DD7C66CE-3EAE-4BE4-A5FC-B43A1493772F}" type="sibTrans" cxnId="{40471BCD-EE7B-42D0-BD7A-93BEE0A932E5}">
      <dgm:prSet/>
      <dgm:spPr/>
      <dgm:t>
        <a:bodyPr/>
        <a:lstStyle/>
        <a:p>
          <a:endParaRPr lang="zh-CN" altLang="en-US"/>
        </a:p>
      </dgm:t>
    </dgm:pt>
    <dgm:pt modelId="{6737B569-0BED-4F44-8A95-C022BEE5D380}">
      <dgm:prSet phldrT="[文本]"/>
      <dgm:spPr/>
      <dgm:t>
        <a:bodyPr/>
        <a:lstStyle/>
        <a:p>
          <a:r>
            <a:rPr lang="zh-CN" altLang="zh-CN" dirty="0" smtClean="0"/>
            <a:t>开展对公众的健康教育与风险沟通</a:t>
          </a:r>
          <a:endParaRPr lang="zh-CN" altLang="en-US" dirty="0"/>
        </a:p>
      </dgm:t>
    </dgm:pt>
    <dgm:pt modelId="{6709BDB5-6D7B-4E35-8D4C-9F4E77A3B412}" type="parTrans" cxnId="{F674153F-F2A7-40B7-B32B-ACD2BA258318}">
      <dgm:prSet/>
      <dgm:spPr/>
      <dgm:t>
        <a:bodyPr/>
        <a:lstStyle/>
        <a:p>
          <a:endParaRPr lang="zh-CN" altLang="en-US"/>
        </a:p>
      </dgm:t>
    </dgm:pt>
    <dgm:pt modelId="{706C577C-A5E3-4DFE-8FAA-9968A8AD9539}" type="sibTrans" cxnId="{F674153F-F2A7-40B7-B32B-ACD2BA258318}">
      <dgm:prSet/>
      <dgm:spPr/>
      <dgm:t>
        <a:bodyPr/>
        <a:lstStyle/>
        <a:p>
          <a:endParaRPr lang="zh-CN" altLang="en-US"/>
        </a:p>
      </dgm:t>
    </dgm:pt>
    <dgm:pt modelId="{E830A6BA-4EEE-4EFB-BB06-18302A01F0D9}">
      <dgm:prSet phldrT="[文本]"/>
      <dgm:spPr/>
      <dgm:t>
        <a:bodyPr/>
        <a:lstStyle/>
        <a:p>
          <a:r>
            <a:rPr lang="zh-CN" altLang="zh-CN" dirty="0" smtClean="0"/>
            <a:t>开展标本采集工作</a:t>
          </a:r>
          <a:endParaRPr lang="zh-CN" altLang="en-US" dirty="0"/>
        </a:p>
      </dgm:t>
    </dgm:pt>
    <dgm:pt modelId="{41C9CA52-6A46-4BED-AFFA-9509EC61E524}" type="parTrans" cxnId="{9E7B5FE8-7AA0-4B8E-B67A-C6E8E30B3076}">
      <dgm:prSet/>
      <dgm:spPr/>
      <dgm:t>
        <a:bodyPr/>
        <a:lstStyle/>
        <a:p>
          <a:endParaRPr lang="zh-CN" altLang="en-US"/>
        </a:p>
      </dgm:t>
    </dgm:pt>
    <dgm:pt modelId="{2E79279A-9158-4B54-9DF9-72745A800687}" type="sibTrans" cxnId="{9E7B5FE8-7AA0-4B8E-B67A-C6E8E30B3076}">
      <dgm:prSet/>
      <dgm:spPr/>
      <dgm:t>
        <a:bodyPr/>
        <a:lstStyle/>
        <a:p>
          <a:endParaRPr lang="zh-CN" altLang="en-US"/>
        </a:p>
      </dgm:t>
    </dgm:pt>
    <dgm:pt modelId="{807923C6-321E-4080-BDDB-AFBDEB1F2A62}">
      <dgm:prSet phldrT="[文本]"/>
      <dgm:spPr/>
      <dgm:t>
        <a:bodyPr/>
        <a:lstStyle/>
        <a:p>
          <a:r>
            <a:rPr lang="zh-CN" altLang="zh-CN" dirty="0" smtClean="0"/>
            <a:t>并对本机构的医务人员开展培训</a:t>
          </a:r>
          <a:endParaRPr lang="zh-CN" altLang="en-US" dirty="0"/>
        </a:p>
      </dgm:t>
    </dgm:pt>
    <dgm:pt modelId="{E3D88DB3-044C-41FD-8982-33D93AB65B9C}" type="parTrans" cxnId="{30265A43-5770-44BB-B929-C3C4E00825CE}">
      <dgm:prSet/>
      <dgm:spPr/>
      <dgm:t>
        <a:bodyPr/>
        <a:lstStyle/>
        <a:p>
          <a:endParaRPr lang="zh-CN" altLang="en-US"/>
        </a:p>
      </dgm:t>
    </dgm:pt>
    <dgm:pt modelId="{6CEC750A-F814-43B1-8C87-0966E383EDEF}" type="sibTrans" cxnId="{30265A43-5770-44BB-B929-C3C4E00825CE}">
      <dgm:prSet/>
      <dgm:spPr/>
      <dgm:t>
        <a:bodyPr/>
        <a:lstStyle/>
        <a:p>
          <a:endParaRPr lang="zh-CN" altLang="en-US"/>
        </a:p>
      </dgm:t>
    </dgm:pt>
    <dgm:pt modelId="{0E033904-6174-475B-9D5C-9ACF036A3262}" type="pres">
      <dgm:prSet presAssocID="{88101D25-3F6C-42BA-9105-39A7965490F0}" presName="Name0" presStyleCnt="0">
        <dgm:presLayoutVars>
          <dgm:dir/>
          <dgm:animLvl val="lvl"/>
          <dgm:resizeHandles val="exact"/>
        </dgm:presLayoutVars>
      </dgm:prSet>
      <dgm:spPr/>
      <dgm:t>
        <a:bodyPr/>
        <a:lstStyle/>
        <a:p>
          <a:endParaRPr lang="zh-CN" altLang="en-US"/>
        </a:p>
      </dgm:t>
    </dgm:pt>
    <dgm:pt modelId="{5ED53C11-78D1-4D4C-BA02-53C9A8ABC0CF}" type="pres">
      <dgm:prSet presAssocID="{43159101-BA04-4736-B650-84EAC5E56650}" presName="linNode" presStyleCnt="0"/>
      <dgm:spPr/>
    </dgm:pt>
    <dgm:pt modelId="{85E9E9DD-7645-4633-91E7-BABE0D618EF0}" type="pres">
      <dgm:prSet presAssocID="{43159101-BA04-4736-B650-84EAC5E56650}" presName="parentText" presStyleLbl="node1" presStyleIdx="0" presStyleCnt="3" custScaleX="80556" custScaleY="67274">
        <dgm:presLayoutVars>
          <dgm:chMax val="1"/>
          <dgm:bulletEnabled val="1"/>
        </dgm:presLayoutVars>
      </dgm:prSet>
      <dgm:spPr/>
      <dgm:t>
        <a:bodyPr/>
        <a:lstStyle/>
        <a:p>
          <a:endParaRPr lang="zh-CN" altLang="en-US"/>
        </a:p>
      </dgm:t>
    </dgm:pt>
    <dgm:pt modelId="{2D9F26AF-3762-428E-BC5F-21B33B917C30}" type="pres">
      <dgm:prSet presAssocID="{43159101-BA04-4736-B650-84EAC5E56650}" presName="descendantText" presStyleLbl="alignAccFollowNode1" presStyleIdx="0" presStyleCnt="3" custScaleY="80307">
        <dgm:presLayoutVars>
          <dgm:bulletEnabled val="1"/>
        </dgm:presLayoutVars>
      </dgm:prSet>
      <dgm:spPr/>
      <dgm:t>
        <a:bodyPr/>
        <a:lstStyle/>
        <a:p>
          <a:endParaRPr lang="zh-CN" altLang="en-US"/>
        </a:p>
      </dgm:t>
    </dgm:pt>
    <dgm:pt modelId="{FAE1F521-9B73-4B75-A5F0-291B1D1B352C}" type="pres">
      <dgm:prSet presAssocID="{3DD9E3CB-3BDF-42AA-9772-9050884BD293}" presName="sp" presStyleCnt="0"/>
      <dgm:spPr/>
    </dgm:pt>
    <dgm:pt modelId="{2FF60EBC-1B46-4E5F-AAC6-7D2E19E6FC3F}" type="pres">
      <dgm:prSet presAssocID="{7FB1D1FA-8E07-4005-9704-513FCDD5411D}" presName="linNode" presStyleCnt="0"/>
      <dgm:spPr/>
    </dgm:pt>
    <dgm:pt modelId="{3E2D357B-9BFD-4C27-8036-947743DAE70C}" type="pres">
      <dgm:prSet presAssocID="{7FB1D1FA-8E07-4005-9704-513FCDD5411D}" presName="parentText" presStyleLbl="node1" presStyleIdx="1" presStyleCnt="3" custScaleX="81482" custScaleY="63792">
        <dgm:presLayoutVars>
          <dgm:chMax val="1"/>
          <dgm:bulletEnabled val="1"/>
        </dgm:presLayoutVars>
      </dgm:prSet>
      <dgm:spPr/>
      <dgm:t>
        <a:bodyPr/>
        <a:lstStyle/>
        <a:p>
          <a:endParaRPr lang="zh-CN" altLang="en-US"/>
        </a:p>
      </dgm:t>
    </dgm:pt>
    <dgm:pt modelId="{CDE999F8-6748-488E-950B-8C2B93F66568}" type="pres">
      <dgm:prSet presAssocID="{7FB1D1FA-8E07-4005-9704-513FCDD5411D}" presName="descendantText" presStyleLbl="alignAccFollowNode1" presStyleIdx="1" presStyleCnt="3">
        <dgm:presLayoutVars>
          <dgm:bulletEnabled val="1"/>
        </dgm:presLayoutVars>
      </dgm:prSet>
      <dgm:spPr/>
      <dgm:t>
        <a:bodyPr/>
        <a:lstStyle/>
        <a:p>
          <a:endParaRPr lang="zh-CN" altLang="en-US"/>
        </a:p>
      </dgm:t>
    </dgm:pt>
    <dgm:pt modelId="{A3EB968A-EAC5-4770-A1EB-9E2CFFA58EDF}" type="pres">
      <dgm:prSet presAssocID="{E56FA961-BA5C-45F5-9023-47C17F7F2390}" presName="sp" presStyleCnt="0"/>
      <dgm:spPr/>
    </dgm:pt>
    <dgm:pt modelId="{4CC53AD9-5C5E-4B07-AD46-AB4EFFB55674}" type="pres">
      <dgm:prSet presAssocID="{EDBFD4D3-5BF2-4A6B-AA68-79F827321F15}" presName="linNode" presStyleCnt="0"/>
      <dgm:spPr/>
    </dgm:pt>
    <dgm:pt modelId="{4416F35A-CC51-40F6-8D1A-02E733C59A15}" type="pres">
      <dgm:prSet presAssocID="{EDBFD4D3-5BF2-4A6B-AA68-79F827321F15}" presName="parentText" presStyleLbl="node1" presStyleIdx="2" presStyleCnt="3" custScaleX="86111" custScaleY="80243" custLinFactNeighborX="-1302" custLinFactNeighborY="62">
        <dgm:presLayoutVars>
          <dgm:chMax val="1"/>
          <dgm:bulletEnabled val="1"/>
        </dgm:presLayoutVars>
      </dgm:prSet>
      <dgm:spPr/>
      <dgm:t>
        <a:bodyPr/>
        <a:lstStyle/>
        <a:p>
          <a:endParaRPr lang="zh-CN" altLang="en-US"/>
        </a:p>
      </dgm:t>
    </dgm:pt>
    <dgm:pt modelId="{8C808E1A-CCF5-43F3-AABF-588516ABAA17}" type="pres">
      <dgm:prSet presAssocID="{EDBFD4D3-5BF2-4A6B-AA68-79F827321F15}" presName="descendantText" presStyleLbl="alignAccFollowNode1" presStyleIdx="2" presStyleCnt="3" custLinFactNeighborX="-2778" custLinFactNeighborY="229">
        <dgm:presLayoutVars>
          <dgm:bulletEnabled val="1"/>
        </dgm:presLayoutVars>
      </dgm:prSet>
      <dgm:spPr/>
      <dgm:t>
        <a:bodyPr/>
        <a:lstStyle/>
        <a:p>
          <a:endParaRPr lang="zh-CN" altLang="en-US"/>
        </a:p>
      </dgm:t>
    </dgm:pt>
  </dgm:ptLst>
  <dgm:cxnLst>
    <dgm:cxn modelId="{BB0F9131-0141-40BF-A46B-C070625087FC}" srcId="{88101D25-3F6C-42BA-9105-39A7965490F0}" destId="{43159101-BA04-4736-B650-84EAC5E56650}" srcOrd="0" destOrd="0" parTransId="{B9BCB58B-88D9-430C-858F-1BFB2C3F948D}" sibTransId="{3DD9E3CB-3BDF-42AA-9772-9050884BD293}"/>
    <dgm:cxn modelId="{9E7B5FE8-7AA0-4B8E-B67A-C6E8E30B3076}" srcId="{EDBFD4D3-5BF2-4A6B-AA68-79F827321F15}" destId="{E830A6BA-4EEE-4EFB-BB06-18302A01F0D9}" srcOrd="1" destOrd="0" parTransId="{41C9CA52-6A46-4BED-AFFA-9509EC61E524}" sibTransId="{2E79279A-9158-4B54-9DF9-72745A800687}"/>
    <dgm:cxn modelId="{A1DE42E9-A987-434B-8D53-C1F48C2D1A4E}" type="presOf" srcId="{C76F68C4-17FF-4E01-A808-78D96EF9E1A0}" destId="{CDE999F8-6748-488E-950B-8C2B93F66568}" srcOrd="0" destOrd="1" presId="urn:microsoft.com/office/officeart/2005/8/layout/vList5"/>
    <dgm:cxn modelId="{30D38BA5-1F3A-461D-9712-464E1F5BBC48}" srcId="{EDBFD4D3-5BF2-4A6B-AA68-79F827321F15}" destId="{5C36881E-0EF7-422E-9F02-E9908F3C3BDB}" srcOrd="0" destOrd="0" parTransId="{3CE77E4E-9B8D-4AED-927A-2FAFCC9CA07D}" sibTransId="{C5BDCEB6-E71B-4961-8B24-BD60330D78A4}"/>
    <dgm:cxn modelId="{5990A2F9-C7B3-4A66-92CD-7B7036790B0F}" type="presOf" srcId="{6737B569-0BED-4F44-8A95-C022BEE5D380}" destId="{CDE999F8-6748-488E-950B-8C2B93F66568}" srcOrd="0" destOrd="2" presId="urn:microsoft.com/office/officeart/2005/8/layout/vList5"/>
    <dgm:cxn modelId="{EB92E3F9-3CBA-4706-B853-8AB644E16973}" type="presOf" srcId="{7FB1D1FA-8E07-4005-9704-513FCDD5411D}" destId="{3E2D357B-9BFD-4C27-8036-947743DAE70C}" srcOrd="0" destOrd="0" presId="urn:microsoft.com/office/officeart/2005/8/layout/vList5"/>
    <dgm:cxn modelId="{E64C7FCC-F700-4EAB-B4A2-CC12A0EE65CA}" type="presOf" srcId="{807923C6-321E-4080-BDDB-AFBDEB1F2A62}" destId="{8C808E1A-CCF5-43F3-AABF-588516ABAA17}" srcOrd="0" destOrd="2" presId="urn:microsoft.com/office/officeart/2005/8/layout/vList5"/>
    <dgm:cxn modelId="{40471BCD-EE7B-42D0-BD7A-93BEE0A932E5}" srcId="{7FB1D1FA-8E07-4005-9704-513FCDD5411D}" destId="{C76F68C4-17FF-4E01-A808-78D96EF9E1A0}" srcOrd="1" destOrd="0" parTransId="{88C439F1-A756-4D29-A249-45C9A302F859}" sibTransId="{DD7C66CE-3EAE-4BE4-A5FC-B43A1493772F}"/>
    <dgm:cxn modelId="{BC8A52DF-F61F-481F-BE03-FEAE3E185EE2}" type="presOf" srcId="{3DEF794D-529B-4553-85E7-DC48E5091495}" destId="{CDE999F8-6748-488E-950B-8C2B93F66568}" srcOrd="0" destOrd="0" presId="urn:microsoft.com/office/officeart/2005/8/layout/vList5"/>
    <dgm:cxn modelId="{EB325EA2-A523-42A4-BAE2-51D352DA1F45}" srcId="{43159101-BA04-4736-B650-84EAC5E56650}" destId="{97C14545-255B-4CF0-97D1-9FB78620D27D}" srcOrd="0" destOrd="0" parTransId="{623D0D53-DB66-4F93-B0A2-3DF286F9391E}" sibTransId="{E3FD7857-2498-43EB-81DB-E8526F364761}"/>
    <dgm:cxn modelId="{D9B8E6E7-3C35-43BD-89C4-BD2DE6EAD462}" type="presOf" srcId="{5C36881E-0EF7-422E-9F02-E9908F3C3BDB}" destId="{8C808E1A-CCF5-43F3-AABF-588516ABAA17}" srcOrd="0" destOrd="0" presId="urn:microsoft.com/office/officeart/2005/8/layout/vList5"/>
    <dgm:cxn modelId="{EA4F56F1-15CC-454A-B319-35A5983B9D06}" type="presOf" srcId="{89ED0918-E6D4-4E0E-B994-04DF83493356}" destId="{2D9F26AF-3762-428E-BC5F-21B33B917C30}" srcOrd="0" destOrd="1" presId="urn:microsoft.com/office/officeart/2005/8/layout/vList5"/>
    <dgm:cxn modelId="{48580E38-71A0-44FB-9D9B-EFF2558273F8}" type="presOf" srcId="{E830A6BA-4EEE-4EFB-BB06-18302A01F0D9}" destId="{8C808E1A-CCF5-43F3-AABF-588516ABAA17}" srcOrd="0" destOrd="1" presId="urn:microsoft.com/office/officeart/2005/8/layout/vList5"/>
    <dgm:cxn modelId="{CB1FA908-F9B3-470A-BAEF-F148AEA9930C}" srcId="{43159101-BA04-4736-B650-84EAC5E56650}" destId="{89ED0918-E6D4-4E0E-B994-04DF83493356}" srcOrd="1" destOrd="0" parTransId="{6A1CCCBE-D9BB-40E4-A808-DDBD32CCCA97}" sibTransId="{80229C8C-8964-4C17-BA03-40EDC284E93E}"/>
    <dgm:cxn modelId="{F674153F-F2A7-40B7-B32B-ACD2BA258318}" srcId="{7FB1D1FA-8E07-4005-9704-513FCDD5411D}" destId="{6737B569-0BED-4F44-8A95-C022BEE5D380}" srcOrd="2" destOrd="0" parTransId="{6709BDB5-6D7B-4E35-8D4C-9F4E77A3B412}" sibTransId="{706C577C-A5E3-4DFE-8FAA-9968A8AD9539}"/>
    <dgm:cxn modelId="{8E95313C-1175-425C-A675-873F3F2974CA}" srcId="{88101D25-3F6C-42BA-9105-39A7965490F0}" destId="{EDBFD4D3-5BF2-4A6B-AA68-79F827321F15}" srcOrd="2" destOrd="0" parTransId="{A0375E09-9D46-4C0E-A631-00286001AFC6}" sibTransId="{731A079D-155D-4FB2-936E-82145D3125EF}"/>
    <dgm:cxn modelId="{6E409E96-75A0-45B9-BBF4-179AC49F583C}" type="presOf" srcId="{97C14545-255B-4CF0-97D1-9FB78620D27D}" destId="{2D9F26AF-3762-428E-BC5F-21B33B917C30}" srcOrd="0" destOrd="0" presId="urn:microsoft.com/office/officeart/2005/8/layout/vList5"/>
    <dgm:cxn modelId="{FBAF1200-2562-4636-8E59-215A4D6CA4E0}" type="presOf" srcId="{EDBFD4D3-5BF2-4A6B-AA68-79F827321F15}" destId="{4416F35A-CC51-40F6-8D1A-02E733C59A15}" srcOrd="0" destOrd="0" presId="urn:microsoft.com/office/officeart/2005/8/layout/vList5"/>
    <dgm:cxn modelId="{3FE1D619-6F18-42BA-AEB1-373FEDD18789}" srcId="{88101D25-3F6C-42BA-9105-39A7965490F0}" destId="{7FB1D1FA-8E07-4005-9704-513FCDD5411D}" srcOrd="1" destOrd="0" parTransId="{BCFC35DA-4D7A-4777-A2B3-CDF752EAFE07}" sibTransId="{E56FA961-BA5C-45F5-9023-47C17F7F2390}"/>
    <dgm:cxn modelId="{C6CF2486-B90F-4C62-ADB9-E902092F94D3}" type="presOf" srcId="{43159101-BA04-4736-B650-84EAC5E56650}" destId="{85E9E9DD-7645-4633-91E7-BABE0D618EF0}" srcOrd="0" destOrd="0" presId="urn:microsoft.com/office/officeart/2005/8/layout/vList5"/>
    <dgm:cxn modelId="{FF779407-47C9-4346-A3D4-A837E34E0018}" type="presOf" srcId="{88101D25-3F6C-42BA-9105-39A7965490F0}" destId="{0E033904-6174-475B-9D5C-9ACF036A3262}" srcOrd="0" destOrd="0" presId="urn:microsoft.com/office/officeart/2005/8/layout/vList5"/>
    <dgm:cxn modelId="{4005B9D5-8046-4BBC-A4E8-4D8D650AF77F}" srcId="{7FB1D1FA-8E07-4005-9704-513FCDD5411D}" destId="{3DEF794D-529B-4553-85E7-DC48E5091495}" srcOrd="0" destOrd="0" parTransId="{2C7B434E-355E-43F7-9FC2-F9946B5E31CE}" sibTransId="{F42509BA-9404-4219-B88F-7C319B9D4C1E}"/>
    <dgm:cxn modelId="{30265A43-5770-44BB-B929-C3C4E00825CE}" srcId="{EDBFD4D3-5BF2-4A6B-AA68-79F827321F15}" destId="{807923C6-321E-4080-BDDB-AFBDEB1F2A62}" srcOrd="2" destOrd="0" parTransId="{E3D88DB3-044C-41FD-8982-33D93AB65B9C}" sibTransId="{6CEC750A-F814-43B1-8C87-0966E383EDEF}"/>
    <dgm:cxn modelId="{C5454526-F8C1-4D3F-964B-1D004B918955}" type="presParOf" srcId="{0E033904-6174-475B-9D5C-9ACF036A3262}" destId="{5ED53C11-78D1-4D4C-BA02-53C9A8ABC0CF}" srcOrd="0" destOrd="0" presId="urn:microsoft.com/office/officeart/2005/8/layout/vList5"/>
    <dgm:cxn modelId="{09A2F314-9AD7-44B4-BDE4-41EDF11297AB}" type="presParOf" srcId="{5ED53C11-78D1-4D4C-BA02-53C9A8ABC0CF}" destId="{85E9E9DD-7645-4633-91E7-BABE0D618EF0}" srcOrd="0" destOrd="0" presId="urn:microsoft.com/office/officeart/2005/8/layout/vList5"/>
    <dgm:cxn modelId="{A0065FFD-8587-4EDF-AF4D-8E789D75C293}" type="presParOf" srcId="{5ED53C11-78D1-4D4C-BA02-53C9A8ABC0CF}" destId="{2D9F26AF-3762-428E-BC5F-21B33B917C30}" srcOrd="1" destOrd="0" presId="urn:microsoft.com/office/officeart/2005/8/layout/vList5"/>
    <dgm:cxn modelId="{9C052254-D4D6-411F-8341-F37F5291B861}" type="presParOf" srcId="{0E033904-6174-475B-9D5C-9ACF036A3262}" destId="{FAE1F521-9B73-4B75-A5F0-291B1D1B352C}" srcOrd="1" destOrd="0" presId="urn:microsoft.com/office/officeart/2005/8/layout/vList5"/>
    <dgm:cxn modelId="{28B79712-453F-4FAB-8781-56AD80999C24}" type="presParOf" srcId="{0E033904-6174-475B-9D5C-9ACF036A3262}" destId="{2FF60EBC-1B46-4E5F-AAC6-7D2E19E6FC3F}" srcOrd="2" destOrd="0" presId="urn:microsoft.com/office/officeart/2005/8/layout/vList5"/>
    <dgm:cxn modelId="{96014F01-6400-455E-8E4A-1F95B2FE3B47}" type="presParOf" srcId="{2FF60EBC-1B46-4E5F-AAC6-7D2E19E6FC3F}" destId="{3E2D357B-9BFD-4C27-8036-947743DAE70C}" srcOrd="0" destOrd="0" presId="urn:microsoft.com/office/officeart/2005/8/layout/vList5"/>
    <dgm:cxn modelId="{685F6FAC-508B-44D7-933A-3E4D95D43BAE}" type="presParOf" srcId="{2FF60EBC-1B46-4E5F-AAC6-7D2E19E6FC3F}" destId="{CDE999F8-6748-488E-950B-8C2B93F66568}" srcOrd="1" destOrd="0" presId="urn:microsoft.com/office/officeart/2005/8/layout/vList5"/>
    <dgm:cxn modelId="{FD22C769-04AD-41EA-83DE-582C0702AEEB}" type="presParOf" srcId="{0E033904-6174-475B-9D5C-9ACF036A3262}" destId="{A3EB968A-EAC5-4770-A1EB-9E2CFFA58EDF}" srcOrd="3" destOrd="0" presId="urn:microsoft.com/office/officeart/2005/8/layout/vList5"/>
    <dgm:cxn modelId="{2850C8E3-A780-4601-985A-F26B03AD9A54}" type="presParOf" srcId="{0E033904-6174-475B-9D5C-9ACF036A3262}" destId="{4CC53AD9-5C5E-4B07-AD46-AB4EFFB55674}" srcOrd="4" destOrd="0" presId="urn:microsoft.com/office/officeart/2005/8/layout/vList5"/>
    <dgm:cxn modelId="{AA093F55-337B-4314-9900-B7D080619CA2}" type="presParOf" srcId="{4CC53AD9-5C5E-4B07-AD46-AB4EFFB55674}" destId="{4416F35A-CC51-40F6-8D1A-02E733C59A15}" srcOrd="0" destOrd="0" presId="urn:microsoft.com/office/officeart/2005/8/layout/vList5"/>
    <dgm:cxn modelId="{48FB14A4-A7F2-4020-A574-C3438D9D8EC3}" type="presParOf" srcId="{4CC53AD9-5C5E-4B07-AD46-AB4EFFB55674}" destId="{8C808E1A-CCF5-43F3-AABF-588516ABAA17}"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EFBCB19-07C3-4240-A0E5-2B35090A1A33}" type="doc">
      <dgm:prSet loTypeId="urn:microsoft.com/office/officeart/2005/8/layout/chevron2" loCatId="list" qsTypeId="urn:microsoft.com/office/officeart/2005/8/quickstyle/simple1" qsCatId="simple" csTypeId="urn:microsoft.com/office/officeart/2005/8/colors/accent6_2" csCatId="accent6" phldr="1"/>
      <dgm:spPr/>
      <dgm:t>
        <a:bodyPr/>
        <a:lstStyle/>
        <a:p>
          <a:endParaRPr lang="zh-CN" altLang="en-US"/>
        </a:p>
      </dgm:t>
    </dgm:pt>
    <dgm:pt modelId="{683278E9-0BF7-4A51-A4C1-3510249D8180}">
      <dgm:prSet phldrT="[文本]" custT="1"/>
      <dgm:spPr/>
      <dgm:t>
        <a:bodyPr/>
        <a:lstStyle/>
        <a:p>
          <a:r>
            <a:rPr lang="zh-CN" altLang="en-US" sz="1800" b="1" dirty="0" smtClean="0">
              <a:solidFill>
                <a:schemeClr val="bg1">
                  <a:lumMod val="95000"/>
                </a:schemeClr>
              </a:solidFill>
              <a:latin typeface="微软雅黑" pitchFamily="34" charset="-122"/>
              <a:ea typeface="微软雅黑" pitchFamily="34" charset="-122"/>
            </a:rPr>
            <a:t>管理形式</a:t>
          </a:r>
          <a:endParaRPr lang="zh-CN" altLang="en-US" sz="1800" b="1" dirty="0">
            <a:solidFill>
              <a:schemeClr val="bg1">
                <a:lumMod val="95000"/>
              </a:schemeClr>
            </a:solidFill>
            <a:latin typeface="微软雅黑" pitchFamily="34" charset="-122"/>
            <a:ea typeface="微软雅黑" pitchFamily="34" charset="-122"/>
          </a:endParaRPr>
        </a:p>
      </dgm:t>
    </dgm:pt>
    <dgm:pt modelId="{2DE7C68E-56D9-4E16-BC07-95969C347491}" type="parTrans" cxnId="{601E6905-FB75-430C-88A3-FC01FB3AFDB5}">
      <dgm:prSet/>
      <dgm:spPr/>
      <dgm:t>
        <a:bodyPr/>
        <a:lstStyle/>
        <a:p>
          <a:endParaRPr lang="zh-CN" altLang="en-US"/>
        </a:p>
      </dgm:t>
    </dgm:pt>
    <dgm:pt modelId="{CDFAB7D4-E66B-400D-81C0-FFD66BAA3609}" type="sibTrans" cxnId="{601E6905-FB75-430C-88A3-FC01FB3AFDB5}">
      <dgm:prSet/>
      <dgm:spPr/>
      <dgm:t>
        <a:bodyPr/>
        <a:lstStyle/>
        <a:p>
          <a:endParaRPr lang="zh-CN" altLang="en-US"/>
        </a:p>
      </dgm:t>
    </dgm:pt>
    <dgm:pt modelId="{AD4C5CE4-FAB4-4E1C-912F-AB8BF8FE7F2E}">
      <dgm:prSet phldrT="[文本]" custT="1"/>
      <dgm:spPr/>
      <dgm:t>
        <a:bodyPr/>
        <a:lstStyle/>
        <a:p>
          <a:r>
            <a:rPr lang="zh-CN" altLang="en-US" sz="1600" dirty="0" smtClean="0">
              <a:solidFill>
                <a:srgbClr val="C00000"/>
              </a:solidFill>
              <a:latin typeface="微软雅黑" pitchFamily="34" charset="-122"/>
              <a:ea typeface="微软雅黑" pitchFamily="34" charset="-122"/>
            </a:rPr>
            <a:t>居家或集中隔离医学观察</a:t>
          </a:r>
          <a:endParaRPr lang="zh-CN" altLang="en-US" sz="1600" dirty="0">
            <a:solidFill>
              <a:srgbClr val="C00000"/>
            </a:solidFill>
          </a:endParaRPr>
        </a:p>
      </dgm:t>
    </dgm:pt>
    <dgm:pt modelId="{31F10F6B-5DCB-479E-96FA-5AA86FC83B7E}" type="parTrans" cxnId="{7B45B698-330F-4298-9059-19B605D7CE20}">
      <dgm:prSet/>
      <dgm:spPr/>
      <dgm:t>
        <a:bodyPr/>
        <a:lstStyle/>
        <a:p>
          <a:endParaRPr lang="zh-CN" altLang="en-US"/>
        </a:p>
      </dgm:t>
    </dgm:pt>
    <dgm:pt modelId="{A8B519FA-A202-4001-8717-FD9CDDD520AC}" type="sibTrans" cxnId="{7B45B698-330F-4298-9059-19B605D7CE20}">
      <dgm:prSet/>
      <dgm:spPr/>
      <dgm:t>
        <a:bodyPr/>
        <a:lstStyle/>
        <a:p>
          <a:endParaRPr lang="zh-CN" altLang="en-US"/>
        </a:p>
      </dgm:t>
    </dgm:pt>
    <dgm:pt modelId="{27536B0F-A262-4D6A-ADE2-52FB79857C8F}">
      <dgm:prSet phldrT="[文本]" custT="1"/>
      <dgm:spPr/>
      <dgm:t>
        <a:bodyPr/>
        <a:lstStyle/>
        <a:p>
          <a:r>
            <a:rPr lang="zh-CN" altLang="en-US" sz="1600" dirty="0" smtClean="0">
              <a:latin typeface="微软雅黑" pitchFamily="34" charset="-122"/>
              <a:ea typeface="微软雅黑" pitchFamily="34" charset="-122"/>
            </a:rPr>
            <a:t>医学观察期限：自最后一次与病例发生无有效防护的接触后</a:t>
          </a:r>
          <a:r>
            <a:rPr lang="en-US" altLang="zh-CN" sz="1600" dirty="0" smtClean="0">
              <a:latin typeface="微软雅黑" pitchFamily="34" charset="-122"/>
              <a:ea typeface="微软雅黑" pitchFamily="34" charset="-122"/>
            </a:rPr>
            <a:t>14</a:t>
          </a:r>
          <a:r>
            <a:rPr lang="zh-CN" altLang="en-US" sz="1600" dirty="0" smtClean="0">
              <a:latin typeface="微软雅黑" pitchFamily="34" charset="-122"/>
              <a:ea typeface="微软雅黑" pitchFamily="34" charset="-122"/>
            </a:rPr>
            <a:t>天。</a:t>
          </a:r>
          <a:endParaRPr lang="zh-CN" altLang="en-US" sz="1600" dirty="0"/>
        </a:p>
      </dgm:t>
    </dgm:pt>
    <dgm:pt modelId="{60B2B15F-F025-4065-99A1-622E5DD9F7DE}" type="parTrans" cxnId="{A563B054-6C34-4820-9327-7CD10434596E}">
      <dgm:prSet/>
      <dgm:spPr/>
      <dgm:t>
        <a:bodyPr/>
        <a:lstStyle/>
        <a:p>
          <a:endParaRPr lang="zh-CN" altLang="en-US"/>
        </a:p>
      </dgm:t>
    </dgm:pt>
    <dgm:pt modelId="{BBE0B6D9-9461-4E60-A3D4-AF043A6603AF}" type="sibTrans" cxnId="{A563B054-6C34-4820-9327-7CD10434596E}">
      <dgm:prSet/>
      <dgm:spPr/>
      <dgm:t>
        <a:bodyPr/>
        <a:lstStyle/>
        <a:p>
          <a:endParaRPr lang="zh-CN" altLang="en-US"/>
        </a:p>
      </dgm:t>
    </dgm:pt>
    <dgm:pt modelId="{1C08F7B8-64F2-4B17-AE83-1277395D8A7E}">
      <dgm:prSet phldrT="[文本]" custT="1"/>
      <dgm:spPr/>
      <dgm:t>
        <a:bodyPr/>
        <a:lstStyle/>
        <a:p>
          <a:r>
            <a:rPr lang="zh-CN" altLang="en-US" sz="1800" b="1" dirty="0" smtClean="0">
              <a:solidFill>
                <a:schemeClr val="bg1">
                  <a:lumMod val="95000"/>
                </a:schemeClr>
              </a:solidFill>
              <a:latin typeface="微软雅黑" pitchFamily="34" charset="-122"/>
              <a:ea typeface="微软雅黑" pitchFamily="34" charset="-122"/>
            </a:rPr>
            <a:t>书面或口头告知</a:t>
          </a:r>
          <a:endParaRPr lang="zh-CN" altLang="en-US" sz="1800" b="1" dirty="0">
            <a:solidFill>
              <a:schemeClr val="bg1">
                <a:lumMod val="95000"/>
              </a:schemeClr>
            </a:solidFill>
            <a:latin typeface="微软雅黑" pitchFamily="34" charset="-122"/>
            <a:ea typeface="微软雅黑" pitchFamily="34" charset="-122"/>
          </a:endParaRPr>
        </a:p>
      </dgm:t>
    </dgm:pt>
    <dgm:pt modelId="{4337D7B4-D83D-4A31-ABA1-8D0256407455}" type="parTrans" cxnId="{30434279-438F-41EC-807B-3187B9D379A5}">
      <dgm:prSet/>
      <dgm:spPr/>
      <dgm:t>
        <a:bodyPr/>
        <a:lstStyle/>
        <a:p>
          <a:endParaRPr lang="zh-CN" altLang="en-US"/>
        </a:p>
      </dgm:t>
    </dgm:pt>
    <dgm:pt modelId="{2DF99DB8-6C84-413F-BC96-B2CCA416D9BB}" type="sibTrans" cxnId="{30434279-438F-41EC-807B-3187B9D379A5}">
      <dgm:prSet/>
      <dgm:spPr/>
      <dgm:t>
        <a:bodyPr/>
        <a:lstStyle/>
        <a:p>
          <a:endParaRPr lang="zh-CN" altLang="en-US"/>
        </a:p>
      </dgm:t>
    </dgm:pt>
    <dgm:pt modelId="{74B43C71-4073-4270-A24A-F8FB4639A259}">
      <dgm:prSet phldrT="[文本]" custT="1"/>
      <dgm:spPr/>
      <dgm:t>
        <a:bodyPr/>
        <a:lstStyle/>
        <a:p>
          <a:r>
            <a:rPr lang="zh-CN" altLang="en-US" sz="1600" dirty="0" smtClean="0">
              <a:latin typeface="微软雅黑" pitchFamily="34" charset="-122"/>
              <a:ea typeface="微软雅黑" pitchFamily="34" charset="-122"/>
            </a:rPr>
            <a:t>告知</a:t>
          </a:r>
          <a:r>
            <a:rPr lang="zh-CN" altLang="en-US" sz="1600" dirty="0" smtClean="0">
              <a:solidFill>
                <a:srgbClr val="262626"/>
              </a:solidFill>
              <a:latin typeface="微软雅黑" pitchFamily="34" charset="-122"/>
              <a:ea typeface="微软雅黑" pitchFamily="34" charset="-122"/>
            </a:rPr>
            <a:t>医学观察的缘由、期限、法律依据、注意事项和疾病相关知识</a:t>
          </a:r>
          <a:endParaRPr lang="zh-CN" altLang="en-US" sz="1600" dirty="0"/>
        </a:p>
      </dgm:t>
    </dgm:pt>
    <dgm:pt modelId="{9894CDF2-2BD5-4CCC-B61C-2C1B410D68A1}" type="parTrans" cxnId="{94B9BDBE-082A-42D6-BDF7-02DA6650A146}">
      <dgm:prSet/>
      <dgm:spPr/>
      <dgm:t>
        <a:bodyPr/>
        <a:lstStyle/>
        <a:p>
          <a:endParaRPr lang="zh-CN" altLang="en-US"/>
        </a:p>
      </dgm:t>
    </dgm:pt>
    <dgm:pt modelId="{1FC03DE2-3F8F-46CF-A1F9-1416872B7F70}" type="sibTrans" cxnId="{94B9BDBE-082A-42D6-BDF7-02DA6650A146}">
      <dgm:prSet/>
      <dgm:spPr/>
      <dgm:t>
        <a:bodyPr/>
        <a:lstStyle/>
        <a:p>
          <a:endParaRPr lang="zh-CN" altLang="en-US"/>
        </a:p>
      </dgm:t>
    </dgm:pt>
    <dgm:pt modelId="{133E9A37-2883-4A88-BF71-E73ACA065468}">
      <dgm:prSet phldrT="[文本]" custT="1"/>
      <dgm:spPr/>
      <dgm:t>
        <a:bodyPr/>
        <a:lstStyle/>
        <a:p>
          <a:r>
            <a:rPr lang="zh-CN" altLang="en-US" sz="1800" b="1" dirty="0" smtClean="0">
              <a:solidFill>
                <a:schemeClr val="bg1">
                  <a:lumMod val="95000"/>
                </a:schemeClr>
              </a:solidFill>
              <a:latin typeface="微软雅黑" pitchFamily="34" charset="-122"/>
              <a:ea typeface="微软雅黑" pitchFamily="34" charset="-122"/>
            </a:rPr>
            <a:t>医学观察要求</a:t>
          </a:r>
          <a:endParaRPr lang="zh-CN" altLang="en-US" sz="1800" b="1" dirty="0">
            <a:solidFill>
              <a:schemeClr val="bg1">
                <a:lumMod val="95000"/>
              </a:schemeClr>
            </a:solidFill>
            <a:latin typeface="微软雅黑" pitchFamily="34" charset="-122"/>
            <a:ea typeface="微软雅黑" pitchFamily="34" charset="-122"/>
          </a:endParaRPr>
        </a:p>
      </dgm:t>
    </dgm:pt>
    <dgm:pt modelId="{070A1649-840A-4ACE-B891-B64E684AA20B}" type="parTrans" cxnId="{1EFD18BD-A0D4-418F-97BE-08427C5CE175}">
      <dgm:prSet/>
      <dgm:spPr/>
      <dgm:t>
        <a:bodyPr/>
        <a:lstStyle/>
        <a:p>
          <a:endParaRPr lang="zh-CN" altLang="en-US"/>
        </a:p>
      </dgm:t>
    </dgm:pt>
    <dgm:pt modelId="{42819AE4-09EE-4DFB-8010-0698E63C6E03}" type="sibTrans" cxnId="{1EFD18BD-A0D4-418F-97BE-08427C5CE175}">
      <dgm:prSet/>
      <dgm:spPr/>
      <dgm:t>
        <a:bodyPr/>
        <a:lstStyle/>
        <a:p>
          <a:endParaRPr lang="zh-CN" altLang="en-US"/>
        </a:p>
      </dgm:t>
    </dgm:pt>
    <dgm:pt modelId="{E506D32D-1956-42D3-A707-6394BA007319}">
      <dgm:prSet phldrT="[文本]" custT="1"/>
      <dgm:spPr/>
      <dgm:t>
        <a:bodyPr/>
        <a:lstStyle/>
        <a:p>
          <a:r>
            <a:rPr lang="zh-CN" altLang="en-US" sz="1600" dirty="0" smtClean="0">
              <a:latin typeface="微软雅黑" pitchFamily="34" charset="-122"/>
              <a:ea typeface="微软雅黑" pitchFamily="34" charset="-122"/>
            </a:rPr>
            <a:t>居家医学观察的密切接触者应相对</a:t>
          </a:r>
          <a:r>
            <a:rPr lang="zh-CN" altLang="en-US" sz="1600" dirty="0" smtClean="0">
              <a:solidFill>
                <a:srgbClr val="C00000"/>
              </a:solidFill>
              <a:latin typeface="微软雅黑" pitchFamily="34" charset="-122"/>
              <a:ea typeface="微软雅黑" pitchFamily="34" charset="-122"/>
            </a:rPr>
            <a:t>独立居住</a:t>
          </a:r>
          <a:r>
            <a:rPr lang="zh-CN" altLang="en-US" sz="1600" dirty="0" smtClean="0">
              <a:latin typeface="微软雅黑" pitchFamily="34" charset="-122"/>
              <a:ea typeface="微软雅黑" pitchFamily="34" charset="-122"/>
            </a:rPr>
            <a:t>，尽可能减少与共同居住人员的接触。</a:t>
          </a:r>
          <a:endParaRPr lang="zh-CN" altLang="en-US" sz="1600" dirty="0">
            <a:latin typeface="微软雅黑" pitchFamily="34" charset="-122"/>
            <a:ea typeface="微软雅黑" pitchFamily="34" charset="-122"/>
          </a:endParaRPr>
        </a:p>
      </dgm:t>
    </dgm:pt>
    <dgm:pt modelId="{FE0E33AA-4BC7-4347-8E5B-09D5E35D0A85}" type="parTrans" cxnId="{66EA9DCF-3D88-438B-9D83-0D7A5B57F4E4}">
      <dgm:prSet/>
      <dgm:spPr/>
      <dgm:t>
        <a:bodyPr/>
        <a:lstStyle/>
        <a:p>
          <a:endParaRPr lang="zh-CN" altLang="en-US"/>
        </a:p>
      </dgm:t>
    </dgm:pt>
    <dgm:pt modelId="{92CF5DB9-6B43-4ED4-BDAA-3B0E937D5626}" type="sibTrans" cxnId="{66EA9DCF-3D88-438B-9D83-0D7A5B57F4E4}">
      <dgm:prSet/>
      <dgm:spPr/>
      <dgm:t>
        <a:bodyPr/>
        <a:lstStyle/>
        <a:p>
          <a:endParaRPr lang="zh-CN" altLang="en-US"/>
        </a:p>
      </dgm:t>
    </dgm:pt>
    <dgm:pt modelId="{C9B1E53B-4834-461F-A524-5317E4D7F8C4}">
      <dgm:prSet custT="1"/>
      <dgm:spPr/>
      <dgm:t>
        <a:bodyPr/>
        <a:lstStyle/>
        <a:p>
          <a:r>
            <a:rPr lang="zh-CN" altLang="en-US" sz="1600" dirty="0" smtClean="0">
              <a:solidFill>
                <a:srgbClr val="262626"/>
              </a:solidFill>
              <a:latin typeface="微软雅黑" pitchFamily="34" charset="-122"/>
              <a:ea typeface="微软雅黑" pitchFamily="34" charset="-122"/>
            </a:rPr>
            <a:t>负责医学观察的联系人和联系方式</a:t>
          </a:r>
          <a:endParaRPr lang="zh-CN" altLang="en-US" sz="1600" dirty="0"/>
        </a:p>
      </dgm:t>
    </dgm:pt>
    <dgm:pt modelId="{A12A905E-F9E8-4115-8852-0AAD0092479B}" type="parTrans" cxnId="{FD88BF33-3B2F-4541-BB2D-9807E4EEC855}">
      <dgm:prSet/>
      <dgm:spPr/>
      <dgm:t>
        <a:bodyPr/>
        <a:lstStyle/>
        <a:p>
          <a:endParaRPr lang="zh-CN" altLang="en-US"/>
        </a:p>
      </dgm:t>
    </dgm:pt>
    <dgm:pt modelId="{ED8A2296-40C5-432D-AC34-39029973A89D}" type="sibTrans" cxnId="{FD88BF33-3B2F-4541-BB2D-9807E4EEC855}">
      <dgm:prSet/>
      <dgm:spPr/>
      <dgm:t>
        <a:bodyPr/>
        <a:lstStyle/>
        <a:p>
          <a:endParaRPr lang="zh-CN" altLang="en-US"/>
        </a:p>
      </dgm:t>
    </dgm:pt>
    <dgm:pt modelId="{AE03C311-BDB9-40D5-95D2-1ADA83D4BC84}">
      <dgm:prSet custT="1"/>
      <dgm:spPr/>
      <dgm:t>
        <a:bodyPr/>
        <a:lstStyle/>
        <a:p>
          <a:r>
            <a:rPr lang="zh-CN" altLang="en-US" sz="1600" dirty="0" smtClean="0">
              <a:latin typeface="微软雅黑" pitchFamily="34" charset="-122"/>
              <a:ea typeface="微软雅黑" pitchFamily="34" charset="-122"/>
            </a:rPr>
            <a:t>原则上</a:t>
          </a:r>
          <a:r>
            <a:rPr lang="zh-CN" altLang="en-US" sz="1600" dirty="0" smtClean="0">
              <a:solidFill>
                <a:srgbClr val="C00000"/>
              </a:solidFill>
              <a:latin typeface="微软雅黑" pitchFamily="34" charset="-122"/>
              <a:ea typeface="微软雅黑" pitchFamily="34" charset="-122"/>
            </a:rPr>
            <a:t>不得外出</a:t>
          </a:r>
          <a:endParaRPr lang="zh-CN" altLang="en-US" sz="1600" dirty="0">
            <a:solidFill>
              <a:srgbClr val="C00000"/>
            </a:solidFill>
            <a:latin typeface="微软雅黑" pitchFamily="34" charset="-122"/>
            <a:ea typeface="微软雅黑" pitchFamily="34" charset="-122"/>
          </a:endParaRPr>
        </a:p>
      </dgm:t>
    </dgm:pt>
    <dgm:pt modelId="{8CDC9412-3FD9-4E31-9D3F-825D9CF27E87}" type="parTrans" cxnId="{110B9B2A-3B68-4EB7-B4E6-4DAD50B7BD47}">
      <dgm:prSet/>
      <dgm:spPr/>
      <dgm:t>
        <a:bodyPr/>
        <a:lstStyle/>
        <a:p>
          <a:endParaRPr lang="zh-CN" altLang="en-US"/>
        </a:p>
      </dgm:t>
    </dgm:pt>
    <dgm:pt modelId="{129CF069-D65B-4299-8829-BE10C4661AC1}" type="sibTrans" cxnId="{110B9B2A-3B68-4EB7-B4E6-4DAD50B7BD47}">
      <dgm:prSet/>
      <dgm:spPr/>
      <dgm:t>
        <a:bodyPr/>
        <a:lstStyle/>
        <a:p>
          <a:endParaRPr lang="zh-CN" altLang="en-US"/>
        </a:p>
      </dgm:t>
    </dgm:pt>
    <dgm:pt modelId="{C4817B13-1F64-4429-A3D0-58525F42EE46}">
      <dgm:prSet custT="1"/>
      <dgm:spPr/>
      <dgm:t>
        <a:bodyPr/>
        <a:lstStyle/>
        <a:p>
          <a:r>
            <a:rPr lang="zh-CN" altLang="en-US" sz="1600" dirty="0" smtClean="0">
              <a:latin typeface="微软雅黑" pitchFamily="34" charset="-122"/>
              <a:ea typeface="微软雅黑" pitchFamily="34" charset="-122"/>
            </a:rPr>
            <a:t>必须外出时，</a:t>
          </a:r>
          <a:r>
            <a:rPr lang="zh-CN" altLang="en-US" sz="1600" dirty="0" smtClean="0">
              <a:solidFill>
                <a:srgbClr val="C00000"/>
              </a:solidFill>
              <a:latin typeface="微软雅黑" pitchFamily="34" charset="-122"/>
              <a:ea typeface="微软雅黑" pitchFamily="34" charset="-122"/>
            </a:rPr>
            <a:t>佩戴外科口罩，避免去人群密集场所</a:t>
          </a:r>
          <a:endParaRPr lang="zh-CN" altLang="en-US" sz="1600" dirty="0">
            <a:solidFill>
              <a:srgbClr val="C00000"/>
            </a:solidFill>
            <a:latin typeface="微软雅黑" pitchFamily="34" charset="-122"/>
            <a:ea typeface="微软雅黑" pitchFamily="34" charset="-122"/>
          </a:endParaRPr>
        </a:p>
      </dgm:t>
    </dgm:pt>
    <dgm:pt modelId="{26701711-530C-4D71-81BC-E38120BD8DAE}" type="parTrans" cxnId="{8A4EF054-64C2-4CFC-A1A8-2145AB33F497}">
      <dgm:prSet/>
      <dgm:spPr/>
      <dgm:t>
        <a:bodyPr/>
        <a:lstStyle/>
        <a:p>
          <a:endParaRPr lang="zh-CN" altLang="en-US"/>
        </a:p>
      </dgm:t>
    </dgm:pt>
    <dgm:pt modelId="{138B6215-B7BE-4FA9-B835-447107DA2050}" type="sibTrans" cxnId="{8A4EF054-64C2-4CFC-A1A8-2145AB33F497}">
      <dgm:prSet/>
      <dgm:spPr/>
      <dgm:t>
        <a:bodyPr/>
        <a:lstStyle/>
        <a:p>
          <a:endParaRPr lang="zh-CN" altLang="en-US"/>
        </a:p>
      </dgm:t>
    </dgm:pt>
    <dgm:pt modelId="{E7D594A8-E36C-449D-BF52-ADCB6ED254CD}" type="pres">
      <dgm:prSet presAssocID="{9EFBCB19-07C3-4240-A0E5-2B35090A1A33}" presName="linearFlow" presStyleCnt="0">
        <dgm:presLayoutVars>
          <dgm:dir/>
          <dgm:animLvl val="lvl"/>
          <dgm:resizeHandles val="exact"/>
        </dgm:presLayoutVars>
      </dgm:prSet>
      <dgm:spPr/>
      <dgm:t>
        <a:bodyPr/>
        <a:lstStyle/>
        <a:p>
          <a:endParaRPr lang="zh-CN" altLang="en-US"/>
        </a:p>
      </dgm:t>
    </dgm:pt>
    <dgm:pt modelId="{D5901292-9B19-46BB-91D1-08F98030DE16}" type="pres">
      <dgm:prSet presAssocID="{683278E9-0BF7-4A51-A4C1-3510249D8180}" presName="composite" presStyleCnt="0"/>
      <dgm:spPr/>
    </dgm:pt>
    <dgm:pt modelId="{CCFB04A4-A28E-421C-9B43-8D25B464E5B8}" type="pres">
      <dgm:prSet presAssocID="{683278E9-0BF7-4A51-A4C1-3510249D8180}" presName="parentText" presStyleLbl="alignNode1" presStyleIdx="0" presStyleCnt="3">
        <dgm:presLayoutVars>
          <dgm:chMax val="1"/>
          <dgm:bulletEnabled val="1"/>
        </dgm:presLayoutVars>
      </dgm:prSet>
      <dgm:spPr/>
      <dgm:t>
        <a:bodyPr/>
        <a:lstStyle/>
        <a:p>
          <a:endParaRPr lang="zh-CN" altLang="en-US"/>
        </a:p>
      </dgm:t>
    </dgm:pt>
    <dgm:pt modelId="{DCC23DD0-7FA6-46FF-A0CB-9C4B77E5FF8C}" type="pres">
      <dgm:prSet presAssocID="{683278E9-0BF7-4A51-A4C1-3510249D8180}" presName="descendantText" presStyleLbl="alignAcc1" presStyleIdx="0" presStyleCnt="3">
        <dgm:presLayoutVars>
          <dgm:bulletEnabled val="1"/>
        </dgm:presLayoutVars>
      </dgm:prSet>
      <dgm:spPr/>
      <dgm:t>
        <a:bodyPr/>
        <a:lstStyle/>
        <a:p>
          <a:endParaRPr lang="zh-CN" altLang="en-US"/>
        </a:p>
      </dgm:t>
    </dgm:pt>
    <dgm:pt modelId="{9BDE310C-5608-4876-8540-692ABECE916A}" type="pres">
      <dgm:prSet presAssocID="{CDFAB7D4-E66B-400D-81C0-FFD66BAA3609}" presName="sp" presStyleCnt="0"/>
      <dgm:spPr/>
    </dgm:pt>
    <dgm:pt modelId="{32EDB797-7303-4CC1-8E99-604B38ECF120}" type="pres">
      <dgm:prSet presAssocID="{1C08F7B8-64F2-4B17-AE83-1277395D8A7E}" presName="composite" presStyleCnt="0"/>
      <dgm:spPr/>
    </dgm:pt>
    <dgm:pt modelId="{3158EA70-6845-4D11-989A-93108D2C52DA}" type="pres">
      <dgm:prSet presAssocID="{1C08F7B8-64F2-4B17-AE83-1277395D8A7E}" presName="parentText" presStyleLbl="alignNode1" presStyleIdx="1" presStyleCnt="3">
        <dgm:presLayoutVars>
          <dgm:chMax val="1"/>
          <dgm:bulletEnabled val="1"/>
        </dgm:presLayoutVars>
      </dgm:prSet>
      <dgm:spPr/>
      <dgm:t>
        <a:bodyPr/>
        <a:lstStyle/>
        <a:p>
          <a:endParaRPr lang="zh-CN" altLang="en-US"/>
        </a:p>
      </dgm:t>
    </dgm:pt>
    <dgm:pt modelId="{F27B1D3D-3856-4C20-9481-5B6CB91778A7}" type="pres">
      <dgm:prSet presAssocID="{1C08F7B8-64F2-4B17-AE83-1277395D8A7E}" presName="descendantText" presStyleLbl="alignAcc1" presStyleIdx="1" presStyleCnt="3" custLinFactNeighborX="218" custLinFactNeighborY="1171">
        <dgm:presLayoutVars>
          <dgm:bulletEnabled val="1"/>
        </dgm:presLayoutVars>
      </dgm:prSet>
      <dgm:spPr/>
      <dgm:t>
        <a:bodyPr/>
        <a:lstStyle/>
        <a:p>
          <a:endParaRPr lang="zh-CN" altLang="en-US"/>
        </a:p>
      </dgm:t>
    </dgm:pt>
    <dgm:pt modelId="{B75E635C-47AE-4ED1-9EDE-2A76222C48ED}" type="pres">
      <dgm:prSet presAssocID="{2DF99DB8-6C84-413F-BC96-B2CCA416D9BB}" presName="sp" presStyleCnt="0"/>
      <dgm:spPr/>
    </dgm:pt>
    <dgm:pt modelId="{47CB1E67-5AB8-48BB-8E93-AB69697725AD}" type="pres">
      <dgm:prSet presAssocID="{133E9A37-2883-4A88-BF71-E73ACA065468}" presName="composite" presStyleCnt="0"/>
      <dgm:spPr/>
    </dgm:pt>
    <dgm:pt modelId="{5C99149E-F062-4B25-9BE5-99FED328CE34}" type="pres">
      <dgm:prSet presAssocID="{133E9A37-2883-4A88-BF71-E73ACA065468}" presName="parentText" presStyleLbl="alignNode1" presStyleIdx="2" presStyleCnt="3" custLinFactNeighborX="957" custLinFactNeighborY="2276">
        <dgm:presLayoutVars>
          <dgm:chMax val="1"/>
          <dgm:bulletEnabled val="1"/>
        </dgm:presLayoutVars>
      </dgm:prSet>
      <dgm:spPr/>
      <dgm:t>
        <a:bodyPr/>
        <a:lstStyle/>
        <a:p>
          <a:endParaRPr lang="zh-CN" altLang="en-US"/>
        </a:p>
      </dgm:t>
    </dgm:pt>
    <dgm:pt modelId="{9563BD7B-30DB-4943-9536-5DA8FFB846EB}" type="pres">
      <dgm:prSet presAssocID="{133E9A37-2883-4A88-BF71-E73ACA065468}" presName="descendantText" presStyleLbl="alignAcc1" presStyleIdx="2" presStyleCnt="3">
        <dgm:presLayoutVars>
          <dgm:bulletEnabled val="1"/>
        </dgm:presLayoutVars>
      </dgm:prSet>
      <dgm:spPr/>
      <dgm:t>
        <a:bodyPr/>
        <a:lstStyle/>
        <a:p>
          <a:endParaRPr lang="zh-CN" altLang="en-US"/>
        </a:p>
      </dgm:t>
    </dgm:pt>
  </dgm:ptLst>
  <dgm:cxnLst>
    <dgm:cxn modelId="{8C7D8470-0A59-4509-8288-4C45BE950C38}" type="presOf" srcId="{27536B0F-A262-4D6A-ADE2-52FB79857C8F}" destId="{DCC23DD0-7FA6-46FF-A0CB-9C4B77E5FF8C}" srcOrd="0" destOrd="1" presId="urn:microsoft.com/office/officeart/2005/8/layout/chevron2"/>
    <dgm:cxn modelId="{30434279-438F-41EC-807B-3187B9D379A5}" srcId="{9EFBCB19-07C3-4240-A0E5-2B35090A1A33}" destId="{1C08F7B8-64F2-4B17-AE83-1277395D8A7E}" srcOrd="1" destOrd="0" parTransId="{4337D7B4-D83D-4A31-ABA1-8D0256407455}" sibTransId="{2DF99DB8-6C84-413F-BC96-B2CCA416D9BB}"/>
    <dgm:cxn modelId="{601E6905-FB75-430C-88A3-FC01FB3AFDB5}" srcId="{9EFBCB19-07C3-4240-A0E5-2B35090A1A33}" destId="{683278E9-0BF7-4A51-A4C1-3510249D8180}" srcOrd="0" destOrd="0" parTransId="{2DE7C68E-56D9-4E16-BC07-95969C347491}" sibTransId="{CDFAB7D4-E66B-400D-81C0-FFD66BAA3609}"/>
    <dgm:cxn modelId="{1EFD18BD-A0D4-418F-97BE-08427C5CE175}" srcId="{9EFBCB19-07C3-4240-A0E5-2B35090A1A33}" destId="{133E9A37-2883-4A88-BF71-E73ACA065468}" srcOrd="2" destOrd="0" parTransId="{070A1649-840A-4ACE-B891-B64E684AA20B}" sibTransId="{42819AE4-09EE-4DFB-8010-0698E63C6E03}"/>
    <dgm:cxn modelId="{7737C5EB-8BCF-4365-84D5-A9659849FBCA}" type="presOf" srcId="{133E9A37-2883-4A88-BF71-E73ACA065468}" destId="{5C99149E-F062-4B25-9BE5-99FED328CE34}" srcOrd="0" destOrd="0" presId="urn:microsoft.com/office/officeart/2005/8/layout/chevron2"/>
    <dgm:cxn modelId="{A563B054-6C34-4820-9327-7CD10434596E}" srcId="{683278E9-0BF7-4A51-A4C1-3510249D8180}" destId="{27536B0F-A262-4D6A-ADE2-52FB79857C8F}" srcOrd="1" destOrd="0" parTransId="{60B2B15F-F025-4065-99A1-622E5DD9F7DE}" sibTransId="{BBE0B6D9-9461-4E60-A3D4-AF043A6603AF}"/>
    <dgm:cxn modelId="{66EA9DCF-3D88-438B-9D83-0D7A5B57F4E4}" srcId="{133E9A37-2883-4A88-BF71-E73ACA065468}" destId="{E506D32D-1956-42D3-A707-6394BA007319}" srcOrd="0" destOrd="0" parTransId="{FE0E33AA-4BC7-4347-8E5B-09D5E35D0A85}" sibTransId="{92CF5DB9-6B43-4ED4-BDAA-3B0E937D5626}"/>
    <dgm:cxn modelId="{94B9BDBE-082A-42D6-BDF7-02DA6650A146}" srcId="{1C08F7B8-64F2-4B17-AE83-1277395D8A7E}" destId="{74B43C71-4073-4270-A24A-F8FB4639A259}" srcOrd="0" destOrd="0" parTransId="{9894CDF2-2BD5-4CCC-B61C-2C1B410D68A1}" sibTransId="{1FC03DE2-3F8F-46CF-A1F9-1416872B7F70}"/>
    <dgm:cxn modelId="{8A4EF054-64C2-4CFC-A1A8-2145AB33F497}" srcId="{133E9A37-2883-4A88-BF71-E73ACA065468}" destId="{C4817B13-1F64-4429-A3D0-58525F42EE46}" srcOrd="2" destOrd="0" parTransId="{26701711-530C-4D71-81BC-E38120BD8DAE}" sibTransId="{138B6215-B7BE-4FA9-B835-447107DA2050}"/>
    <dgm:cxn modelId="{96FCD4A0-C88E-4988-AD4A-B4EEF4DDCF9E}" type="presOf" srcId="{C9B1E53B-4834-461F-A524-5317E4D7F8C4}" destId="{F27B1D3D-3856-4C20-9481-5B6CB91778A7}" srcOrd="0" destOrd="1" presId="urn:microsoft.com/office/officeart/2005/8/layout/chevron2"/>
    <dgm:cxn modelId="{C3FE52D7-D0B2-4928-B9C9-64A8F436AFA8}" type="presOf" srcId="{C4817B13-1F64-4429-A3D0-58525F42EE46}" destId="{9563BD7B-30DB-4943-9536-5DA8FFB846EB}" srcOrd="0" destOrd="2" presId="urn:microsoft.com/office/officeart/2005/8/layout/chevron2"/>
    <dgm:cxn modelId="{44B0EEA9-C827-4EB8-8483-5F8F3E974AC5}" type="presOf" srcId="{9EFBCB19-07C3-4240-A0E5-2B35090A1A33}" destId="{E7D594A8-E36C-449D-BF52-ADCB6ED254CD}" srcOrd="0" destOrd="0" presId="urn:microsoft.com/office/officeart/2005/8/layout/chevron2"/>
    <dgm:cxn modelId="{7B45B698-330F-4298-9059-19B605D7CE20}" srcId="{683278E9-0BF7-4A51-A4C1-3510249D8180}" destId="{AD4C5CE4-FAB4-4E1C-912F-AB8BF8FE7F2E}" srcOrd="0" destOrd="0" parTransId="{31F10F6B-5DCB-479E-96FA-5AA86FC83B7E}" sibTransId="{A8B519FA-A202-4001-8717-FD9CDDD520AC}"/>
    <dgm:cxn modelId="{55D05557-8851-4B0B-860E-6C61EBE50CD3}" type="presOf" srcId="{74B43C71-4073-4270-A24A-F8FB4639A259}" destId="{F27B1D3D-3856-4C20-9481-5B6CB91778A7}" srcOrd="0" destOrd="0" presId="urn:microsoft.com/office/officeart/2005/8/layout/chevron2"/>
    <dgm:cxn modelId="{2515928F-03C1-4A60-A94A-087F41679AF4}" type="presOf" srcId="{AD4C5CE4-FAB4-4E1C-912F-AB8BF8FE7F2E}" destId="{DCC23DD0-7FA6-46FF-A0CB-9C4B77E5FF8C}" srcOrd="0" destOrd="0" presId="urn:microsoft.com/office/officeart/2005/8/layout/chevron2"/>
    <dgm:cxn modelId="{110B9B2A-3B68-4EB7-B4E6-4DAD50B7BD47}" srcId="{133E9A37-2883-4A88-BF71-E73ACA065468}" destId="{AE03C311-BDB9-40D5-95D2-1ADA83D4BC84}" srcOrd="1" destOrd="0" parTransId="{8CDC9412-3FD9-4E31-9D3F-825D9CF27E87}" sibTransId="{129CF069-D65B-4299-8829-BE10C4661AC1}"/>
    <dgm:cxn modelId="{621FCB3D-0152-4405-93AB-CEE5B05D2B8F}" type="presOf" srcId="{1C08F7B8-64F2-4B17-AE83-1277395D8A7E}" destId="{3158EA70-6845-4D11-989A-93108D2C52DA}" srcOrd="0" destOrd="0" presId="urn:microsoft.com/office/officeart/2005/8/layout/chevron2"/>
    <dgm:cxn modelId="{B23E8184-F338-4DF2-991D-9FC5F8617C6A}" type="presOf" srcId="{AE03C311-BDB9-40D5-95D2-1ADA83D4BC84}" destId="{9563BD7B-30DB-4943-9536-5DA8FFB846EB}" srcOrd="0" destOrd="1" presId="urn:microsoft.com/office/officeart/2005/8/layout/chevron2"/>
    <dgm:cxn modelId="{35B1D9E6-E374-4B0B-8FE5-052F487457BF}" type="presOf" srcId="{E506D32D-1956-42D3-A707-6394BA007319}" destId="{9563BD7B-30DB-4943-9536-5DA8FFB846EB}" srcOrd="0" destOrd="0" presId="urn:microsoft.com/office/officeart/2005/8/layout/chevron2"/>
    <dgm:cxn modelId="{E1028041-464E-4B7E-A4DC-872503C97435}" type="presOf" srcId="{683278E9-0BF7-4A51-A4C1-3510249D8180}" destId="{CCFB04A4-A28E-421C-9B43-8D25B464E5B8}" srcOrd="0" destOrd="0" presId="urn:microsoft.com/office/officeart/2005/8/layout/chevron2"/>
    <dgm:cxn modelId="{FD88BF33-3B2F-4541-BB2D-9807E4EEC855}" srcId="{1C08F7B8-64F2-4B17-AE83-1277395D8A7E}" destId="{C9B1E53B-4834-461F-A524-5317E4D7F8C4}" srcOrd="1" destOrd="0" parTransId="{A12A905E-F9E8-4115-8852-0AAD0092479B}" sibTransId="{ED8A2296-40C5-432D-AC34-39029973A89D}"/>
    <dgm:cxn modelId="{40CEEFB6-BF34-4083-B93E-29626F88C6DF}" type="presParOf" srcId="{E7D594A8-E36C-449D-BF52-ADCB6ED254CD}" destId="{D5901292-9B19-46BB-91D1-08F98030DE16}" srcOrd="0" destOrd="0" presId="urn:microsoft.com/office/officeart/2005/8/layout/chevron2"/>
    <dgm:cxn modelId="{3ED2C438-2B51-4B91-AF28-1464FF86564D}" type="presParOf" srcId="{D5901292-9B19-46BB-91D1-08F98030DE16}" destId="{CCFB04A4-A28E-421C-9B43-8D25B464E5B8}" srcOrd="0" destOrd="0" presId="urn:microsoft.com/office/officeart/2005/8/layout/chevron2"/>
    <dgm:cxn modelId="{398D7A16-7788-48A6-9EF8-C4E64D0F54E0}" type="presParOf" srcId="{D5901292-9B19-46BB-91D1-08F98030DE16}" destId="{DCC23DD0-7FA6-46FF-A0CB-9C4B77E5FF8C}" srcOrd="1" destOrd="0" presId="urn:microsoft.com/office/officeart/2005/8/layout/chevron2"/>
    <dgm:cxn modelId="{B89F854A-FBF7-413E-9F33-78B34DEA1830}" type="presParOf" srcId="{E7D594A8-E36C-449D-BF52-ADCB6ED254CD}" destId="{9BDE310C-5608-4876-8540-692ABECE916A}" srcOrd="1" destOrd="0" presId="urn:microsoft.com/office/officeart/2005/8/layout/chevron2"/>
    <dgm:cxn modelId="{2316D057-C210-4C0F-AC0D-249C1BD92EF7}" type="presParOf" srcId="{E7D594A8-E36C-449D-BF52-ADCB6ED254CD}" destId="{32EDB797-7303-4CC1-8E99-604B38ECF120}" srcOrd="2" destOrd="0" presId="urn:microsoft.com/office/officeart/2005/8/layout/chevron2"/>
    <dgm:cxn modelId="{E6A2868F-DEAA-47F7-9DE2-6A02FEE65744}" type="presParOf" srcId="{32EDB797-7303-4CC1-8E99-604B38ECF120}" destId="{3158EA70-6845-4D11-989A-93108D2C52DA}" srcOrd="0" destOrd="0" presId="urn:microsoft.com/office/officeart/2005/8/layout/chevron2"/>
    <dgm:cxn modelId="{661E3AF4-4B8E-4FA6-B942-A6228A01EC09}" type="presParOf" srcId="{32EDB797-7303-4CC1-8E99-604B38ECF120}" destId="{F27B1D3D-3856-4C20-9481-5B6CB91778A7}" srcOrd="1" destOrd="0" presId="urn:microsoft.com/office/officeart/2005/8/layout/chevron2"/>
    <dgm:cxn modelId="{C000781E-FEC8-404C-AE9B-93946D1DB0DB}" type="presParOf" srcId="{E7D594A8-E36C-449D-BF52-ADCB6ED254CD}" destId="{B75E635C-47AE-4ED1-9EDE-2A76222C48ED}" srcOrd="3" destOrd="0" presId="urn:microsoft.com/office/officeart/2005/8/layout/chevron2"/>
    <dgm:cxn modelId="{5A8E7B98-B722-4672-BC94-B0D438E3D44D}" type="presParOf" srcId="{E7D594A8-E36C-449D-BF52-ADCB6ED254CD}" destId="{47CB1E67-5AB8-48BB-8E93-AB69697725AD}" srcOrd="4" destOrd="0" presId="urn:microsoft.com/office/officeart/2005/8/layout/chevron2"/>
    <dgm:cxn modelId="{11192C46-90A5-4CFD-AFDD-7D6F27EFCC1E}" type="presParOf" srcId="{47CB1E67-5AB8-48BB-8E93-AB69697725AD}" destId="{5C99149E-F062-4B25-9BE5-99FED328CE34}" srcOrd="0" destOrd="0" presId="urn:microsoft.com/office/officeart/2005/8/layout/chevron2"/>
    <dgm:cxn modelId="{8D36E56D-1D02-4A9A-97F7-7A2692E87A14}" type="presParOf" srcId="{47CB1E67-5AB8-48BB-8E93-AB69697725AD}" destId="{9563BD7B-30DB-4943-9536-5DA8FFB846E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EFBCB19-07C3-4240-A0E5-2B35090A1A33}" type="doc">
      <dgm:prSet loTypeId="urn:microsoft.com/office/officeart/2005/8/layout/chevron2" loCatId="list" qsTypeId="urn:microsoft.com/office/officeart/2005/8/quickstyle/simple1" qsCatId="simple" csTypeId="urn:microsoft.com/office/officeart/2005/8/colors/accent6_2" csCatId="accent6" phldr="1"/>
      <dgm:spPr/>
      <dgm:t>
        <a:bodyPr/>
        <a:lstStyle/>
        <a:p>
          <a:endParaRPr lang="zh-CN" altLang="en-US"/>
        </a:p>
      </dgm:t>
    </dgm:pt>
    <dgm:pt modelId="{683278E9-0BF7-4A51-A4C1-3510249D8180}">
      <dgm:prSet phldrT="[文本]" custT="1"/>
      <dgm:spPr/>
      <dgm:t>
        <a:bodyPr/>
        <a:lstStyle/>
        <a:p>
          <a:r>
            <a:rPr lang="zh-CN" altLang="en-US" sz="1800" b="1" dirty="0" smtClean="0">
              <a:solidFill>
                <a:schemeClr val="bg1">
                  <a:lumMod val="95000"/>
                </a:schemeClr>
              </a:solidFill>
              <a:latin typeface="微软雅黑" pitchFamily="34" charset="-122"/>
              <a:ea typeface="微软雅黑" pitchFamily="34" charset="-122"/>
            </a:rPr>
            <a:t>管理内容</a:t>
          </a:r>
          <a:endParaRPr lang="zh-CN" altLang="en-US" sz="1800" b="1" dirty="0">
            <a:solidFill>
              <a:schemeClr val="bg1">
                <a:lumMod val="95000"/>
              </a:schemeClr>
            </a:solidFill>
          </a:endParaRPr>
        </a:p>
      </dgm:t>
    </dgm:pt>
    <dgm:pt modelId="{2DE7C68E-56D9-4E16-BC07-95969C347491}" type="parTrans" cxnId="{601E6905-FB75-430C-88A3-FC01FB3AFDB5}">
      <dgm:prSet/>
      <dgm:spPr/>
      <dgm:t>
        <a:bodyPr/>
        <a:lstStyle/>
        <a:p>
          <a:endParaRPr lang="zh-CN" altLang="en-US"/>
        </a:p>
      </dgm:t>
    </dgm:pt>
    <dgm:pt modelId="{CDFAB7D4-E66B-400D-81C0-FFD66BAA3609}" type="sibTrans" cxnId="{601E6905-FB75-430C-88A3-FC01FB3AFDB5}">
      <dgm:prSet/>
      <dgm:spPr/>
      <dgm:t>
        <a:bodyPr/>
        <a:lstStyle/>
        <a:p>
          <a:endParaRPr lang="zh-CN" altLang="en-US"/>
        </a:p>
      </dgm:t>
    </dgm:pt>
    <dgm:pt modelId="{AD4C5CE4-FAB4-4E1C-912F-AB8BF8FE7F2E}">
      <dgm:prSet phldrT="[文本]" custT="1"/>
      <dgm:spPr/>
      <dgm:t>
        <a:bodyPr/>
        <a:lstStyle/>
        <a:p>
          <a:pPr>
            <a:lnSpc>
              <a:spcPts val="1500"/>
            </a:lnSpc>
          </a:pPr>
          <a:r>
            <a:rPr lang="zh-CN" altLang="en-US" sz="1600" dirty="0" smtClean="0">
              <a:solidFill>
                <a:schemeClr val="tx1"/>
              </a:solidFill>
              <a:latin typeface="微软雅黑" pitchFamily="34" charset="-122"/>
              <a:ea typeface="微软雅黑" pitchFamily="34" charset="-122"/>
            </a:rPr>
            <a:t>至少每天早、晚</a:t>
          </a:r>
          <a:r>
            <a:rPr lang="en-US" altLang="zh-CN" sz="1600" dirty="0" smtClean="0">
              <a:solidFill>
                <a:srgbClr val="C00000"/>
              </a:solidFill>
              <a:latin typeface="微软雅黑" pitchFamily="34" charset="-122"/>
              <a:ea typeface="微软雅黑" pitchFamily="34" charset="-122"/>
            </a:rPr>
            <a:t>2</a:t>
          </a:r>
          <a:r>
            <a:rPr lang="zh-CN" altLang="en-US" sz="1600" dirty="0" smtClean="0">
              <a:solidFill>
                <a:srgbClr val="C00000"/>
              </a:solidFill>
              <a:latin typeface="微软雅黑" pitchFamily="34" charset="-122"/>
              <a:ea typeface="微软雅黑" pitchFamily="34" charset="-122"/>
            </a:rPr>
            <a:t>次</a:t>
          </a:r>
          <a:r>
            <a:rPr lang="zh-CN" altLang="en-US" sz="1600" dirty="0" smtClean="0">
              <a:solidFill>
                <a:schemeClr val="tx1"/>
              </a:solidFill>
              <a:latin typeface="微软雅黑" pitchFamily="34" charset="-122"/>
              <a:ea typeface="微软雅黑" pitchFamily="34" charset="-122"/>
            </a:rPr>
            <a:t>体温测量</a:t>
          </a:r>
          <a:endParaRPr lang="zh-CN" altLang="en-US" sz="1600" dirty="0">
            <a:solidFill>
              <a:schemeClr val="tx1"/>
            </a:solidFill>
          </a:endParaRPr>
        </a:p>
      </dgm:t>
    </dgm:pt>
    <dgm:pt modelId="{31F10F6B-5DCB-479E-96FA-5AA86FC83B7E}" type="parTrans" cxnId="{7B45B698-330F-4298-9059-19B605D7CE20}">
      <dgm:prSet/>
      <dgm:spPr/>
      <dgm:t>
        <a:bodyPr/>
        <a:lstStyle/>
        <a:p>
          <a:endParaRPr lang="zh-CN" altLang="en-US"/>
        </a:p>
      </dgm:t>
    </dgm:pt>
    <dgm:pt modelId="{A8B519FA-A202-4001-8717-FD9CDDD520AC}" type="sibTrans" cxnId="{7B45B698-330F-4298-9059-19B605D7CE20}">
      <dgm:prSet/>
      <dgm:spPr/>
      <dgm:t>
        <a:bodyPr/>
        <a:lstStyle/>
        <a:p>
          <a:endParaRPr lang="zh-CN" altLang="en-US"/>
        </a:p>
      </dgm:t>
    </dgm:pt>
    <dgm:pt modelId="{1C08F7B8-64F2-4B17-AE83-1277395D8A7E}">
      <dgm:prSet phldrT="[文本]" custT="1"/>
      <dgm:spPr/>
      <dgm:t>
        <a:bodyPr/>
        <a:lstStyle/>
        <a:p>
          <a:r>
            <a:rPr lang="zh-CN" altLang="en-US" sz="1800" b="1" dirty="0" smtClean="0">
              <a:latin typeface="微软雅黑" pitchFamily="34" charset="-122"/>
              <a:ea typeface="微软雅黑" pitchFamily="34" charset="-122"/>
            </a:rPr>
            <a:t>出现呼吸道症状</a:t>
          </a:r>
          <a:endParaRPr lang="zh-CN" altLang="en-US" sz="1800" b="1" dirty="0">
            <a:latin typeface="微软雅黑" pitchFamily="34" charset="-122"/>
            <a:ea typeface="微软雅黑" pitchFamily="34" charset="-122"/>
          </a:endParaRPr>
        </a:p>
      </dgm:t>
    </dgm:pt>
    <dgm:pt modelId="{4337D7B4-D83D-4A31-ABA1-8D0256407455}" type="parTrans" cxnId="{30434279-438F-41EC-807B-3187B9D379A5}">
      <dgm:prSet/>
      <dgm:spPr/>
      <dgm:t>
        <a:bodyPr/>
        <a:lstStyle/>
        <a:p>
          <a:endParaRPr lang="zh-CN" altLang="en-US"/>
        </a:p>
      </dgm:t>
    </dgm:pt>
    <dgm:pt modelId="{2DF99DB8-6C84-413F-BC96-B2CCA416D9BB}" type="sibTrans" cxnId="{30434279-438F-41EC-807B-3187B9D379A5}">
      <dgm:prSet/>
      <dgm:spPr/>
      <dgm:t>
        <a:bodyPr/>
        <a:lstStyle/>
        <a:p>
          <a:endParaRPr lang="zh-CN" altLang="en-US"/>
        </a:p>
      </dgm:t>
    </dgm:pt>
    <dgm:pt modelId="{74B43C71-4073-4270-A24A-F8FB4639A259}">
      <dgm:prSet phldrT="[文本]" custT="1"/>
      <dgm:spPr/>
      <dgm:t>
        <a:bodyPr/>
        <a:lstStyle/>
        <a:p>
          <a:r>
            <a:rPr lang="zh-CN" sz="1600" dirty="0" smtClean="0">
              <a:solidFill>
                <a:srgbClr val="262626"/>
              </a:solidFill>
              <a:latin typeface="微软雅黑" pitchFamily="34" charset="-122"/>
              <a:ea typeface="微软雅黑" pitchFamily="34" charset="-122"/>
            </a:rPr>
            <a:t>立即向当地的卫生部门</a:t>
          </a:r>
          <a:r>
            <a:rPr lang="zh-CN" sz="1600" dirty="0" smtClean="0">
              <a:solidFill>
                <a:srgbClr val="C00000"/>
              </a:solidFill>
              <a:latin typeface="微软雅黑" pitchFamily="34" charset="-122"/>
              <a:ea typeface="微软雅黑" pitchFamily="34" charset="-122"/>
            </a:rPr>
            <a:t>报告</a:t>
          </a:r>
          <a:endParaRPr lang="zh-CN" altLang="en-US" sz="1600" dirty="0">
            <a:solidFill>
              <a:srgbClr val="C00000"/>
            </a:solidFill>
            <a:latin typeface="微软雅黑" pitchFamily="34" charset="-122"/>
            <a:ea typeface="微软雅黑" pitchFamily="34" charset="-122"/>
          </a:endParaRPr>
        </a:p>
      </dgm:t>
    </dgm:pt>
    <dgm:pt modelId="{9894CDF2-2BD5-4CCC-B61C-2C1B410D68A1}" type="parTrans" cxnId="{94B9BDBE-082A-42D6-BDF7-02DA6650A146}">
      <dgm:prSet/>
      <dgm:spPr/>
      <dgm:t>
        <a:bodyPr/>
        <a:lstStyle/>
        <a:p>
          <a:endParaRPr lang="zh-CN" altLang="en-US"/>
        </a:p>
      </dgm:t>
    </dgm:pt>
    <dgm:pt modelId="{1FC03DE2-3F8F-46CF-A1F9-1416872B7F70}" type="sibTrans" cxnId="{94B9BDBE-082A-42D6-BDF7-02DA6650A146}">
      <dgm:prSet/>
      <dgm:spPr/>
      <dgm:t>
        <a:bodyPr/>
        <a:lstStyle/>
        <a:p>
          <a:endParaRPr lang="zh-CN" altLang="en-US"/>
        </a:p>
      </dgm:t>
    </dgm:pt>
    <dgm:pt modelId="{133E9A37-2883-4A88-BF71-E73ACA065468}">
      <dgm:prSet phldrT="[文本]" custT="1"/>
      <dgm:spPr/>
      <dgm:t>
        <a:bodyPr/>
        <a:lstStyle/>
        <a:p>
          <a:r>
            <a:rPr lang="zh-CN" sz="1800" b="1" dirty="0" smtClean="0">
              <a:latin typeface="微软雅黑" pitchFamily="34" charset="-122"/>
              <a:ea typeface="微软雅黑" pitchFamily="34" charset="-122"/>
            </a:rPr>
            <a:t>解除医学观察</a:t>
          </a:r>
          <a:endParaRPr lang="zh-CN" altLang="en-US" sz="1800" b="1" dirty="0">
            <a:latin typeface="微软雅黑" pitchFamily="34" charset="-122"/>
            <a:ea typeface="微软雅黑" pitchFamily="34" charset="-122"/>
          </a:endParaRPr>
        </a:p>
      </dgm:t>
    </dgm:pt>
    <dgm:pt modelId="{070A1649-840A-4ACE-B891-B64E684AA20B}" type="parTrans" cxnId="{1EFD18BD-A0D4-418F-97BE-08427C5CE175}">
      <dgm:prSet/>
      <dgm:spPr/>
      <dgm:t>
        <a:bodyPr/>
        <a:lstStyle/>
        <a:p>
          <a:endParaRPr lang="zh-CN" altLang="en-US"/>
        </a:p>
      </dgm:t>
    </dgm:pt>
    <dgm:pt modelId="{42819AE4-09EE-4DFB-8010-0698E63C6E03}" type="sibTrans" cxnId="{1EFD18BD-A0D4-418F-97BE-08427C5CE175}">
      <dgm:prSet/>
      <dgm:spPr/>
      <dgm:t>
        <a:bodyPr/>
        <a:lstStyle/>
        <a:p>
          <a:endParaRPr lang="zh-CN" altLang="en-US"/>
        </a:p>
      </dgm:t>
    </dgm:pt>
    <dgm:pt modelId="{E506D32D-1956-42D3-A707-6394BA007319}">
      <dgm:prSet phldrT="[文本]" custT="1"/>
      <dgm:spPr/>
      <dgm:t>
        <a:bodyPr/>
        <a:lstStyle/>
        <a:p>
          <a:r>
            <a:rPr lang="en-US" altLang="zh-CN" sz="1600" dirty="0" smtClean="0">
              <a:solidFill>
                <a:srgbClr val="C00000"/>
              </a:solidFill>
              <a:latin typeface="微软雅黑" pitchFamily="34" charset="-122"/>
              <a:ea typeface="微软雅黑" pitchFamily="34" charset="-122"/>
            </a:rPr>
            <a:t>14</a:t>
          </a:r>
          <a:r>
            <a:rPr lang="zh-CN" altLang="en-US" sz="1600" dirty="0" smtClean="0">
              <a:solidFill>
                <a:srgbClr val="C00000"/>
              </a:solidFill>
              <a:latin typeface="微软雅黑" pitchFamily="34" charset="-122"/>
              <a:ea typeface="微软雅黑" pitchFamily="34" charset="-122"/>
            </a:rPr>
            <a:t>天</a:t>
          </a:r>
          <a:r>
            <a:rPr lang="zh-CN" altLang="en-US" sz="1600" dirty="0" smtClean="0">
              <a:solidFill>
                <a:srgbClr val="262626"/>
              </a:solidFill>
              <a:latin typeface="微软雅黑" pitchFamily="34" charset="-122"/>
              <a:ea typeface="微软雅黑" pitchFamily="34" charset="-122"/>
            </a:rPr>
            <a:t>医学观察期满时，未出现发热、咳嗽等呼吸道症状</a:t>
          </a:r>
          <a:endParaRPr lang="zh-CN" altLang="en-US" sz="1600" dirty="0">
            <a:solidFill>
              <a:srgbClr val="262626"/>
            </a:solidFill>
            <a:latin typeface="微软雅黑" pitchFamily="34" charset="-122"/>
            <a:ea typeface="微软雅黑" pitchFamily="34" charset="-122"/>
          </a:endParaRPr>
        </a:p>
      </dgm:t>
    </dgm:pt>
    <dgm:pt modelId="{FE0E33AA-4BC7-4347-8E5B-09D5E35D0A85}" type="parTrans" cxnId="{66EA9DCF-3D88-438B-9D83-0D7A5B57F4E4}">
      <dgm:prSet/>
      <dgm:spPr/>
      <dgm:t>
        <a:bodyPr/>
        <a:lstStyle/>
        <a:p>
          <a:endParaRPr lang="zh-CN" altLang="en-US"/>
        </a:p>
      </dgm:t>
    </dgm:pt>
    <dgm:pt modelId="{92CF5DB9-6B43-4ED4-BDAA-3B0E937D5626}" type="sibTrans" cxnId="{66EA9DCF-3D88-438B-9D83-0D7A5B57F4E4}">
      <dgm:prSet/>
      <dgm:spPr/>
      <dgm:t>
        <a:bodyPr/>
        <a:lstStyle/>
        <a:p>
          <a:endParaRPr lang="zh-CN" altLang="en-US"/>
        </a:p>
      </dgm:t>
    </dgm:pt>
    <dgm:pt modelId="{B6980EE0-F485-4FE8-912F-E9BB4359250A}">
      <dgm:prSet custT="1"/>
      <dgm:spPr/>
      <dgm:t>
        <a:bodyPr/>
        <a:lstStyle/>
        <a:p>
          <a:pPr>
            <a:lnSpc>
              <a:spcPts val="1500"/>
            </a:lnSpc>
          </a:pPr>
          <a:r>
            <a:rPr lang="zh-CN" altLang="en-US" sz="1600" dirty="0" smtClean="0">
              <a:solidFill>
                <a:schemeClr val="tx1"/>
              </a:solidFill>
              <a:latin typeface="微软雅黑" pitchFamily="34" charset="-122"/>
              <a:ea typeface="微软雅黑" pitchFamily="34" charset="-122"/>
            </a:rPr>
            <a:t>询问</a:t>
          </a:r>
          <a:r>
            <a:rPr lang="zh-CN" altLang="en-US" sz="1600" dirty="0" smtClean="0">
              <a:solidFill>
                <a:srgbClr val="C00000"/>
              </a:solidFill>
              <a:latin typeface="微软雅黑" pitchFamily="34" charset="-122"/>
              <a:ea typeface="微软雅黑" pitchFamily="34" charset="-122"/>
            </a:rPr>
            <a:t>健康状况</a:t>
          </a:r>
          <a:endParaRPr lang="en-US" altLang="zh-CN" sz="1600" dirty="0">
            <a:solidFill>
              <a:srgbClr val="C00000"/>
            </a:solidFill>
            <a:latin typeface="微软雅黑" pitchFamily="34" charset="-122"/>
            <a:ea typeface="微软雅黑" pitchFamily="34" charset="-122"/>
          </a:endParaRPr>
        </a:p>
      </dgm:t>
    </dgm:pt>
    <dgm:pt modelId="{B4607496-12B1-44B4-9BA6-AD3ABD82F967}" type="parTrans" cxnId="{0892F13F-FCD2-4455-B835-A3AA1490958D}">
      <dgm:prSet/>
      <dgm:spPr/>
      <dgm:t>
        <a:bodyPr/>
        <a:lstStyle/>
        <a:p>
          <a:endParaRPr lang="zh-CN" altLang="en-US"/>
        </a:p>
      </dgm:t>
    </dgm:pt>
    <dgm:pt modelId="{AE0B6E7C-AF21-4401-8029-D4DEC617EEFA}" type="sibTrans" cxnId="{0892F13F-FCD2-4455-B835-A3AA1490958D}">
      <dgm:prSet/>
      <dgm:spPr/>
      <dgm:t>
        <a:bodyPr/>
        <a:lstStyle/>
        <a:p>
          <a:endParaRPr lang="zh-CN" altLang="en-US"/>
        </a:p>
      </dgm:t>
    </dgm:pt>
    <dgm:pt modelId="{DEE211FE-8985-42CD-B070-C21709704AF3}">
      <dgm:prSet custT="1"/>
      <dgm:spPr/>
      <dgm:t>
        <a:bodyPr/>
        <a:lstStyle/>
        <a:p>
          <a:pPr>
            <a:lnSpc>
              <a:spcPts val="1500"/>
            </a:lnSpc>
          </a:pPr>
          <a:r>
            <a:rPr lang="zh-CN" altLang="en-US" sz="1600" dirty="0" smtClean="0">
              <a:solidFill>
                <a:schemeClr val="tx1"/>
              </a:solidFill>
              <a:latin typeface="微软雅黑" pitchFamily="34" charset="-122"/>
              <a:ea typeface="微软雅黑" pitchFamily="34" charset="-122"/>
            </a:rPr>
            <a:t>填写医学观察登记表</a:t>
          </a:r>
          <a:endParaRPr lang="en-US" altLang="zh-CN" sz="1600" dirty="0">
            <a:solidFill>
              <a:schemeClr val="tx1"/>
            </a:solidFill>
            <a:latin typeface="微软雅黑" pitchFamily="34" charset="-122"/>
            <a:ea typeface="微软雅黑" pitchFamily="34" charset="-122"/>
          </a:endParaRPr>
        </a:p>
      </dgm:t>
    </dgm:pt>
    <dgm:pt modelId="{D5CE3274-9156-4DEE-9CB8-5EB30B3FC08E}" type="parTrans" cxnId="{9EDC8517-357B-4D83-8D6E-B1FA16EA4218}">
      <dgm:prSet/>
      <dgm:spPr/>
      <dgm:t>
        <a:bodyPr/>
        <a:lstStyle/>
        <a:p>
          <a:endParaRPr lang="zh-CN" altLang="en-US"/>
        </a:p>
      </dgm:t>
    </dgm:pt>
    <dgm:pt modelId="{F0D25A95-43E3-4F79-8917-67011BB9EED8}" type="sibTrans" cxnId="{9EDC8517-357B-4D83-8D6E-B1FA16EA4218}">
      <dgm:prSet/>
      <dgm:spPr/>
      <dgm:t>
        <a:bodyPr/>
        <a:lstStyle/>
        <a:p>
          <a:endParaRPr lang="zh-CN" altLang="en-US"/>
        </a:p>
      </dgm:t>
    </dgm:pt>
    <dgm:pt modelId="{1E5DFEE1-632B-4691-9D06-3F1C4D5F5604}">
      <dgm:prSet phldrT="[文本]" custT="1"/>
      <dgm:spPr/>
      <dgm:t>
        <a:bodyPr/>
        <a:lstStyle/>
        <a:p>
          <a:r>
            <a:rPr lang="zh-CN" sz="1600" dirty="0" smtClean="0">
              <a:solidFill>
                <a:srgbClr val="262626"/>
              </a:solidFill>
              <a:latin typeface="微软雅黑" pitchFamily="34" charset="-122"/>
              <a:ea typeface="微软雅黑" pitchFamily="34" charset="-122"/>
            </a:rPr>
            <a:t>并按规定送</a:t>
          </a:r>
          <a:r>
            <a:rPr lang="zh-CN" sz="1600" dirty="0" smtClean="0">
              <a:solidFill>
                <a:srgbClr val="C00000"/>
              </a:solidFill>
              <a:latin typeface="微软雅黑" pitchFamily="34" charset="-122"/>
              <a:ea typeface="微软雅黑" pitchFamily="34" charset="-122"/>
            </a:rPr>
            <a:t>定点医疗机构诊治</a:t>
          </a:r>
          <a:endParaRPr lang="zh-CN" altLang="en-US" sz="1600" dirty="0">
            <a:solidFill>
              <a:srgbClr val="C00000"/>
            </a:solidFill>
            <a:latin typeface="微软雅黑" pitchFamily="34" charset="-122"/>
            <a:ea typeface="微软雅黑" pitchFamily="34" charset="-122"/>
          </a:endParaRPr>
        </a:p>
      </dgm:t>
    </dgm:pt>
    <dgm:pt modelId="{5261ED5D-271A-4081-A1F5-1FEA5CA6E505}" type="parTrans" cxnId="{DAD88F0A-5151-42F2-8806-9C0B33AFC544}">
      <dgm:prSet/>
      <dgm:spPr/>
      <dgm:t>
        <a:bodyPr/>
        <a:lstStyle/>
        <a:p>
          <a:endParaRPr lang="zh-CN" altLang="en-US"/>
        </a:p>
      </dgm:t>
    </dgm:pt>
    <dgm:pt modelId="{F66CD9FB-ED41-431D-9DA9-B964CA7E6BDF}" type="sibTrans" cxnId="{DAD88F0A-5151-42F2-8806-9C0B33AFC544}">
      <dgm:prSet/>
      <dgm:spPr/>
      <dgm:t>
        <a:bodyPr/>
        <a:lstStyle/>
        <a:p>
          <a:endParaRPr lang="zh-CN" altLang="en-US"/>
        </a:p>
      </dgm:t>
    </dgm:pt>
    <dgm:pt modelId="{A939231F-6E02-45C0-AE9B-BEA352F3DC32}">
      <dgm:prSet phldrT="[文本]" custT="1"/>
      <dgm:spPr/>
      <dgm:t>
        <a:bodyPr/>
        <a:lstStyle/>
        <a:p>
          <a:r>
            <a:rPr lang="zh-CN" sz="1600" dirty="0" smtClean="0">
              <a:solidFill>
                <a:srgbClr val="262626"/>
              </a:solidFill>
              <a:latin typeface="微软雅黑" pitchFamily="34" charset="-122"/>
              <a:ea typeface="微软雅黑" pitchFamily="34" charset="-122"/>
            </a:rPr>
            <a:t>采集标本开展</a:t>
          </a:r>
          <a:r>
            <a:rPr lang="zh-CN" sz="1600" dirty="0" smtClean="0">
              <a:solidFill>
                <a:srgbClr val="C00000"/>
              </a:solidFill>
              <a:latin typeface="微软雅黑" pitchFamily="34" charset="-122"/>
              <a:ea typeface="微软雅黑" pitchFamily="34" charset="-122"/>
            </a:rPr>
            <a:t>实验室检测与排查工作</a:t>
          </a:r>
          <a:r>
            <a:rPr lang="zh-CN" sz="1600" dirty="0" smtClean="0">
              <a:solidFill>
                <a:srgbClr val="262626"/>
              </a:solidFill>
              <a:latin typeface="微软雅黑" pitchFamily="34" charset="-122"/>
              <a:ea typeface="微软雅黑" pitchFamily="34" charset="-122"/>
            </a:rPr>
            <a:t>。</a:t>
          </a:r>
          <a:endParaRPr lang="zh-CN" altLang="en-US" sz="1600" dirty="0">
            <a:solidFill>
              <a:srgbClr val="262626"/>
            </a:solidFill>
            <a:latin typeface="微软雅黑" pitchFamily="34" charset="-122"/>
            <a:ea typeface="微软雅黑" pitchFamily="34" charset="-122"/>
          </a:endParaRPr>
        </a:p>
      </dgm:t>
    </dgm:pt>
    <dgm:pt modelId="{00A9E806-0B82-49BE-84D4-090004E1B81A}" type="parTrans" cxnId="{CE26650D-FE6F-4591-8A00-3B73268A2501}">
      <dgm:prSet/>
      <dgm:spPr/>
      <dgm:t>
        <a:bodyPr/>
        <a:lstStyle/>
        <a:p>
          <a:endParaRPr lang="zh-CN" altLang="en-US"/>
        </a:p>
      </dgm:t>
    </dgm:pt>
    <dgm:pt modelId="{E305E8EA-85E7-4E79-823F-0CC1FF1AA9B1}" type="sibTrans" cxnId="{CE26650D-FE6F-4591-8A00-3B73268A2501}">
      <dgm:prSet/>
      <dgm:spPr/>
      <dgm:t>
        <a:bodyPr/>
        <a:lstStyle/>
        <a:p>
          <a:endParaRPr lang="zh-CN" altLang="en-US"/>
        </a:p>
      </dgm:t>
    </dgm:pt>
    <dgm:pt modelId="{E7D594A8-E36C-449D-BF52-ADCB6ED254CD}" type="pres">
      <dgm:prSet presAssocID="{9EFBCB19-07C3-4240-A0E5-2B35090A1A33}" presName="linearFlow" presStyleCnt="0">
        <dgm:presLayoutVars>
          <dgm:dir/>
          <dgm:animLvl val="lvl"/>
          <dgm:resizeHandles val="exact"/>
        </dgm:presLayoutVars>
      </dgm:prSet>
      <dgm:spPr/>
      <dgm:t>
        <a:bodyPr/>
        <a:lstStyle/>
        <a:p>
          <a:endParaRPr lang="zh-CN" altLang="en-US"/>
        </a:p>
      </dgm:t>
    </dgm:pt>
    <dgm:pt modelId="{D5901292-9B19-46BB-91D1-08F98030DE16}" type="pres">
      <dgm:prSet presAssocID="{683278E9-0BF7-4A51-A4C1-3510249D8180}" presName="composite" presStyleCnt="0"/>
      <dgm:spPr/>
    </dgm:pt>
    <dgm:pt modelId="{CCFB04A4-A28E-421C-9B43-8D25B464E5B8}" type="pres">
      <dgm:prSet presAssocID="{683278E9-0BF7-4A51-A4C1-3510249D8180}" presName="parentText" presStyleLbl="alignNode1" presStyleIdx="0" presStyleCnt="3">
        <dgm:presLayoutVars>
          <dgm:chMax val="1"/>
          <dgm:bulletEnabled val="1"/>
        </dgm:presLayoutVars>
      </dgm:prSet>
      <dgm:spPr/>
      <dgm:t>
        <a:bodyPr/>
        <a:lstStyle/>
        <a:p>
          <a:endParaRPr lang="zh-CN" altLang="en-US"/>
        </a:p>
      </dgm:t>
    </dgm:pt>
    <dgm:pt modelId="{DCC23DD0-7FA6-46FF-A0CB-9C4B77E5FF8C}" type="pres">
      <dgm:prSet presAssocID="{683278E9-0BF7-4A51-A4C1-3510249D8180}" presName="descendantText" presStyleLbl="alignAcc1" presStyleIdx="0" presStyleCnt="3">
        <dgm:presLayoutVars>
          <dgm:bulletEnabled val="1"/>
        </dgm:presLayoutVars>
      </dgm:prSet>
      <dgm:spPr/>
      <dgm:t>
        <a:bodyPr/>
        <a:lstStyle/>
        <a:p>
          <a:endParaRPr lang="zh-CN" altLang="en-US"/>
        </a:p>
      </dgm:t>
    </dgm:pt>
    <dgm:pt modelId="{9BDE310C-5608-4876-8540-692ABECE916A}" type="pres">
      <dgm:prSet presAssocID="{CDFAB7D4-E66B-400D-81C0-FFD66BAA3609}" presName="sp" presStyleCnt="0"/>
      <dgm:spPr/>
    </dgm:pt>
    <dgm:pt modelId="{32EDB797-7303-4CC1-8E99-604B38ECF120}" type="pres">
      <dgm:prSet presAssocID="{1C08F7B8-64F2-4B17-AE83-1277395D8A7E}" presName="composite" presStyleCnt="0"/>
      <dgm:spPr/>
    </dgm:pt>
    <dgm:pt modelId="{3158EA70-6845-4D11-989A-93108D2C52DA}" type="pres">
      <dgm:prSet presAssocID="{1C08F7B8-64F2-4B17-AE83-1277395D8A7E}" presName="parentText" presStyleLbl="alignNode1" presStyleIdx="1" presStyleCnt="3">
        <dgm:presLayoutVars>
          <dgm:chMax val="1"/>
          <dgm:bulletEnabled val="1"/>
        </dgm:presLayoutVars>
      </dgm:prSet>
      <dgm:spPr/>
      <dgm:t>
        <a:bodyPr/>
        <a:lstStyle/>
        <a:p>
          <a:endParaRPr lang="zh-CN" altLang="en-US"/>
        </a:p>
      </dgm:t>
    </dgm:pt>
    <dgm:pt modelId="{F27B1D3D-3856-4C20-9481-5B6CB91778A7}" type="pres">
      <dgm:prSet presAssocID="{1C08F7B8-64F2-4B17-AE83-1277395D8A7E}" presName="descendantText" presStyleLbl="alignAcc1" presStyleIdx="1" presStyleCnt="3" custLinFactNeighborX="-87" custLinFactNeighborY="1303">
        <dgm:presLayoutVars>
          <dgm:bulletEnabled val="1"/>
        </dgm:presLayoutVars>
      </dgm:prSet>
      <dgm:spPr/>
      <dgm:t>
        <a:bodyPr/>
        <a:lstStyle/>
        <a:p>
          <a:endParaRPr lang="zh-CN" altLang="en-US"/>
        </a:p>
      </dgm:t>
    </dgm:pt>
    <dgm:pt modelId="{B75E635C-47AE-4ED1-9EDE-2A76222C48ED}" type="pres">
      <dgm:prSet presAssocID="{2DF99DB8-6C84-413F-BC96-B2CCA416D9BB}" presName="sp" presStyleCnt="0"/>
      <dgm:spPr/>
    </dgm:pt>
    <dgm:pt modelId="{47CB1E67-5AB8-48BB-8E93-AB69697725AD}" type="pres">
      <dgm:prSet presAssocID="{133E9A37-2883-4A88-BF71-E73ACA065468}" presName="composite" presStyleCnt="0"/>
      <dgm:spPr/>
    </dgm:pt>
    <dgm:pt modelId="{5C99149E-F062-4B25-9BE5-99FED328CE34}" type="pres">
      <dgm:prSet presAssocID="{133E9A37-2883-4A88-BF71-E73ACA065468}" presName="parentText" presStyleLbl="alignNode1" presStyleIdx="2" presStyleCnt="3" custLinFactNeighborX="957" custLinFactNeighborY="6940">
        <dgm:presLayoutVars>
          <dgm:chMax val="1"/>
          <dgm:bulletEnabled val="1"/>
        </dgm:presLayoutVars>
      </dgm:prSet>
      <dgm:spPr/>
      <dgm:t>
        <a:bodyPr/>
        <a:lstStyle/>
        <a:p>
          <a:endParaRPr lang="zh-CN" altLang="en-US"/>
        </a:p>
      </dgm:t>
    </dgm:pt>
    <dgm:pt modelId="{9563BD7B-30DB-4943-9536-5DA8FFB846EB}" type="pres">
      <dgm:prSet presAssocID="{133E9A37-2883-4A88-BF71-E73ACA065468}" presName="descendantText" presStyleLbl="alignAcc1" presStyleIdx="2" presStyleCnt="3">
        <dgm:presLayoutVars>
          <dgm:bulletEnabled val="1"/>
        </dgm:presLayoutVars>
      </dgm:prSet>
      <dgm:spPr/>
      <dgm:t>
        <a:bodyPr/>
        <a:lstStyle/>
        <a:p>
          <a:endParaRPr lang="zh-CN" altLang="en-US"/>
        </a:p>
      </dgm:t>
    </dgm:pt>
  </dgm:ptLst>
  <dgm:cxnLst>
    <dgm:cxn modelId="{30434279-438F-41EC-807B-3187B9D379A5}" srcId="{9EFBCB19-07C3-4240-A0E5-2B35090A1A33}" destId="{1C08F7B8-64F2-4B17-AE83-1277395D8A7E}" srcOrd="1" destOrd="0" parTransId="{4337D7B4-D83D-4A31-ABA1-8D0256407455}" sibTransId="{2DF99DB8-6C84-413F-BC96-B2CCA416D9BB}"/>
    <dgm:cxn modelId="{DAD88F0A-5151-42F2-8806-9C0B33AFC544}" srcId="{1C08F7B8-64F2-4B17-AE83-1277395D8A7E}" destId="{1E5DFEE1-632B-4691-9D06-3F1C4D5F5604}" srcOrd="1" destOrd="0" parTransId="{5261ED5D-271A-4081-A1F5-1FEA5CA6E505}" sibTransId="{F66CD9FB-ED41-431D-9DA9-B964CA7E6BDF}"/>
    <dgm:cxn modelId="{601E6905-FB75-430C-88A3-FC01FB3AFDB5}" srcId="{9EFBCB19-07C3-4240-A0E5-2B35090A1A33}" destId="{683278E9-0BF7-4A51-A4C1-3510249D8180}" srcOrd="0" destOrd="0" parTransId="{2DE7C68E-56D9-4E16-BC07-95969C347491}" sibTransId="{CDFAB7D4-E66B-400D-81C0-FFD66BAA3609}"/>
    <dgm:cxn modelId="{1EFD18BD-A0D4-418F-97BE-08427C5CE175}" srcId="{9EFBCB19-07C3-4240-A0E5-2B35090A1A33}" destId="{133E9A37-2883-4A88-BF71-E73ACA065468}" srcOrd="2" destOrd="0" parTransId="{070A1649-840A-4ACE-B891-B64E684AA20B}" sibTransId="{42819AE4-09EE-4DFB-8010-0698E63C6E03}"/>
    <dgm:cxn modelId="{3293E7F2-27A0-4713-BCA8-6B7CDE6473DB}" type="presOf" srcId="{133E9A37-2883-4A88-BF71-E73ACA065468}" destId="{5C99149E-F062-4B25-9BE5-99FED328CE34}" srcOrd="0" destOrd="0" presId="urn:microsoft.com/office/officeart/2005/8/layout/chevron2"/>
    <dgm:cxn modelId="{66EA9DCF-3D88-438B-9D83-0D7A5B57F4E4}" srcId="{133E9A37-2883-4A88-BF71-E73ACA065468}" destId="{E506D32D-1956-42D3-A707-6394BA007319}" srcOrd="0" destOrd="0" parTransId="{FE0E33AA-4BC7-4347-8E5B-09D5E35D0A85}" sibTransId="{92CF5DB9-6B43-4ED4-BDAA-3B0E937D5626}"/>
    <dgm:cxn modelId="{CB408309-F22B-4FD1-959D-FDA10DA1180A}" type="presOf" srcId="{AD4C5CE4-FAB4-4E1C-912F-AB8BF8FE7F2E}" destId="{DCC23DD0-7FA6-46FF-A0CB-9C4B77E5FF8C}" srcOrd="0" destOrd="0" presId="urn:microsoft.com/office/officeart/2005/8/layout/chevron2"/>
    <dgm:cxn modelId="{94B9BDBE-082A-42D6-BDF7-02DA6650A146}" srcId="{1C08F7B8-64F2-4B17-AE83-1277395D8A7E}" destId="{74B43C71-4073-4270-A24A-F8FB4639A259}" srcOrd="0" destOrd="0" parTransId="{9894CDF2-2BD5-4CCC-B61C-2C1B410D68A1}" sibTransId="{1FC03DE2-3F8F-46CF-A1F9-1416872B7F70}"/>
    <dgm:cxn modelId="{7D55C19D-25C3-43C4-BBB1-C2695DFC63EF}" type="presOf" srcId="{683278E9-0BF7-4A51-A4C1-3510249D8180}" destId="{CCFB04A4-A28E-421C-9B43-8D25B464E5B8}" srcOrd="0" destOrd="0" presId="urn:microsoft.com/office/officeart/2005/8/layout/chevron2"/>
    <dgm:cxn modelId="{0892F13F-FCD2-4455-B835-A3AA1490958D}" srcId="{683278E9-0BF7-4A51-A4C1-3510249D8180}" destId="{B6980EE0-F485-4FE8-912F-E9BB4359250A}" srcOrd="1" destOrd="0" parTransId="{B4607496-12B1-44B4-9BA6-AD3ABD82F967}" sibTransId="{AE0B6E7C-AF21-4401-8029-D4DEC617EEFA}"/>
    <dgm:cxn modelId="{9EDC8517-357B-4D83-8D6E-B1FA16EA4218}" srcId="{683278E9-0BF7-4A51-A4C1-3510249D8180}" destId="{DEE211FE-8985-42CD-B070-C21709704AF3}" srcOrd="2" destOrd="0" parTransId="{D5CE3274-9156-4DEE-9CB8-5EB30B3FC08E}" sibTransId="{F0D25A95-43E3-4F79-8917-67011BB9EED8}"/>
    <dgm:cxn modelId="{AF846BF5-F6EB-4748-B359-D86D2ADBDCA6}" type="presOf" srcId="{B6980EE0-F485-4FE8-912F-E9BB4359250A}" destId="{DCC23DD0-7FA6-46FF-A0CB-9C4B77E5FF8C}" srcOrd="0" destOrd="1" presId="urn:microsoft.com/office/officeart/2005/8/layout/chevron2"/>
    <dgm:cxn modelId="{6E0F077A-137C-4503-A9F3-495B55DFA430}" type="presOf" srcId="{1C08F7B8-64F2-4B17-AE83-1277395D8A7E}" destId="{3158EA70-6845-4D11-989A-93108D2C52DA}" srcOrd="0" destOrd="0" presId="urn:microsoft.com/office/officeart/2005/8/layout/chevron2"/>
    <dgm:cxn modelId="{7B45B698-330F-4298-9059-19B605D7CE20}" srcId="{683278E9-0BF7-4A51-A4C1-3510249D8180}" destId="{AD4C5CE4-FAB4-4E1C-912F-AB8BF8FE7F2E}" srcOrd="0" destOrd="0" parTransId="{31F10F6B-5DCB-479E-96FA-5AA86FC83B7E}" sibTransId="{A8B519FA-A202-4001-8717-FD9CDDD520AC}"/>
    <dgm:cxn modelId="{B6DE8AE1-755D-4C0A-8D9E-5D14F796B918}" type="presOf" srcId="{A939231F-6E02-45C0-AE9B-BEA352F3DC32}" destId="{F27B1D3D-3856-4C20-9481-5B6CB91778A7}" srcOrd="0" destOrd="2" presId="urn:microsoft.com/office/officeart/2005/8/layout/chevron2"/>
    <dgm:cxn modelId="{D38233B9-D204-4510-848D-90CADC5D4BA7}" type="presOf" srcId="{9EFBCB19-07C3-4240-A0E5-2B35090A1A33}" destId="{E7D594A8-E36C-449D-BF52-ADCB6ED254CD}" srcOrd="0" destOrd="0" presId="urn:microsoft.com/office/officeart/2005/8/layout/chevron2"/>
    <dgm:cxn modelId="{5618372F-CBFB-48A8-9399-9BD27096BE45}" type="presOf" srcId="{DEE211FE-8985-42CD-B070-C21709704AF3}" destId="{DCC23DD0-7FA6-46FF-A0CB-9C4B77E5FF8C}" srcOrd="0" destOrd="2" presId="urn:microsoft.com/office/officeart/2005/8/layout/chevron2"/>
    <dgm:cxn modelId="{979D22A6-220E-472C-9ABD-96A76BD35670}" type="presOf" srcId="{E506D32D-1956-42D3-A707-6394BA007319}" destId="{9563BD7B-30DB-4943-9536-5DA8FFB846EB}" srcOrd="0" destOrd="0" presId="urn:microsoft.com/office/officeart/2005/8/layout/chevron2"/>
    <dgm:cxn modelId="{CE26650D-FE6F-4591-8A00-3B73268A2501}" srcId="{1C08F7B8-64F2-4B17-AE83-1277395D8A7E}" destId="{A939231F-6E02-45C0-AE9B-BEA352F3DC32}" srcOrd="2" destOrd="0" parTransId="{00A9E806-0B82-49BE-84D4-090004E1B81A}" sibTransId="{E305E8EA-85E7-4E79-823F-0CC1FF1AA9B1}"/>
    <dgm:cxn modelId="{629109DB-335A-4B1E-9E05-F2BE3054BA4D}" type="presOf" srcId="{1E5DFEE1-632B-4691-9D06-3F1C4D5F5604}" destId="{F27B1D3D-3856-4C20-9481-5B6CB91778A7}" srcOrd="0" destOrd="1" presId="urn:microsoft.com/office/officeart/2005/8/layout/chevron2"/>
    <dgm:cxn modelId="{5246676C-85B8-4DD3-B8EE-28D6F2573E62}" type="presOf" srcId="{74B43C71-4073-4270-A24A-F8FB4639A259}" destId="{F27B1D3D-3856-4C20-9481-5B6CB91778A7}" srcOrd="0" destOrd="0" presId="urn:microsoft.com/office/officeart/2005/8/layout/chevron2"/>
    <dgm:cxn modelId="{D49CD9C0-2420-4DB3-9D86-AFF9DBF6F5E7}" type="presParOf" srcId="{E7D594A8-E36C-449D-BF52-ADCB6ED254CD}" destId="{D5901292-9B19-46BB-91D1-08F98030DE16}" srcOrd="0" destOrd="0" presId="urn:microsoft.com/office/officeart/2005/8/layout/chevron2"/>
    <dgm:cxn modelId="{A9BA444B-4025-4459-A163-1AA879E89177}" type="presParOf" srcId="{D5901292-9B19-46BB-91D1-08F98030DE16}" destId="{CCFB04A4-A28E-421C-9B43-8D25B464E5B8}" srcOrd="0" destOrd="0" presId="urn:microsoft.com/office/officeart/2005/8/layout/chevron2"/>
    <dgm:cxn modelId="{75E6641A-C92D-49BA-9390-90684103D17A}" type="presParOf" srcId="{D5901292-9B19-46BB-91D1-08F98030DE16}" destId="{DCC23DD0-7FA6-46FF-A0CB-9C4B77E5FF8C}" srcOrd="1" destOrd="0" presId="urn:microsoft.com/office/officeart/2005/8/layout/chevron2"/>
    <dgm:cxn modelId="{7C4FDD2D-2FB1-4E47-A8CD-6DAC8A78B889}" type="presParOf" srcId="{E7D594A8-E36C-449D-BF52-ADCB6ED254CD}" destId="{9BDE310C-5608-4876-8540-692ABECE916A}" srcOrd="1" destOrd="0" presId="urn:microsoft.com/office/officeart/2005/8/layout/chevron2"/>
    <dgm:cxn modelId="{DE23DC45-8530-44A4-93B6-305810A548AC}" type="presParOf" srcId="{E7D594A8-E36C-449D-BF52-ADCB6ED254CD}" destId="{32EDB797-7303-4CC1-8E99-604B38ECF120}" srcOrd="2" destOrd="0" presId="urn:microsoft.com/office/officeart/2005/8/layout/chevron2"/>
    <dgm:cxn modelId="{DCE1E8D2-FA04-4F84-BA40-983176BC6BE8}" type="presParOf" srcId="{32EDB797-7303-4CC1-8E99-604B38ECF120}" destId="{3158EA70-6845-4D11-989A-93108D2C52DA}" srcOrd="0" destOrd="0" presId="urn:microsoft.com/office/officeart/2005/8/layout/chevron2"/>
    <dgm:cxn modelId="{1C03B94A-9548-40F9-813D-59D1FF67C468}" type="presParOf" srcId="{32EDB797-7303-4CC1-8E99-604B38ECF120}" destId="{F27B1D3D-3856-4C20-9481-5B6CB91778A7}" srcOrd="1" destOrd="0" presId="urn:microsoft.com/office/officeart/2005/8/layout/chevron2"/>
    <dgm:cxn modelId="{CBD5CEEE-1C71-438E-A6FB-994A86046239}" type="presParOf" srcId="{E7D594A8-E36C-449D-BF52-ADCB6ED254CD}" destId="{B75E635C-47AE-4ED1-9EDE-2A76222C48ED}" srcOrd="3" destOrd="0" presId="urn:microsoft.com/office/officeart/2005/8/layout/chevron2"/>
    <dgm:cxn modelId="{410EB77F-274D-429F-99E1-21023C7F9974}" type="presParOf" srcId="{E7D594A8-E36C-449D-BF52-ADCB6ED254CD}" destId="{47CB1E67-5AB8-48BB-8E93-AB69697725AD}" srcOrd="4" destOrd="0" presId="urn:microsoft.com/office/officeart/2005/8/layout/chevron2"/>
    <dgm:cxn modelId="{1132F885-0C0F-4921-8ACD-0D46D71B4559}" type="presParOf" srcId="{47CB1E67-5AB8-48BB-8E93-AB69697725AD}" destId="{5C99149E-F062-4B25-9BE5-99FED328CE34}" srcOrd="0" destOrd="0" presId="urn:microsoft.com/office/officeart/2005/8/layout/chevron2"/>
    <dgm:cxn modelId="{B68352B6-4E4E-4C0B-8BD4-05BE407FF85F}" type="presParOf" srcId="{47CB1E67-5AB8-48BB-8E93-AB69697725AD}" destId="{9563BD7B-30DB-4943-9536-5DA8FFB846E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EFBCB19-07C3-4240-A0E5-2B35090A1A33}" type="doc">
      <dgm:prSet loTypeId="urn:microsoft.com/office/officeart/2005/8/layout/chevron2" loCatId="list" qsTypeId="urn:microsoft.com/office/officeart/2005/8/quickstyle/simple1" qsCatId="simple" csTypeId="urn:microsoft.com/office/officeart/2005/8/colors/accent6_2" csCatId="accent6" phldr="1"/>
      <dgm:spPr/>
      <dgm:t>
        <a:bodyPr/>
        <a:lstStyle/>
        <a:p>
          <a:endParaRPr lang="zh-CN" altLang="en-US"/>
        </a:p>
      </dgm:t>
    </dgm:pt>
    <dgm:pt modelId="{683278E9-0BF7-4A51-A4C1-3510249D8180}">
      <dgm:prSet phldrT="[文本]" custT="1"/>
      <dgm:spPr/>
      <dgm:t>
        <a:bodyPr/>
        <a:lstStyle/>
        <a:p>
          <a:r>
            <a:rPr lang="zh-CN" altLang="en-US" sz="1800" b="1" dirty="0" smtClean="0">
              <a:solidFill>
                <a:schemeClr val="bg1">
                  <a:lumMod val="95000"/>
                </a:schemeClr>
              </a:solidFill>
              <a:latin typeface="微软雅黑" pitchFamily="34" charset="-122"/>
              <a:ea typeface="微软雅黑" pitchFamily="34" charset="-122"/>
            </a:rPr>
            <a:t>实施者</a:t>
          </a:r>
          <a:endParaRPr lang="zh-CN" altLang="en-US" sz="1800" b="1" dirty="0">
            <a:solidFill>
              <a:schemeClr val="bg1">
                <a:lumMod val="95000"/>
              </a:schemeClr>
            </a:solidFill>
            <a:latin typeface="微软雅黑" pitchFamily="34" charset="-122"/>
            <a:ea typeface="微软雅黑" pitchFamily="34" charset="-122"/>
          </a:endParaRPr>
        </a:p>
      </dgm:t>
    </dgm:pt>
    <dgm:pt modelId="{2DE7C68E-56D9-4E16-BC07-95969C347491}" type="parTrans" cxnId="{601E6905-FB75-430C-88A3-FC01FB3AFDB5}">
      <dgm:prSet/>
      <dgm:spPr/>
      <dgm:t>
        <a:bodyPr/>
        <a:lstStyle/>
        <a:p>
          <a:endParaRPr lang="zh-CN" altLang="en-US" sz="2000"/>
        </a:p>
      </dgm:t>
    </dgm:pt>
    <dgm:pt modelId="{CDFAB7D4-E66B-400D-81C0-FFD66BAA3609}" type="sibTrans" cxnId="{601E6905-FB75-430C-88A3-FC01FB3AFDB5}">
      <dgm:prSet/>
      <dgm:spPr/>
      <dgm:t>
        <a:bodyPr/>
        <a:lstStyle/>
        <a:p>
          <a:endParaRPr lang="zh-CN" altLang="en-US" sz="2000"/>
        </a:p>
      </dgm:t>
    </dgm:pt>
    <dgm:pt modelId="{AD4C5CE4-FAB4-4E1C-912F-AB8BF8FE7F2E}">
      <dgm:prSet phldrT="[文本]" custT="1"/>
      <dgm:spPr/>
      <dgm:t>
        <a:bodyPr/>
        <a:lstStyle/>
        <a:p>
          <a:pPr>
            <a:lnSpc>
              <a:spcPts val="1500"/>
            </a:lnSpc>
          </a:pPr>
          <a:r>
            <a:rPr lang="zh-CN" altLang="en-US" sz="2000" dirty="0" smtClean="0">
              <a:solidFill>
                <a:srgbClr val="262626"/>
              </a:solidFill>
              <a:latin typeface="微软雅黑" pitchFamily="34" charset="-122"/>
              <a:ea typeface="微软雅黑" pitchFamily="34" charset="-122"/>
            </a:rPr>
            <a:t>由</a:t>
          </a:r>
          <a:r>
            <a:rPr lang="zh-CN" altLang="en-US" sz="2000" dirty="0" smtClean="0">
              <a:solidFill>
                <a:srgbClr val="C00000"/>
              </a:solidFill>
              <a:latin typeface="微软雅黑" pitchFamily="34" charset="-122"/>
              <a:ea typeface="微软雅黑" pitchFamily="34" charset="-122"/>
            </a:rPr>
            <a:t>县级卫生健康行政部门</a:t>
          </a:r>
          <a:r>
            <a:rPr lang="zh-CN" altLang="en-US" sz="2000" dirty="0" smtClean="0">
              <a:solidFill>
                <a:srgbClr val="262626"/>
              </a:solidFill>
              <a:latin typeface="微软雅黑" pitchFamily="34" charset="-122"/>
              <a:ea typeface="微软雅黑" pitchFamily="34" charset="-122"/>
            </a:rPr>
            <a:t>会同</a:t>
          </a:r>
          <a:r>
            <a:rPr lang="zh-CN" altLang="en-US" sz="2000" dirty="0" smtClean="0">
              <a:solidFill>
                <a:srgbClr val="C00000"/>
              </a:solidFill>
              <a:latin typeface="微软雅黑" pitchFamily="34" charset="-122"/>
              <a:ea typeface="微软雅黑" pitchFamily="34" charset="-122"/>
            </a:rPr>
            <a:t>相关部门</a:t>
          </a:r>
          <a:endParaRPr lang="zh-CN" altLang="en-US" sz="2000" dirty="0">
            <a:solidFill>
              <a:schemeClr val="tx1"/>
            </a:solidFill>
          </a:endParaRPr>
        </a:p>
      </dgm:t>
    </dgm:pt>
    <dgm:pt modelId="{31F10F6B-5DCB-479E-96FA-5AA86FC83B7E}" type="parTrans" cxnId="{7B45B698-330F-4298-9059-19B605D7CE20}">
      <dgm:prSet/>
      <dgm:spPr/>
      <dgm:t>
        <a:bodyPr/>
        <a:lstStyle/>
        <a:p>
          <a:endParaRPr lang="zh-CN" altLang="en-US" sz="2000"/>
        </a:p>
      </dgm:t>
    </dgm:pt>
    <dgm:pt modelId="{A8B519FA-A202-4001-8717-FD9CDDD520AC}" type="sibTrans" cxnId="{7B45B698-330F-4298-9059-19B605D7CE20}">
      <dgm:prSet/>
      <dgm:spPr/>
      <dgm:t>
        <a:bodyPr/>
        <a:lstStyle/>
        <a:p>
          <a:endParaRPr lang="zh-CN" altLang="en-US" sz="2000"/>
        </a:p>
      </dgm:t>
    </dgm:pt>
    <dgm:pt modelId="{1C08F7B8-64F2-4B17-AE83-1277395D8A7E}">
      <dgm:prSet phldrT="[文本]" custT="1"/>
      <dgm:spPr/>
      <dgm:t>
        <a:bodyPr/>
        <a:lstStyle/>
        <a:p>
          <a:r>
            <a:rPr lang="zh-CN" altLang="en-US" sz="1800" b="1" dirty="0" smtClean="0">
              <a:solidFill>
                <a:schemeClr val="bg1">
                  <a:lumMod val="95000"/>
                </a:schemeClr>
              </a:solidFill>
              <a:latin typeface="微软雅黑" pitchFamily="34" charset="-122"/>
              <a:ea typeface="微软雅黑" pitchFamily="34" charset="-122"/>
            </a:rPr>
            <a:t>告知内容</a:t>
          </a:r>
          <a:endParaRPr lang="zh-CN" altLang="en-US" sz="1800" b="1" dirty="0">
            <a:solidFill>
              <a:schemeClr val="bg1">
                <a:lumMod val="95000"/>
              </a:schemeClr>
            </a:solidFill>
            <a:latin typeface="微软雅黑" pitchFamily="34" charset="-122"/>
            <a:ea typeface="微软雅黑" pitchFamily="34" charset="-122"/>
          </a:endParaRPr>
        </a:p>
      </dgm:t>
    </dgm:pt>
    <dgm:pt modelId="{4337D7B4-D83D-4A31-ABA1-8D0256407455}" type="parTrans" cxnId="{30434279-438F-41EC-807B-3187B9D379A5}">
      <dgm:prSet/>
      <dgm:spPr/>
      <dgm:t>
        <a:bodyPr/>
        <a:lstStyle/>
        <a:p>
          <a:endParaRPr lang="zh-CN" altLang="en-US" sz="2000"/>
        </a:p>
      </dgm:t>
    </dgm:pt>
    <dgm:pt modelId="{2DF99DB8-6C84-413F-BC96-B2CCA416D9BB}" type="sibTrans" cxnId="{30434279-438F-41EC-807B-3187B9D379A5}">
      <dgm:prSet/>
      <dgm:spPr/>
      <dgm:t>
        <a:bodyPr/>
        <a:lstStyle/>
        <a:p>
          <a:endParaRPr lang="zh-CN" altLang="en-US" sz="2000"/>
        </a:p>
      </dgm:t>
    </dgm:pt>
    <dgm:pt modelId="{74B43C71-4073-4270-A24A-F8FB4639A259}">
      <dgm:prSet phldrT="[文本]" custT="1"/>
      <dgm:spPr/>
      <dgm:t>
        <a:bodyPr/>
        <a:lstStyle/>
        <a:p>
          <a:r>
            <a:rPr lang="zh-CN" altLang="en-US" sz="2000" dirty="0" smtClean="0">
              <a:solidFill>
                <a:srgbClr val="262626"/>
              </a:solidFill>
              <a:latin typeface="微软雅黑" pitchFamily="34" charset="-122"/>
              <a:ea typeface="微软雅黑" pitchFamily="34" charset="-122"/>
            </a:rPr>
            <a:t>嘱其出现发热、咳嗽等呼吸道症状时要及时就医，并主动告知其职业或动物接触情况等</a:t>
          </a:r>
          <a:endParaRPr lang="zh-CN" altLang="en-US" sz="2000" dirty="0">
            <a:solidFill>
              <a:srgbClr val="C00000"/>
            </a:solidFill>
            <a:latin typeface="微软雅黑" pitchFamily="34" charset="-122"/>
            <a:ea typeface="微软雅黑" pitchFamily="34" charset="-122"/>
          </a:endParaRPr>
        </a:p>
      </dgm:t>
    </dgm:pt>
    <dgm:pt modelId="{9894CDF2-2BD5-4CCC-B61C-2C1B410D68A1}" type="parTrans" cxnId="{94B9BDBE-082A-42D6-BDF7-02DA6650A146}">
      <dgm:prSet/>
      <dgm:spPr/>
      <dgm:t>
        <a:bodyPr/>
        <a:lstStyle/>
        <a:p>
          <a:endParaRPr lang="zh-CN" altLang="en-US" sz="2000"/>
        </a:p>
      </dgm:t>
    </dgm:pt>
    <dgm:pt modelId="{1FC03DE2-3F8F-46CF-A1F9-1416872B7F70}" type="sibTrans" cxnId="{94B9BDBE-082A-42D6-BDF7-02DA6650A146}">
      <dgm:prSet/>
      <dgm:spPr/>
      <dgm:t>
        <a:bodyPr/>
        <a:lstStyle/>
        <a:p>
          <a:endParaRPr lang="zh-CN" altLang="en-US" sz="2000"/>
        </a:p>
      </dgm:t>
    </dgm:pt>
    <dgm:pt modelId="{E7D594A8-E36C-449D-BF52-ADCB6ED254CD}" type="pres">
      <dgm:prSet presAssocID="{9EFBCB19-07C3-4240-A0E5-2B35090A1A33}" presName="linearFlow" presStyleCnt="0">
        <dgm:presLayoutVars>
          <dgm:dir/>
          <dgm:animLvl val="lvl"/>
          <dgm:resizeHandles val="exact"/>
        </dgm:presLayoutVars>
      </dgm:prSet>
      <dgm:spPr/>
      <dgm:t>
        <a:bodyPr/>
        <a:lstStyle/>
        <a:p>
          <a:endParaRPr lang="zh-CN" altLang="en-US"/>
        </a:p>
      </dgm:t>
    </dgm:pt>
    <dgm:pt modelId="{D5901292-9B19-46BB-91D1-08F98030DE16}" type="pres">
      <dgm:prSet presAssocID="{683278E9-0BF7-4A51-A4C1-3510249D8180}" presName="composite" presStyleCnt="0"/>
      <dgm:spPr/>
    </dgm:pt>
    <dgm:pt modelId="{CCFB04A4-A28E-421C-9B43-8D25B464E5B8}" type="pres">
      <dgm:prSet presAssocID="{683278E9-0BF7-4A51-A4C1-3510249D8180}" presName="parentText" presStyleLbl="alignNode1" presStyleIdx="0" presStyleCnt="2">
        <dgm:presLayoutVars>
          <dgm:chMax val="1"/>
          <dgm:bulletEnabled val="1"/>
        </dgm:presLayoutVars>
      </dgm:prSet>
      <dgm:spPr/>
      <dgm:t>
        <a:bodyPr/>
        <a:lstStyle/>
        <a:p>
          <a:endParaRPr lang="zh-CN" altLang="en-US"/>
        </a:p>
      </dgm:t>
    </dgm:pt>
    <dgm:pt modelId="{DCC23DD0-7FA6-46FF-A0CB-9C4B77E5FF8C}" type="pres">
      <dgm:prSet presAssocID="{683278E9-0BF7-4A51-A4C1-3510249D8180}" presName="descendantText" presStyleLbl="alignAcc1" presStyleIdx="0" presStyleCnt="2" custLinFactNeighborX="282" custLinFactNeighborY="-66">
        <dgm:presLayoutVars>
          <dgm:bulletEnabled val="1"/>
        </dgm:presLayoutVars>
      </dgm:prSet>
      <dgm:spPr/>
      <dgm:t>
        <a:bodyPr/>
        <a:lstStyle/>
        <a:p>
          <a:endParaRPr lang="zh-CN" altLang="en-US"/>
        </a:p>
      </dgm:t>
    </dgm:pt>
    <dgm:pt modelId="{9BDE310C-5608-4876-8540-692ABECE916A}" type="pres">
      <dgm:prSet presAssocID="{CDFAB7D4-E66B-400D-81C0-FFD66BAA3609}" presName="sp" presStyleCnt="0"/>
      <dgm:spPr/>
    </dgm:pt>
    <dgm:pt modelId="{32EDB797-7303-4CC1-8E99-604B38ECF120}" type="pres">
      <dgm:prSet presAssocID="{1C08F7B8-64F2-4B17-AE83-1277395D8A7E}" presName="composite" presStyleCnt="0"/>
      <dgm:spPr/>
    </dgm:pt>
    <dgm:pt modelId="{3158EA70-6845-4D11-989A-93108D2C52DA}" type="pres">
      <dgm:prSet presAssocID="{1C08F7B8-64F2-4B17-AE83-1277395D8A7E}" presName="parentText" presStyleLbl="alignNode1" presStyleIdx="1" presStyleCnt="2">
        <dgm:presLayoutVars>
          <dgm:chMax val="1"/>
          <dgm:bulletEnabled val="1"/>
        </dgm:presLayoutVars>
      </dgm:prSet>
      <dgm:spPr/>
      <dgm:t>
        <a:bodyPr/>
        <a:lstStyle/>
        <a:p>
          <a:endParaRPr lang="zh-CN" altLang="en-US"/>
        </a:p>
      </dgm:t>
    </dgm:pt>
    <dgm:pt modelId="{F27B1D3D-3856-4C20-9481-5B6CB91778A7}" type="pres">
      <dgm:prSet presAssocID="{1C08F7B8-64F2-4B17-AE83-1277395D8A7E}" presName="descendantText" presStyleLbl="alignAcc1" presStyleIdx="1" presStyleCnt="2" custLinFactNeighborX="-156" custLinFactNeighborY="-149">
        <dgm:presLayoutVars>
          <dgm:bulletEnabled val="1"/>
        </dgm:presLayoutVars>
      </dgm:prSet>
      <dgm:spPr/>
      <dgm:t>
        <a:bodyPr/>
        <a:lstStyle/>
        <a:p>
          <a:endParaRPr lang="zh-CN" altLang="en-US"/>
        </a:p>
      </dgm:t>
    </dgm:pt>
  </dgm:ptLst>
  <dgm:cxnLst>
    <dgm:cxn modelId="{30434279-438F-41EC-807B-3187B9D379A5}" srcId="{9EFBCB19-07C3-4240-A0E5-2B35090A1A33}" destId="{1C08F7B8-64F2-4B17-AE83-1277395D8A7E}" srcOrd="1" destOrd="0" parTransId="{4337D7B4-D83D-4A31-ABA1-8D0256407455}" sibTransId="{2DF99DB8-6C84-413F-BC96-B2CCA416D9BB}"/>
    <dgm:cxn modelId="{62E8DCD7-43FA-41B0-B20F-1B7989258708}" type="presOf" srcId="{9EFBCB19-07C3-4240-A0E5-2B35090A1A33}" destId="{E7D594A8-E36C-449D-BF52-ADCB6ED254CD}" srcOrd="0" destOrd="0" presId="urn:microsoft.com/office/officeart/2005/8/layout/chevron2"/>
    <dgm:cxn modelId="{2C5BEAA2-7B97-4725-9CE1-EE7241CB2428}" type="presOf" srcId="{1C08F7B8-64F2-4B17-AE83-1277395D8A7E}" destId="{3158EA70-6845-4D11-989A-93108D2C52DA}" srcOrd="0" destOrd="0" presId="urn:microsoft.com/office/officeart/2005/8/layout/chevron2"/>
    <dgm:cxn modelId="{601E6905-FB75-430C-88A3-FC01FB3AFDB5}" srcId="{9EFBCB19-07C3-4240-A0E5-2B35090A1A33}" destId="{683278E9-0BF7-4A51-A4C1-3510249D8180}" srcOrd="0" destOrd="0" parTransId="{2DE7C68E-56D9-4E16-BC07-95969C347491}" sibTransId="{CDFAB7D4-E66B-400D-81C0-FFD66BAA3609}"/>
    <dgm:cxn modelId="{94B9BDBE-082A-42D6-BDF7-02DA6650A146}" srcId="{1C08F7B8-64F2-4B17-AE83-1277395D8A7E}" destId="{74B43C71-4073-4270-A24A-F8FB4639A259}" srcOrd="0" destOrd="0" parTransId="{9894CDF2-2BD5-4CCC-B61C-2C1B410D68A1}" sibTransId="{1FC03DE2-3F8F-46CF-A1F9-1416872B7F70}"/>
    <dgm:cxn modelId="{45CDF744-936C-46A2-B2B0-2F089C6092AE}" type="presOf" srcId="{683278E9-0BF7-4A51-A4C1-3510249D8180}" destId="{CCFB04A4-A28E-421C-9B43-8D25B464E5B8}" srcOrd="0" destOrd="0" presId="urn:microsoft.com/office/officeart/2005/8/layout/chevron2"/>
    <dgm:cxn modelId="{60902D26-D87A-4D19-A259-E7EBA18AFEEF}" type="presOf" srcId="{74B43C71-4073-4270-A24A-F8FB4639A259}" destId="{F27B1D3D-3856-4C20-9481-5B6CB91778A7}" srcOrd="0" destOrd="0" presId="urn:microsoft.com/office/officeart/2005/8/layout/chevron2"/>
    <dgm:cxn modelId="{4F866713-760B-4102-9A7B-3B6D53944F46}" type="presOf" srcId="{AD4C5CE4-FAB4-4E1C-912F-AB8BF8FE7F2E}" destId="{DCC23DD0-7FA6-46FF-A0CB-9C4B77E5FF8C}" srcOrd="0" destOrd="0" presId="urn:microsoft.com/office/officeart/2005/8/layout/chevron2"/>
    <dgm:cxn modelId="{7B45B698-330F-4298-9059-19B605D7CE20}" srcId="{683278E9-0BF7-4A51-A4C1-3510249D8180}" destId="{AD4C5CE4-FAB4-4E1C-912F-AB8BF8FE7F2E}" srcOrd="0" destOrd="0" parTransId="{31F10F6B-5DCB-479E-96FA-5AA86FC83B7E}" sibTransId="{A8B519FA-A202-4001-8717-FD9CDDD520AC}"/>
    <dgm:cxn modelId="{3A392AF8-2C6C-4E62-AFD1-7893BB6BCE3C}" type="presParOf" srcId="{E7D594A8-E36C-449D-BF52-ADCB6ED254CD}" destId="{D5901292-9B19-46BB-91D1-08F98030DE16}" srcOrd="0" destOrd="0" presId="urn:microsoft.com/office/officeart/2005/8/layout/chevron2"/>
    <dgm:cxn modelId="{E4F0D67F-D658-45E2-9599-A2F7D9988A3C}" type="presParOf" srcId="{D5901292-9B19-46BB-91D1-08F98030DE16}" destId="{CCFB04A4-A28E-421C-9B43-8D25B464E5B8}" srcOrd="0" destOrd="0" presId="urn:microsoft.com/office/officeart/2005/8/layout/chevron2"/>
    <dgm:cxn modelId="{B4DB104F-E189-47DF-8032-D9C71B583B21}" type="presParOf" srcId="{D5901292-9B19-46BB-91D1-08F98030DE16}" destId="{DCC23DD0-7FA6-46FF-A0CB-9C4B77E5FF8C}" srcOrd="1" destOrd="0" presId="urn:microsoft.com/office/officeart/2005/8/layout/chevron2"/>
    <dgm:cxn modelId="{814D319A-ED66-4C96-8F80-18D674832FF7}" type="presParOf" srcId="{E7D594A8-E36C-449D-BF52-ADCB6ED254CD}" destId="{9BDE310C-5608-4876-8540-692ABECE916A}" srcOrd="1" destOrd="0" presId="urn:microsoft.com/office/officeart/2005/8/layout/chevron2"/>
    <dgm:cxn modelId="{F9E962B4-5E11-4D54-8EFB-55ED3727AE41}" type="presParOf" srcId="{E7D594A8-E36C-449D-BF52-ADCB6ED254CD}" destId="{32EDB797-7303-4CC1-8E99-604B38ECF120}" srcOrd="2" destOrd="0" presId="urn:microsoft.com/office/officeart/2005/8/layout/chevron2"/>
    <dgm:cxn modelId="{571F354C-EC16-401A-AF82-07AFA0914FCD}" type="presParOf" srcId="{32EDB797-7303-4CC1-8E99-604B38ECF120}" destId="{3158EA70-6845-4D11-989A-93108D2C52DA}" srcOrd="0" destOrd="0" presId="urn:microsoft.com/office/officeart/2005/8/layout/chevron2"/>
    <dgm:cxn modelId="{786DC2C8-3084-4E67-87C2-105B1D7742D6}" type="presParOf" srcId="{32EDB797-7303-4CC1-8E99-604B38ECF120}" destId="{F27B1D3D-3856-4C20-9481-5B6CB91778A7}"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C426300-A848-43CF-98D6-89CA3B8C1E1C}" type="doc">
      <dgm:prSet loTypeId="urn:microsoft.com/office/officeart/2005/8/layout/vList4#1" loCatId="list" qsTypeId="urn:microsoft.com/office/officeart/2005/8/quickstyle/simple1" qsCatId="simple" csTypeId="urn:microsoft.com/office/officeart/2005/8/colors/accent2_5" csCatId="accent2" phldr="1"/>
      <dgm:spPr/>
      <dgm:t>
        <a:bodyPr/>
        <a:lstStyle/>
        <a:p>
          <a:endParaRPr lang="zh-CN" altLang="en-US"/>
        </a:p>
      </dgm:t>
    </dgm:pt>
    <dgm:pt modelId="{E335E30C-E090-41CE-A887-C3B3BA442237}">
      <dgm:prSet phldrT="[文本]" custT="1"/>
      <dgm:spPr/>
      <dgm:t>
        <a:bodyPr/>
        <a:lstStyle/>
        <a:p>
          <a:pPr algn="ctr"/>
          <a:r>
            <a:rPr lang="zh-CN" altLang="en-US" sz="2800" dirty="0" smtClean="0">
              <a:latin typeface="+mj-lt"/>
              <a:ea typeface="华文细黑" pitchFamily="2" charset="-122"/>
            </a:rPr>
            <a:t>发现与报告</a:t>
          </a:r>
          <a:endParaRPr lang="zh-CN" altLang="en-US" sz="2800" dirty="0"/>
        </a:p>
      </dgm:t>
    </dgm:pt>
    <dgm:pt modelId="{7C72C212-ACF3-41CB-8580-2C42BB74ABE9}" type="parTrans" cxnId="{7E7CA35B-8A59-457E-B677-34186A71C5AA}">
      <dgm:prSet/>
      <dgm:spPr/>
      <dgm:t>
        <a:bodyPr/>
        <a:lstStyle/>
        <a:p>
          <a:pPr algn="ctr"/>
          <a:endParaRPr lang="zh-CN" altLang="en-US" sz="4800"/>
        </a:p>
      </dgm:t>
    </dgm:pt>
    <dgm:pt modelId="{3B2C0458-AE18-4B58-B3D2-14B6B55F05F9}" type="sibTrans" cxnId="{7E7CA35B-8A59-457E-B677-34186A71C5AA}">
      <dgm:prSet/>
      <dgm:spPr/>
      <dgm:t>
        <a:bodyPr/>
        <a:lstStyle/>
        <a:p>
          <a:pPr algn="ctr"/>
          <a:endParaRPr lang="zh-CN" altLang="en-US" sz="4800"/>
        </a:p>
      </dgm:t>
    </dgm:pt>
    <dgm:pt modelId="{B8EC9277-823D-4AE0-B6C7-2EB2B2A1878A}">
      <dgm:prSet phldrT="[文本]" custT="1"/>
      <dgm:spPr/>
      <dgm:t>
        <a:bodyPr/>
        <a:lstStyle/>
        <a:p>
          <a:pPr algn="ctr"/>
          <a:r>
            <a:rPr lang="zh-CN" altLang="en-US" sz="2800" dirty="0" smtClean="0">
              <a:latin typeface="+mj-lt"/>
              <a:ea typeface="华文细黑" pitchFamily="2" charset="-122"/>
            </a:rPr>
            <a:t>流行病学调查</a:t>
          </a:r>
          <a:endParaRPr lang="zh-CN" altLang="en-US" sz="2800" dirty="0"/>
        </a:p>
      </dgm:t>
    </dgm:pt>
    <dgm:pt modelId="{8E420CDB-B99E-4F2D-A273-B14E6EFBB5B9}" type="parTrans" cxnId="{FFCD33F9-28F8-44EE-B641-D01ECB7A74B1}">
      <dgm:prSet/>
      <dgm:spPr/>
      <dgm:t>
        <a:bodyPr/>
        <a:lstStyle/>
        <a:p>
          <a:pPr algn="ctr"/>
          <a:endParaRPr lang="zh-CN" altLang="en-US" sz="4800"/>
        </a:p>
      </dgm:t>
    </dgm:pt>
    <dgm:pt modelId="{148A640B-20ED-43FA-A92D-D2F420ED00D7}" type="sibTrans" cxnId="{FFCD33F9-28F8-44EE-B641-D01ECB7A74B1}">
      <dgm:prSet/>
      <dgm:spPr/>
      <dgm:t>
        <a:bodyPr/>
        <a:lstStyle/>
        <a:p>
          <a:pPr algn="ctr"/>
          <a:endParaRPr lang="zh-CN" altLang="en-US" sz="4800"/>
        </a:p>
      </dgm:t>
    </dgm:pt>
    <dgm:pt modelId="{B2A8A363-DC56-4131-A241-BFE61C1E1DB3}">
      <dgm:prSet phldrT="[文本]" custT="1"/>
      <dgm:spPr/>
      <dgm:t>
        <a:bodyPr/>
        <a:lstStyle/>
        <a:p>
          <a:pPr algn="ctr"/>
          <a:r>
            <a:rPr lang="zh-CN" altLang="en-US" sz="2800" dirty="0" smtClean="0">
              <a:latin typeface="+mj-lt"/>
              <a:ea typeface="华文细黑" pitchFamily="2" charset="-122"/>
            </a:rPr>
            <a:t>标本采集</a:t>
          </a:r>
          <a:endParaRPr lang="zh-CN" altLang="en-US" sz="2800" dirty="0"/>
        </a:p>
      </dgm:t>
    </dgm:pt>
    <dgm:pt modelId="{84892A3D-5BD1-4B7B-BDB1-60BCC68B4648}" type="parTrans" cxnId="{1A963C7F-467E-466F-ABA6-866D4C9B6D7E}">
      <dgm:prSet/>
      <dgm:spPr/>
      <dgm:t>
        <a:bodyPr/>
        <a:lstStyle/>
        <a:p>
          <a:pPr algn="ctr"/>
          <a:endParaRPr lang="zh-CN" altLang="en-US" sz="4800"/>
        </a:p>
      </dgm:t>
    </dgm:pt>
    <dgm:pt modelId="{17C6E50F-8C9A-4FA2-8B20-6ACC0D668531}" type="sibTrans" cxnId="{1A963C7F-467E-466F-ABA6-866D4C9B6D7E}">
      <dgm:prSet/>
      <dgm:spPr/>
      <dgm:t>
        <a:bodyPr/>
        <a:lstStyle/>
        <a:p>
          <a:pPr algn="ctr"/>
          <a:endParaRPr lang="zh-CN" altLang="en-US" sz="4800"/>
        </a:p>
      </dgm:t>
    </dgm:pt>
    <dgm:pt modelId="{0B19D3F7-54CB-4949-AB2B-AF41CDFF4C4B}">
      <dgm:prSet phldrT="[文本]" custT="1"/>
      <dgm:spPr/>
      <dgm:t>
        <a:bodyPr/>
        <a:lstStyle/>
        <a:p>
          <a:pPr algn="ctr"/>
          <a:r>
            <a:rPr lang="zh-CN" altLang="en-US" sz="2800" dirty="0" smtClean="0">
              <a:latin typeface="+mj-lt"/>
              <a:ea typeface="华文细黑" pitchFamily="2" charset="-122"/>
            </a:rPr>
            <a:t>实验室检测</a:t>
          </a:r>
          <a:endParaRPr lang="zh-CN" altLang="en-US" sz="2800" dirty="0"/>
        </a:p>
      </dgm:t>
    </dgm:pt>
    <dgm:pt modelId="{B510214C-5D95-4108-AF98-E393289B0BCE}" type="parTrans" cxnId="{D9A26974-C3E0-4BAA-B575-EDE76722C6D3}">
      <dgm:prSet/>
      <dgm:spPr/>
      <dgm:t>
        <a:bodyPr/>
        <a:lstStyle/>
        <a:p>
          <a:pPr algn="ctr"/>
          <a:endParaRPr lang="zh-CN" altLang="en-US" sz="4800"/>
        </a:p>
      </dgm:t>
    </dgm:pt>
    <dgm:pt modelId="{E6F4C567-3606-49E1-9D06-03F8A16897D4}" type="sibTrans" cxnId="{D9A26974-C3E0-4BAA-B575-EDE76722C6D3}">
      <dgm:prSet/>
      <dgm:spPr/>
      <dgm:t>
        <a:bodyPr/>
        <a:lstStyle/>
        <a:p>
          <a:pPr algn="ctr"/>
          <a:endParaRPr lang="zh-CN" altLang="en-US" sz="4800"/>
        </a:p>
      </dgm:t>
    </dgm:pt>
    <dgm:pt modelId="{C6DB8B6E-F99B-4C36-AF64-176D753C6AE6}">
      <dgm:prSet phldrT="[文本]" custT="1"/>
      <dgm:spPr/>
      <dgm:t>
        <a:bodyPr/>
        <a:lstStyle/>
        <a:p>
          <a:pPr algn="ctr"/>
          <a:r>
            <a:rPr lang="zh-CN" altLang="en-US" sz="2800" dirty="0" smtClean="0">
              <a:latin typeface="+mj-lt"/>
              <a:ea typeface="华文细黑" pitchFamily="2" charset="-122"/>
            </a:rPr>
            <a:t>医疗救治</a:t>
          </a:r>
          <a:endParaRPr lang="zh-CN" altLang="en-US" sz="2800" dirty="0"/>
        </a:p>
      </dgm:t>
    </dgm:pt>
    <dgm:pt modelId="{3B578479-6538-499D-A914-9373E835E8AF}" type="parTrans" cxnId="{599D09FF-BAE1-4DDF-B63B-F4649CF76693}">
      <dgm:prSet/>
      <dgm:spPr/>
      <dgm:t>
        <a:bodyPr/>
        <a:lstStyle/>
        <a:p>
          <a:pPr algn="ctr"/>
          <a:endParaRPr lang="zh-CN" altLang="en-US" sz="4800"/>
        </a:p>
      </dgm:t>
    </dgm:pt>
    <dgm:pt modelId="{311EE7D1-A65C-403C-A017-9AC59C1237E2}" type="sibTrans" cxnId="{599D09FF-BAE1-4DDF-B63B-F4649CF76693}">
      <dgm:prSet/>
      <dgm:spPr/>
      <dgm:t>
        <a:bodyPr/>
        <a:lstStyle/>
        <a:p>
          <a:pPr algn="ctr"/>
          <a:endParaRPr lang="zh-CN" altLang="en-US" sz="4800"/>
        </a:p>
      </dgm:t>
    </dgm:pt>
    <dgm:pt modelId="{85239ADC-F1DA-49C1-9183-83F330FA4CA3}">
      <dgm:prSet phldrT="[文本]" custT="1"/>
      <dgm:spPr/>
      <dgm:t>
        <a:bodyPr/>
        <a:lstStyle/>
        <a:p>
          <a:pPr algn="ctr"/>
          <a:r>
            <a:rPr lang="zh-CN" altLang="en-US" sz="2800" dirty="0" smtClean="0">
              <a:latin typeface="+mj-lt"/>
              <a:ea typeface="华文细黑" pitchFamily="2" charset="-122"/>
            </a:rPr>
            <a:t>院感防控</a:t>
          </a:r>
          <a:endParaRPr lang="zh-CN" altLang="en-US" sz="2800" dirty="0"/>
        </a:p>
      </dgm:t>
    </dgm:pt>
    <dgm:pt modelId="{8363E083-0611-4173-9270-B1729A934229}" type="parTrans" cxnId="{DD618135-E75E-4C90-B33A-3206BE19A5A6}">
      <dgm:prSet/>
      <dgm:spPr/>
      <dgm:t>
        <a:bodyPr/>
        <a:lstStyle/>
        <a:p>
          <a:pPr algn="ctr"/>
          <a:endParaRPr lang="zh-CN" altLang="en-US" sz="4800"/>
        </a:p>
      </dgm:t>
    </dgm:pt>
    <dgm:pt modelId="{5143D417-3141-404F-9BAE-C859E6D2521C}" type="sibTrans" cxnId="{DD618135-E75E-4C90-B33A-3206BE19A5A6}">
      <dgm:prSet/>
      <dgm:spPr/>
      <dgm:t>
        <a:bodyPr/>
        <a:lstStyle/>
        <a:p>
          <a:pPr algn="ctr"/>
          <a:endParaRPr lang="zh-CN" altLang="en-US" sz="4800"/>
        </a:p>
      </dgm:t>
    </dgm:pt>
    <dgm:pt modelId="{5C3EA68E-9BB9-4508-B956-80F89642E7FE}">
      <dgm:prSet phldrT="[文本]" custT="1"/>
      <dgm:spPr/>
      <dgm:t>
        <a:bodyPr/>
        <a:lstStyle/>
        <a:p>
          <a:pPr algn="ctr"/>
          <a:r>
            <a:rPr lang="zh-CN" altLang="en-US" sz="2800" dirty="0" smtClean="0">
              <a:latin typeface="+mj-lt"/>
              <a:ea typeface="华文细黑" pitchFamily="2" charset="-122"/>
            </a:rPr>
            <a:t>密接管理</a:t>
          </a:r>
          <a:endParaRPr lang="zh-CN" altLang="en-US" sz="2800" dirty="0"/>
        </a:p>
      </dgm:t>
    </dgm:pt>
    <dgm:pt modelId="{63C05555-305D-4635-B7C1-B68C27EE1850}" type="parTrans" cxnId="{3046BC2E-B41A-481B-A82C-9109422084E8}">
      <dgm:prSet/>
      <dgm:spPr/>
      <dgm:t>
        <a:bodyPr/>
        <a:lstStyle/>
        <a:p>
          <a:pPr algn="ctr"/>
          <a:endParaRPr lang="zh-CN" altLang="en-US" sz="4800"/>
        </a:p>
      </dgm:t>
    </dgm:pt>
    <dgm:pt modelId="{A64ECF5D-6865-42F5-8A9E-D85A73E1714D}" type="sibTrans" cxnId="{3046BC2E-B41A-481B-A82C-9109422084E8}">
      <dgm:prSet/>
      <dgm:spPr/>
      <dgm:t>
        <a:bodyPr/>
        <a:lstStyle/>
        <a:p>
          <a:pPr algn="ctr"/>
          <a:endParaRPr lang="zh-CN" altLang="en-US" sz="4800"/>
        </a:p>
      </dgm:t>
    </dgm:pt>
    <dgm:pt modelId="{A1A9440B-91B4-4B62-882C-607F4169D827}">
      <dgm:prSet phldrT="[文本]" custT="1"/>
      <dgm:spPr/>
      <dgm:t>
        <a:bodyPr/>
        <a:lstStyle/>
        <a:p>
          <a:pPr algn="ctr"/>
          <a:r>
            <a:rPr lang="zh-CN" altLang="en-US" sz="2800" dirty="0" smtClean="0">
              <a:latin typeface="+mj-lt"/>
              <a:ea typeface="华文细黑" pitchFamily="2" charset="-122"/>
            </a:rPr>
            <a:t>个人防护</a:t>
          </a:r>
          <a:endParaRPr lang="zh-CN" altLang="en-US" sz="2800" dirty="0"/>
        </a:p>
      </dgm:t>
    </dgm:pt>
    <dgm:pt modelId="{647BF178-E047-410E-A835-2C63AC210DFB}" type="parTrans" cxnId="{6B36BFB6-3F37-458F-8E79-5AE990A56F60}">
      <dgm:prSet/>
      <dgm:spPr/>
      <dgm:t>
        <a:bodyPr/>
        <a:lstStyle/>
        <a:p>
          <a:pPr algn="ctr"/>
          <a:endParaRPr lang="zh-CN" altLang="en-US" sz="4800"/>
        </a:p>
      </dgm:t>
    </dgm:pt>
    <dgm:pt modelId="{4015D36A-37ED-42E7-BB01-9C136EFF76F7}" type="sibTrans" cxnId="{6B36BFB6-3F37-458F-8E79-5AE990A56F60}">
      <dgm:prSet/>
      <dgm:spPr/>
      <dgm:t>
        <a:bodyPr/>
        <a:lstStyle/>
        <a:p>
          <a:pPr algn="ctr"/>
          <a:endParaRPr lang="zh-CN" altLang="en-US" sz="4800"/>
        </a:p>
      </dgm:t>
    </dgm:pt>
    <dgm:pt modelId="{4CF3CFCE-ABB2-4952-8743-E9CB682ED734}" type="pres">
      <dgm:prSet presAssocID="{7C426300-A848-43CF-98D6-89CA3B8C1E1C}" presName="linear" presStyleCnt="0">
        <dgm:presLayoutVars>
          <dgm:dir/>
          <dgm:resizeHandles val="exact"/>
        </dgm:presLayoutVars>
      </dgm:prSet>
      <dgm:spPr/>
      <dgm:t>
        <a:bodyPr/>
        <a:lstStyle/>
        <a:p>
          <a:endParaRPr lang="zh-CN" altLang="en-US"/>
        </a:p>
      </dgm:t>
    </dgm:pt>
    <dgm:pt modelId="{3C44CB92-58C1-42A8-9A90-6FE0AE8B24D8}" type="pres">
      <dgm:prSet presAssocID="{E335E30C-E090-41CE-A887-C3B3BA442237}" presName="comp" presStyleCnt="0"/>
      <dgm:spPr/>
    </dgm:pt>
    <dgm:pt modelId="{7C535257-9054-45D5-A232-D8D249BD4879}" type="pres">
      <dgm:prSet presAssocID="{E335E30C-E090-41CE-A887-C3B3BA442237}" presName="box" presStyleLbl="node1" presStyleIdx="0" presStyleCnt="8"/>
      <dgm:spPr/>
      <dgm:t>
        <a:bodyPr/>
        <a:lstStyle/>
        <a:p>
          <a:endParaRPr lang="zh-CN" altLang="en-US"/>
        </a:p>
      </dgm:t>
    </dgm:pt>
    <dgm:pt modelId="{4A3D3CAD-4146-4540-B006-23EBE500ADC0}" type="pres">
      <dgm:prSet presAssocID="{E335E30C-E090-41CE-A887-C3B3BA442237}" presName="img" presStyleLbl="fgImgPlace1" presStyleIdx="0" presStyleCnt="8"/>
      <dgm:spPr/>
    </dgm:pt>
    <dgm:pt modelId="{E1586127-F8E7-46E1-88E0-45408C8680F3}" type="pres">
      <dgm:prSet presAssocID="{E335E30C-E090-41CE-A887-C3B3BA442237}" presName="text" presStyleLbl="node1" presStyleIdx="0" presStyleCnt="8">
        <dgm:presLayoutVars>
          <dgm:bulletEnabled val="1"/>
        </dgm:presLayoutVars>
      </dgm:prSet>
      <dgm:spPr/>
      <dgm:t>
        <a:bodyPr/>
        <a:lstStyle/>
        <a:p>
          <a:endParaRPr lang="zh-CN" altLang="en-US"/>
        </a:p>
      </dgm:t>
    </dgm:pt>
    <dgm:pt modelId="{C3CD2348-D11E-4640-A0BE-CC6105780476}" type="pres">
      <dgm:prSet presAssocID="{3B2C0458-AE18-4B58-B3D2-14B6B55F05F9}" presName="spacer" presStyleCnt="0"/>
      <dgm:spPr/>
    </dgm:pt>
    <dgm:pt modelId="{D154102C-4CA8-408C-99F4-9AB753E06FCA}" type="pres">
      <dgm:prSet presAssocID="{B8EC9277-823D-4AE0-B6C7-2EB2B2A1878A}" presName="comp" presStyleCnt="0"/>
      <dgm:spPr/>
    </dgm:pt>
    <dgm:pt modelId="{E4DB182B-F7D3-4C31-B7B6-43BE46AD9F76}" type="pres">
      <dgm:prSet presAssocID="{B8EC9277-823D-4AE0-B6C7-2EB2B2A1878A}" presName="box" presStyleLbl="node1" presStyleIdx="1" presStyleCnt="8"/>
      <dgm:spPr/>
      <dgm:t>
        <a:bodyPr/>
        <a:lstStyle/>
        <a:p>
          <a:endParaRPr lang="zh-CN" altLang="en-US"/>
        </a:p>
      </dgm:t>
    </dgm:pt>
    <dgm:pt modelId="{74CB1CFF-0F2A-4AC5-9ED1-905563539FDB}" type="pres">
      <dgm:prSet presAssocID="{B8EC9277-823D-4AE0-B6C7-2EB2B2A1878A}" presName="img" presStyleLbl="fgImgPlace1" presStyleIdx="1" presStyleCnt="8"/>
      <dgm:spPr/>
    </dgm:pt>
    <dgm:pt modelId="{2378BA53-05DA-4DDE-B3E2-33A8E6A8484C}" type="pres">
      <dgm:prSet presAssocID="{B8EC9277-823D-4AE0-B6C7-2EB2B2A1878A}" presName="text" presStyleLbl="node1" presStyleIdx="1" presStyleCnt="8">
        <dgm:presLayoutVars>
          <dgm:bulletEnabled val="1"/>
        </dgm:presLayoutVars>
      </dgm:prSet>
      <dgm:spPr/>
      <dgm:t>
        <a:bodyPr/>
        <a:lstStyle/>
        <a:p>
          <a:endParaRPr lang="zh-CN" altLang="en-US"/>
        </a:p>
      </dgm:t>
    </dgm:pt>
    <dgm:pt modelId="{82D6B29C-B855-4C4A-BB07-9EE7CD433896}" type="pres">
      <dgm:prSet presAssocID="{148A640B-20ED-43FA-A92D-D2F420ED00D7}" presName="spacer" presStyleCnt="0"/>
      <dgm:spPr/>
    </dgm:pt>
    <dgm:pt modelId="{B104E613-CC0A-4BDD-9FB5-CAF46BF5E58B}" type="pres">
      <dgm:prSet presAssocID="{B2A8A363-DC56-4131-A241-BFE61C1E1DB3}" presName="comp" presStyleCnt="0"/>
      <dgm:spPr/>
    </dgm:pt>
    <dgm:pt modelId="{70D4B3F7-2313-4BA6-868A-2316D0F380F8}" type="pres">
      <dgm:prSet presAssocID="{B2A8A363-DC56-4131-A241-BFE61C1E1DB3}" presName="box" presStyleLbl="node1" presStyleIdx="2" presStyleCnt="8"/>
      <dgm:spPr/>
      <dgm:t>
        <a:bodyPr/>
        <a:lstStyle/>
        <a:p>
          <a:endParaRPr lang="zh-CN" altLang="en-US"/>
        </a:p>
      </dgm:t>
    </dgm:pt>
    <dgm:pt modelId="{84734C40-5F37-4B3C-90DA-050E80EB35D9}" type="pres">
      <dgm:prSet presAssocID="{B2A8A363-DC56-4131-A241-BFE61C1E1DB3}" presName="img" presStyleLbl="fgImgPlace1" presStyleIdx="2" presStyleCnt="8"/>
      <dgm:spPr/>
    </dgm:pt>
    <dgm:pt modelId="{FD8EB9EC-3594-473E-87E1-9F801F42C860}" type="pres">
      <dgm:prSet presAssocID="{B2A8A363-DC56-4131-A241-BFE61C1E1DB3}" presName="text" presStyleLbl="node1" presStyleIdx="2" presStyleCnt="8">
        <dgm:presLayoutVars>
          <dgm:bulletEnabled val="1"/>
        </dgm:presLayoutVars>
      </dgm:prSet>
      <dgm:spPr/>
      <dgm:t>
        <a:bodyPr/>
        <a:lstStyle/>
        <a:p>
          <a:endParaRPr lang="zh-CN" altLang="en-US"/>
        </a:p>
      </dgm:t>
    </dgm:pt>
    <dgm:pt modelId="{0722EA47-535D-43E5-A8F1-8207DD9CCFC2}" type="pres">
      <dgm:prSet presAssocID="{17C6E50F-8C9A-4FA2-8B20-6ACC0D668531}" presName="spacer" presStyleCnt="0"/>
      <dgm:spPr/>
    </dgm:pt>
    <dgm:pt modelId="{4758C40E-00BF-4832-A851-16EE4465CA16}" type="pres">
      <dgm:prSet presAssocID="{0B19D3F7-54CB-4949-AB2B-AF41CDFF4C4B}" presName="comp" presStyleCnt="0"/>
      <dgm:spPr/>
    </dgm:pt>
    <dgm:pt modelId="{BF64B4DB-3B6D-441D-9715-DABD085C634B}" type="pres">
      <dgm:prSet presAssocID="{0B19D3F7-54CB-4949-AB2B-AF41CDFF4C4B}" presName="box" presStyleLbl="node1" presStyleIdx="3" presStyleCnt="8"/>
      <dgm:spPr/>
      <dgm:t>
        <a:bodyPr/>
        <a:lstStyle/>
        <a:p>
          <a:endParaRPr lang="zh-CN" altLang="en-US"/>
        </a:p>
      </dgm:t>
    </dgm:pt>
    <dgm:pt modelId="{02783D72-FEBA-402B-AD73-1AEC461CD00A}" type="pres">
      <dgm:prSet presAssocID="{0B19D3F7-54CB-4949-AB2B-AF41CDFF4C4B}" presName="img" presStyleLbl="fgImgPlace1" presStyleIdx="3" presStyleCnt="8"/>
      <dgm:spPr/>
    </dgm:pt>
    <dgm:pt modelId="{9A53F794-D59A-455B-80A1-3F5B34023115}" type="pres">
      <dgm:prSet presAssocID="{0B19D3F7-54CB-4949-AB2B-AF41CDFF4C4B}" presName="text" presStyleLbl="node1" presStyleIdx="3" presStyleCnt="8">
        <dgm:presLayoutVars>
          <dgm:bulletEnabled val="1"/>
        </dgm:presLayoutVars>
      </dgm:prSet>
      <dgm:spPr/>
      <dgm:t>
        <a:bodyPr/>
        <a:lstStyle/>
        <a:p>
          <a:endParaRPr lang="zh-CN" altLang="en-US"/>
        </a:p>
      </dgm:t>
    </dgm:pt>
    <dgm:pt modelId="{1D25AD23-EA61-4DB1-8D8F-28712E21B871}" type="pres">
      <dgm:prSet presAssocID="{E6F4C567-3606-49E1-9D06-03F8A16897D4}" presName="spacer" presStyleCnt="0"/>
      <dgm:spPr/>
    </dgm:pt>
    <dgm:pt modelId="{C2893554-92BA-4C33-9D07-AC3AEC7B2306}" type="pres">
      <dgm:prSet presAssocID="{C6DB8B6E-F99B-4C36-AF64-176D753C6AE6}" presName="comp" presStyleCnt="0"/>
      <dgm:spPr/>
    </dgm:pt>
    <dgm:pt modelId="{A721A1FC-5D7C-4568-A617-10EF3B93B0E7}" type="pres">
      <dgm:prSet presAssocID="{C6DB8B6E-F99B-4C36-AF64-176D753C6AE6}" presName="box" presStyleLbl="node1" presStyleIdx="4" presStyleCnt="8"/>
      <dgm:spPr/>
      <dgm:t>
        <a:bodyPr/>
        <a:lstStyle/>
        <a:p>
          <a:endParaRPr lang="zh-CN" altLang="en-US"/>
        </a:p>
      </dgm:t>
    </dgm:pt>
    <dgm:pt modelId="{B0FE0A83-A710-4A1C-B560-AC2652388F82}" type="pres">
      <dgm:prSet presAssocID="{C6DB8B6E-F99B-4C36-AF64-176D753C6AE6}" presName="img" presStyleLbl="fgImgPlace1" presStyleIdx="4" presStyleCnt="8"/>
      <dgm:spPr/>
    </dgm:pt>
    <dgm:pt modelId="{FF08D9FF-DA1A-46A8-92FA-53F14F185D42}" type="pres">
      <dgm:prSet presAssocID="{C6DB8B6E-F99B-4C36-AF64-176D753C6AE6}" presName="text" presStyleLbl="node1" presStyleIdx="4" presStyleCnt="8">
        <dgm:presLayoutVars>
          <dgm:bulletEnabled val="1"/>
        </dgm:presLayoutVars>
      </dgm:prSet>
      <dgm:spPr/>
      <dgm:t>
        <a:bodyPr/>
        <a:lstStyle/>
        <a:p>
          <a:endParaRPr lang="zh-CN" altLang="en-US"/>
        </a:p>
      </dgm:t>
    </dgm:pt>
    <dgm:pt modelId="{042DBABE-BC40-4770-839C-D7FEDB860ED8}" type="pres">
      <dgm:prSet presAssocID="{311EE7D1-A65C-403C-A017-9AC59C1237E2}" presName="spacer" presStyleCnt="0"/>
      <dgm:spPr/>
    </dgm:pt>
    <dgm:pt modelId="{7AE0EF7A-F1D7-40AE-9F40-F7FE1BE2F75F}" type="pres">
      <dgm:prSet presAssocID="{85239ADC-F1DA-49C1-9183-83F330FA4CA3}" presName="comp" presStyleCnt="0"/>
      <dgm:spPr/>
    </dgm:pt>
    <dgm:pt modelId="{72DAF1EB-524D-446F-88F3-D19DE31BB5A6}" type="pres">
      <dgm:prSet presAssocID="{85239ADC-F1DA-49C1-9183-83F330FA4CA3}" presName="box" presStyleLbl="node1" presStyleIdx="5" presStyleCnt="8"/>
      <dgm:spPr/>
      <dgm:t>
        <a:bodyPr/>
        <a:lstStyle/>
        <a:p>
          <a:endParaRPr lang="zh-CN" altLang="en-US"/>
        </a:p>
      </dgm:t>
    </dgm:pt>
    <dgm:pt modelId="{CD4E5702-B388-4B97-8F91-CAEA821CD36A}" type="pres">
      <dgm:prSet presAssocID="{85239ADC-F1DA-49C1-9183-83F330FA4CA3}" presName="img" presStyleLbl="fgImgPlace1" presStyleIdx="5" presStyleCnt="8"/>
      <dgm:spPr/>
    </dgm:pt>
    <dgm:pt modelId="{E24494D7-A533-4A3A-8846-2BF37C1A56EF}" type="pres">
      <dgm:prSet presAssocID="{85239ADC-F1DA-49C1-9183-83F330FA4CA3}" presName="text" presStyleLbl="node1" presStyleIdx="5" presStyleCnt="8">
        <dgm:presLayoutVars>
          <dgm:bulletEnabled val="1"/>
        </dgm:presLayoutVars>
      </dgm:prSet>
      <dgm:spPr/>
      <dgm:t>
        <a:bodyPr/>
        <a:lstStyle/>
        <a:p>
          <a:endParaRPr lang="zh-CN" altLang="en-US"/>
        </a:p>
      </dgm:t>
    </dgm:pt>
    <dgm:pt modelId="{5027A37C-35D9-4E45-AC64-6ECAE9912E15}" type="pres">
      <dgm:prSet presAssocID="{5143D417-3141-404F-9BAE-C859E6D2521C}" presName="spacer" presStyleCnt="0"/>
      <dgm:spPr/>
    </dgm:pt>
    <dgm:pt modelId="{4CFE8D8C-483F-474A-8E57-7371CD9B3BA6}" type="pres">
      <dgm:prSet presAssocID="{5C3EA68E-9BB9-4508-B956-80F89642E7FE}" presName="comp" presStyleCnt="0"/>
      <dgm:spPr/>
    </dgm:pt>
    <dgm:pt modelId="{D0DB722A-936A-43FF-BF98-0630D268539D}" type="pres">
      <dgm:prSet presAssocID="{5C3EA68E-9BB9-4508-B956-80F89642E7FE}" presName="box" presStyleLbl="node1" presStyleIdx="6" presStyleCnt="8"/>
      <dgm:spPr/>
      <dgm:t>
        <a:bodyPr/>
        <a:lstStyle/>
        <a:p>
          <a:endParaRPr lang="zh-CN" altLang="en-US"/>
        </a:p>
      </dgm:t>
    </dgm:pt>
    <dgm:pt modelId="{D5675F53-67F0-42F3-8D93-CE216BBDEB61}" type="pres">
      <dgm:prSet presAssocID="{5C3EA68E-9BB9-4508-B956-80F89642E7FE}" presName="img" presStyleLbl="fgImgPlace1" presStyleIdx="6" presStyleCnt="8"/>
      <dgm:spPr/>
    </dgm:pt>
    <dgm:pt modelId="{DD14EF4A-8D81-4D95-A5C6-C8533C52CD48}" type="pres">
      <dgm:prSet presAssocID="{5C3EA68E-9BB9-4508-B956-80F89642E7FE}" presName="text" presStyleLbl="node1" presStyleIdx="6" presStyleCnt="8">
        <dgm:presLayoutVars>
          <dgm:bulletEnabled val="1"/>
        </dgm:presLayoutVars>
      </dgm:prSet>
      <dgm:spPr/>
      <dgm:t>
        <a:bodyPr/>
        <a:lstStyle/>
        <a:p>
          <a:endParaRPr lang="zh-CN" altLang="en-US"/>
        </a:p>
      </dgm:t>
    </dgm:pt>
    <dgm:pt modelId="{0368D3E5-A417-46C7-B10D-B13A3ECB2988}" type="pres">
      <dgm:prSet presAssocID="{A64ECF5D-6865-42F5-8A9E-D85A73E1714D}" presName="spacer" presStyleCnt="0"/>
      <dgm:spPr/>
    </dgm:pt>
    <dgm:pt modelId="{0E3E7B95-EC07-40C5-92A4-D8E4E1E2449D}" type="pres">
      <dgm:prSet presAssocID="{A1A9440B-91B4-4B62-882C-607F4169D827}" presName="comp" presStyleCnt="0"/>
      <dgm:spPr/>
    </dgm:pt>
    <dgm:pt modelId="{42A62986-765F-4B0E-8BED-4D60896C7422}" type="pres">
      <dgm:prSet presAssocID="{A1A9440B-91B4-4B62-882C-607F4169D827}" presName="box" presStyleLbl="node1" presStyleIdx="7" presStyleCnt="8"/>
      <dgm:spPr/>
      <dgm:t>
        <a:bodyPr/>
        <a:lstStyle/>
        <a:p>
          <a:endParaRPr lang="zh-CN" altLang="en-US"/>
        </a:p>
      </dgm:t>
    </dgm:pt>
    <dgm:pt modelId="{D7863DB6-78E4-43D7-A044-366A067D55B7}" type="pres">
      <dgm:prSet presAssocID="{A1A9440B-91B4-4B62-882C-607F4169D827}" presName="img" presStyleLbl="fgImgPlace1" presStyleIdx="7" presStyleCnt="8"/>
      <dgm:spPr/>
    </dgm:pt>
    <dgm:pt modelId="{9BF970E4-505B-43F1-9D0F-FDED00401D9D}" type="pres">
      <dgm:prSet presAssocID="{A1A9440B-91B4-4B62-882C-607F4169D827}" presName="text" presStyleLbl="node1" presStyleIdx="7" presStyleCnt="8">
        <dgm:presLayoutVars>
          <dgm:bulletEnabled val="1"/>
        </dgm:presLayoutVars>
      </dgm:prSet>
      <dgm:spPr/>
      <dgm:t>
        <a:bodyPr/>
        <a:lstStyle/>
        <a:p>
          <a:endParaRPr lang="zh-CN" altLang="en-US"/>
        </a:p>
      </dgm:t>
    </dgm:pt>
  </dgm:ptLst>
  <dgm:cxnLst>
    <dgm:cxn modelId="{D2ED51F3-C68E-4F5C-B615-1EFB7646270D}" type="presOf" srcId="{B8EC9277-823D-4AE0-B6C7-2EB2B2A1878A}" destId="{2378BA53-05DA-4DDE-B3E2-33A8E6A8484C}" srcOrd="1" destOrd="0" presId="urn:microsoft.com/office/officeart/2005/8/layout/vList4#1"/>
    <dgm:cxn modelId="{14EF6B3A-2FE9-45A4-B6AF-49242653F5AA}" type="presOf" srcId="{5C3EA68E-9BB9-4508-B956-80F89642E7FE}" destId="{DD14EF4A-8D81-4D95-A5C6-C8533C52CD48}" srcOrd="1" destOrd="0" presId="urn:microsoft.com/office/officeart/2005/8/layout/vList4#1"/>
    <dgm:cxn modelId="{5F98C6E4-1E08-48A8-9711-FA517A459037}" type="presOf" srcId="{0B19D3F7-54CB-4949-AB2B-AF41CDFF4C4B}" destId="{9A53F794-D59A-455B-80A1-3F5B34023115}" srcOrd="1" destOrd="0" presId="urn:microsoft.com/office/officeart/2005/8/layout/vList4#1"/>
    <dgm:cxn modelId="{9FC9668E-FBE2-4C43-8794-5C7BE88987A1}" type="presOf" srcId="{0B19D3F7-54CB-4949-AB2B-AF41CDFF4C4B}" destId="{BF64B4DB-3B6D-441D-9715-DABD085C634B}" srcOrd="0" destOrd="0" presId="urn:microsoft.com/office/officeart/2005/8/layout/vList4#1"/>
    <dgm:cxn modelId="{4AA5D7B4-12A1-4362-84F6-3699E253C699}" type="presOf" srcId="{C6DB8B6E-F99B-4C36-AF64-176D753C6AE6}" destId="{A721A1FC-5D7C-4568-A617-10EF3B93B0E7}" srcOrd="0" destOrd="0" presId="urn:microsoft.com/office/officeart/2005/8/layout/vList4#1"/>
    <dgm:cxn modelId="{7E7CA35B-8A59-457E-B677-34186A71C5AA}" srcId="{7C426300-A848-43CF-98D6-89CA3B8C1E1C}" destId="{E335E30C-E090-41CE-A887-C3B3BA442237}" srcOrd="0" destOrd="0" parTransId="{7C72C212-ACF3-41CB-8580-2C42BB74ABE9}" sibTransId="{3B2C0458-AE18-4B58-B3D2-14B6B55F05F9}"/>
    <dgm:cxn modelId="{E3E1F5CB-D245-4BF6-A80A-90E20B268F52}" type="presOf" srcId="{A1A9440B-91B4-4B62-882C-607F4169D827}" destId="{42A62986-765F-4B0E-8BED-4D60896C7422}" srcOrd="0" destOrd="0" presId="urn:microsoft.com/office/officeart/2005/8/layout/vList4#1"/>
    <dgm:cxn modelId="{94513728-F237-4137-AD79-95318D80917A}" type="presOf" srcId="{B8EC9277-823D-4AE0-B6C7-2EB2B2A1878A}" destId="{E4DB182B-F7D3-4C31-B7B6-43BE46AD9F76}" srcOrd="0" destOrd="0" presId="urn:microsoft.com/office/officeart/2005/8/layout/vList4#1"/>
    <dgm:cxn modelId="{8A84C52D-6B57-4E9D-AE1D-DA7D55E45E36}" type="presOf" srcId="{85239ADC-F1DA-49C1-9183-83F330FA4CA3}" destId="{72DAF1EB-524D-446F-88F3-D19DE31BB5A6}" srcOrd="0" destOrd="0" presId="urn:microsoft.com/office/officeart/2005/8/layout/vList4#1"/>
    <dgm:cxn modelId="{4D94C585-814D-4A53-A612-3AD3D2792A0B}" type="presOf" srcId="{C6DB8B6E-F99B-4C36-AF64-176D753C6AE6}" destId="{FF08D9FF-DA1A-46A8-92FA-53F14F185D42}" srcOrd="1" destOrd="0" presId="urn:microsoft.com/office/officeart/2005/8/layout/vList4#1"/>
    <dgm:cxn modelId="{D9A26974-C3E0-4BAA-B575-EDE76722C6D3}" srcId="{7C426300-A848-43CF-98D6-89CA3B8C1E1C}" destId="{0B19D3F7-54CB-4949-AB2B-AF41CDFF4C4B}" srcOrd="3" destOrd="0" parTransId="{B510214C-5D95-4108-AF98-E393289B0BCE}" sibTransId="{E6F4C567-3606-49E1-9D06-03F8A16897D4}"/>
    <dgm:cxn modelId="{FFCD33F9-28F8-44EE-B641-D01ECB7A74B1}" srcId="{7C426300-A848-43CF-98D6-89CA3B8C1E1C}" destId="{B8EC9277-823D-4AE0-B6C7-2EB2B2A1878A}" srcOrd="1" destOrd="0" parTransId="{8E420CDB-B99E-4F2D-A273-B14E6EFBB5B9}" sibTransId="{148A640B-20ED-43FA-A92D-D2F420ED00D7}"/>
    <dgm:cxn modelId="{599D09FF-BAE1-4DDF-B63B-F4649CF76693}" srcId="{7C426300-A848-43CF-98D6-89CA3B8C1E1C}" destId="{C6DB8B6E-F99B-4C36-AF64-176D753C6AE6}" srcOrd="4" destOrd="0" parTransId="{3B578479-6538-499D-A914-9373E835E8AF}" sibTransId="{311EE7D1-A65C-403C-A017-9AC59C1237E2}"/>
    <dgm:cxn modelId="{E8109E6F-892D-4AC2-B1DE-CB6CAB167287}" type="presOf" srcId="{E335E30C-E090-41CE-A887-C3B3BA442237}" destId="{7C535257-9054-45D5-A232-D8D249BD4879}" srcOrd="0" destOrd="0" presId="urn:microsoft.com/office/officeart/2005/8/layout/vList4#1"/>
    <dgm:cxn modelId="{7EB8824A-F671-430D-A974-C90A2BD25694}" type="presOf" srcId="{B2A8A363-DC56-4131-A241-BFE61C1E1DB3}" destId="{FD8EB9EC-3594-473E-87E1-9F801F42C860}" srcOrd="1" destOrd="0" presId="urn:microsoft.com/office/officeart/2005/8/layout/vList4#1"/>
    <dgm:cxn modelId="{DD618135-E75E-4C90-B33A-3206BE19A5A6}" srcId="{7C426300-A848-43CF-98D6-89CA3B8C1E1C}" destId="{85239ADC-F1DA-49C1-9183-83F330FA4CA3}" srcOrd="5" destOrd="0" parTransId="{8363E083-0611-4173-9270-B1729A934229}" sibTransId="{5143D417-3141-404F-9BAE-C859E6D2521C}"/>
    <dgm:cxn modelId="{735A1EB8-F4CE-4FE0-93C8-FB7FAE8977AA}" type="presOf" srcId="{5C3EA68E-9BB9-4508-B956-80F89642E7FE}" destId="{D0DB722A-936A-43FF-BF98-0630D268539D}" srcOrd="0" destOrd="0" presId="urn:microsoft.com/office/officeart/2005/8/layout/vList4#1"/>
    <dgm:cxn modelId="{DB7CB0C5-4161-4D0A-843A-85C73FCEA2C9}" type="presOf" srcId="{B2A8A363-DC56-4131-A241-BFE61C1E1DB3}" destId="{70D4B3F7-2313-4BA6-868A-2316D0F380F8}" srcOrd="0" destOrd="0" presId="urn:microsoft.com/office/officeart/2005/8/layout/vList4#1"/>
    <dgm:cxn modelId="{F65B25EC-CC25-4EDB-9E06-F6B53BC580FC}" type="presOf" srcId="{A1A9440B-91B4-4B62-882C-607F4169D827}" destId="{9BF970E4-505B-43F1-9D0F-FDED00401D9D}" srcOrd="1" destOrd="0" presId="urn:microsoft.com/office/officeart/2005/8/layout/vList4#1"/>
    <dgm:cxn modelId="{3046BC2E-B41A-481B-A82C-9109422084E8}" srcId="{7C426300-A848-43CF-98D6-89CA3B8C1E1C}" destId="{5C3EA68E-9BB9-4508-B956-80F89642E7FE}" srcOrd="6" destOrd="0" parTransId="{63C05555-305D-4635-B7C1-B68C27EE1850}" sibTransId="{A64ECF5D-6865-42F5-8A9E-D85A73E1714D}"/>
    <dgm:cxn modelId="{141D3A47-FDF9-4E0B-B6BF-662992D393E5}" type="presOf" srcId="{E335E30C-E090-41CE-A887-C3B3BA442237}" destId="{E1586127-F8E7-46E1-88E0-45408C8680F3}" srcOrd="1" destOrd="0" presId="urn:microsoft.com/office/officeart/2005/8/layout/vList4#1"/>
    <dgm:cxn modelId="{1A963C7F-467E-466F-ABA6-866D4C9B6D7E}" srcId="{7C426300-A848-43CF-98D6-89CA3B8C1E1C}" destId="{B2A8A363-DC56-4131-A241-BFE61C1E1DB3}" srcOrd="2" destOrd="0" parTransId="{84892A3D-5BD1-4B7B-BDB1-60BCC68B4648}" sibTransId="{17C6E50F-8C9A-4FA2-8B20-6ACC0D668531}"/>
    <dgm:cxn modelId="{6108498B-79B5-47F0-BFB7-156ADA5AEB6A}" type="presOf" srcId="{85239ADC-F1DA-49C1-9183-83F330FA4CA3}" destId="{E24494D7-A533-4A3A-8846-2BF37C1A56EF}" srcOrd="1" destOrd="0" presId="urn:microsoft.com/office/officeart/2005/8/layout/vList4#1"/>
    <dgm:cxn modelId="{F9BFD985-C73E-4C04-8F24-1ED1A01336C5}" type="presOf" srcId="{7C426300-A848-43CF-98D6-89CA3B8C1E1C}" destId="{4CF3CFCE-ABB2-4952-8743-E9CB682ED734}" srcOrd="0" destOrd="0" presId="urn:microsoft.com/office/officeart/2005/8/layout/vList4#1"/>
    <dgm:cxn modelId="{6B36BFB6-3F37-458F-8E79-5AE990A56F60}" srcId="{7C426300-A848-43CF-98D6-89CA3B8C1E1C}" destId="{A1A9440B-91B4-4B62-882C-607F4169D827}" srcOrd="7" destOrd="0" parTransId="{647BF178-E047-410E-A835-2C63AC210DFB}" sibTransId="{4015D36A-37ED-42E7-BB01-9C136EFF76F7}"/>
    <dgm:cxn modelId="{998512FE-5C68-4D1B-AFF4-CD5E166B9133}" type="presParOf" srcId="{4CF3CFCE-ABB2-4952-8743-E9CB682ED734}" destId="{3C44CB92-58C1-42A8-9A90-6FE0AE8B24D8}" srcOrd="0" destOrd="0" presId="urn:microsoft.com/office/officeart/2005/8/layout/vList4#1"/>
    <dgm:cxn modelId="{DE3AD913-0B3D-470A-885B-15657D9CBB9F}" type="presParOf" srcId="{3C44CB92-58C1-42A8-9A90-6FE0AE8B24D8}" destId="{7C535257-9054-45D5-A232-D8D249BD4879}" srcOrd="0" destOrd="0" presId="urn:microsoft.com/office/officeart/2005/8/layout/vList4#1"/>
    <dgm:cxn modelId="{4471E0C6-9AD2-40E7-B63B-129724AFACA2}" type="presParOf" srcId="{3C44CB92-58C1-42A8-9A90-6FE0AE8B24D8}" destId="{4A3D3CAD-4146-4540-B006-23EBE500ADC0}" srcOrd="1" destOrd="0" presId="urn:microsoft.com/office/officeart/2005/8/layout/vList4#1"/>
    <dgm:cxn modelId="{C0D611D0-C428-4582-B192-42D905AD878F}" type="presParOf" srcId="{3C44CB92-58C1-42A8-9A90-6FE0AE8B24D8}" destId="{E1586127-F8E7-46E1-88E0-45408C8680F3}" srcOrd="2" destOrd="0" presId="urn:microsoft.com/office/officeart/2005/8/layout/vList4#1"/>
    <dgm:cxn modelId="{8348B904-EA90-4785-81E6-22B7DAB56D4C}" type="presParOf" srcId="{4CF3CFCE-ABB2-4952-8743-E9CB682ED734}" destId="{C3CD2348-D11E-4640-A0BE-CC6105780476}" srcOrd="1" destOrd="0" presId="urn:microsoft.com/office/officeart/2005/8/layout/vList4#1"/>
    <dgm:cxn modelId="{AC84E294-ABF1-4C5E-AD91-A5D5BD664213}" type="presParOf" srcId="{4CF3CFCE-ABB2-4952-8743-E9CB682ED734}" destId="{D154102C-4CA8-408C-99F4-9AB753E06FCA}" srcOrd="2" destOrd="0" presId="urn:microsoft.com/office/officeart/2005/8/layout/vList4#1"/>
    <dgm:cxn modelId="{227DD929-CFB0-41CC-BB00-A9ABB44C382C}" type="presParOf" srcId="{D154102C-4CA8-408C-99F4-9AB753E06FCA}" destId="{E4DB182B-F7D3-4C31-B7B6-43BE46AD9F76}" srcOrd="0" destOrd="0" presId="urn:microsoft.com/office/officeart/2005/8/layout/vList4#1"/>
    <dgm:cxn modelId="{4968E22C-EB20-4733-88BF-DB4D97992738}" type="presParOf" srcId="{D154102C-4CA8-408C-99F4-9AB753E06FCA}" destId="{74CB1CFF-0F2A-4AC5-9ED1-905563539FDB}" srcOrd="1" destOrd="0" presId="urn:microsoft.com/office/officeart/2005/8/layout/vList4#1"/>
    <dgm:cxn modelId="{199586C3-D290-4126-B5E3-2EDCED2AB481}" type="presParOf" srcId="{D154102C-4CA8-408C-99F4-9AB753E06FCA}" destId="{2378BA53-05DA-4DDE-B3E2-33A8E6A8484C}" srcOrd="2" destOrd="0" presId="urn:microsoft.com/office/officeart/2005/8/layout/vList4#1"/>
    <dgm:cxn modelId="{F337A906-6E36-43EF-8BCF-4D1B26A79F4A}" type="presParOf" srcId="{4CF3CFCE-ABB2-4952-8743-E9CB682ED734}" destId="{82D6B29C-B855-4C4A-BB07-9EE7CD433896}" srcOrd="3" destOrd="0" presId="urn:microsoft.com/office/officeart/2005/8/layout/vList4#1"/>
    <dgm:cxn modelId="{065F84D6-29A2-42C1-9F06-DDDC8C8322D6}" type="presParOf" srcId="{4CF3CFCE-ABB2-4952-8743-E9CB682ED734}" destId="{B104E613-CC0A-4BDD-9FB5-CAF46BF5E58B}" srcOrd="4" destOrd="0" presId="urn:microsoft.com/office/officeart/2005/8/layout/vList4#1"/>
    <dgm:cxn modelId="{A516C54C-E28C-4EF1-8F61-150D12DFEBB0}" type="presParOf" srcId="{B104E613-CC0A-4BDD-9FB5-CAF46BF5E58B}" destId="{70D4B3F7-2313-4BA6-868A-2316D0F380F8}" srcOrd="0" destOrd="0" presId="urn:microsoft.com/office/officeart/2005/8/layout/vList4#1"/>
    <dgm:cxn modelId="{395F7409-6046-49F3-A114-253CAF87320B}" type="presParOf" srcId="{B104E613-CC0A-4BDD-9FB5-CAF46BF5E58B}" destId="{84734C40-5F37-4B3C-90DA-050E80EB35D9}" srcOrd="1" destOrd="0" presId="urn:microsoft.com/office/officeart/2005/8/layout/vList4#1"/>
    <dgm:cxn modelId="{FE7EBD3F-8EF5-45D9-AB28-FE2F0C3E6FE5}" type="presParOf" srcId="{B104E613-CC0A-4BDD-9FB5-CAF46BF5E58B}" destId="{FD8EB9EC-3594-473E-87E1-9F801F42C860}" srcOrd="2" destOrd="0" presId="urn:microsoft.com/office/officeart/2005/8/layout/vList4#1"/>
    <dgm:cxn modelId="{AA40B6A4-4093-48E0-9CA2-A4A299C4B5B4}" type="presParOf" srcId="{4CF3CFCE-ABB2-4952-8743-E9CB682ED734}" destId="{0722EA47-535D-43E5-A8F1-8207DD9CCFC2}" srcOrd="5" destOrd="0" presId="urn:microsoft.com/office/officeart/2005/8/layout/vList4#1"/>
    <dgm:cxn modelId="{22D717D2-84FA-4C87-88F0-50BC1D9FDF3D}" type="presParOf" srcId="{4CF3CFCE-ABB2-4952-8743-E9CB682ED734}" destId="{4758C40E-00BF-4832-A851-16EE4465CA16}" srcOrd="6" destOrd="0" presId="urn:microsoft.com/office/officeart/2005/8/layout/vList4#1"/>
    <dgm:cxn modelId="{2A10D275-7129-487B-B66C-624DA461CDF5}" type="presParOf" srcId="{4758C40E-00BF-4832-A851-16EE4465CA16}" destId="{BF64B4DB-3B6D-441D-9715-DABD085C634B}" srcOrd="0" destOrd="0" presId="urn:microsoft.com/office/officeart/2005/8/layout/vList4#1"/>
    <dgm:cxn modelId="{DBFF597D-7EE6-4DBF-B5A9-65AEDF3B2172}" type="presParOf" srcId="{4758C40E-00BF-4832-A851-16EE4465CA16}" destId="{02783D72-FEBA-402B-AD73-1AEC461CD00A}" srcOrd="1" destOrd="0" presId="urn:microsoft.com/office/officeart/2005/8/layout/vList4#1"/>
    <dgm:cxn modelId="{FDAF7A2E-4A6E-47EF-9B00-02249D7DE3D2}" type="presParOf" srcId="{4758C40E-00BF-4832-A851-16EE4465CA16}" destId="{9A53F794-D59A-455B-80A1-3F5B34023115}" srcOrd="2" destOrd="0" presId="urn:microsoft.com/office/officeart/2005/8/layout/vList4#1"/>
    <dgm:cxn modelId="{D5C657CA-C2FC-49B9-90BB-610A719B85FD}" type="presParOf" srcId="{4CF3CFCE-ABB2-4952-8743-E9CB682ED734}" destId="{1D25AD23-EA61-4DB1-8D8F-28712E21B871}" srcOrd="7" destOrd="0" presId="urn:microsoft.com/office/officeart/2005/8/layout/vList4#1"/>
    <dgm:cxn modelId="{5E9DBC97-161B-4968-B390-D1296CE1B852}" type="presParOf" srcId="{4CF3CFCE-ABB2-4952-8743-E9CB682ED734}" destId="{C2893554-92BA-4C33-9D07-AC3AEC7B2306}" srcOrd="8" destOrd="0" presId="urn:microsoft.com/office/officeart/2005/8/layout/vList4#1"/>
    <dgm:cxn modelId="{36A9FF00-10CF-4DEB-82FD-586C73EA6830}" type="presParOf" srcId="{C2893554-92BA-4C33-9D07-AC3AEC7B2306}" destId="{A721A1FC-5D7C-4568-A617-10EF3B93B0E7}" srcOrd="0" destOrd="0" presId="urn:microsoft.com/office/officeart/2005/8/layout/vList4#1"/>
    <dgm:cxn modelId="{E3C4BFDB-E291-409E-BCB6-FD05420BBB0D}" type="presParOf" srcId="{C2893554-92BA-4C33-9D07-AC3AEC7B2306}" destId="{B0FE0A83-A710-4A1C-B560-AC2652388F82}" srcOrd="1" destOrd="0" presId="urn:microsoft.com/office/officeart/2005/8/layout/vList4#1"/>
    <dgm:cxn modelId="{BED49698-C60B-4411-B6F8-E136CA26B154}" type="presParOf" srcId="{C2893554-92BA-4C33-9D07-AC3AEC7B2306}" destId="{FF08D9FF-DA1A-46A8-92FA-53F14F185D42}" srcOrd="2" destOrd="0" presId="urn:microsoft.com/office/officeart/2005/8/layout/vList4#1"/>
    <dgm:cxn modelId="{FBC2723A-A2C5-44E9-920B-8B9556E70108}" type="presParOf" srcId="{4CF3CFCE-ABB2-4952-8743-E9CB682ED734}" destId="{042DBABE-BC40-4770-839C-D7FEDB860ED8}" srcOrd="9" destOrd="0" presId="urn:microsoft.com/office/officeart/2005/8/layout/vList4#1"/>
    <dgm:cxn modelId="{14B50012-07E6-42C7-A9E2-E0BE52957D83}" type="presParOf" srcId="{4CF3CFCE-ABB2-4952-8743-E9CB682ED734}" destId="{7AE0EF7A-F1D7-40AE-9F40-F7FE1BE2F75F}" srcOrd="10" destOrd="0" presId="urn:microsoft.com/office/officeart/2005/8/layout/vList4#1"/>
    <dgm:cxn modelId="{EE5B9BE4-F999-4A50-9DE1-348C9C939A2C}" type="presParOf" srcId="{7AE0EF7A-F1D7-40AE-9F40-F7FE1BE2F75F}" destId="{72DAF1EB-524D-446F-88F3-D19DE31BB5A6}" srcOrd="0" destOrd="0" presId="urn:microsoft.com/office/officeart/2005/8/layout/vList4#1"/>
    <dgm:cxn modelId="{6E406C5A-8008-4A68-B3C6-ACDB430E7ACF}" type="presParOf" srcId="{7AE0EF7A-F1D7-40AE-9F40-F7FE1BE2F75F}" destId="{CD4E5702-B388-4B97-8F91-CAEA821CD36A}" srcOrd="1" destOrd="0" presId="urn:microsoft.com/office/officeart/2005/8/layout/vList4#1"/>
    <dgm:cxn modelId="{0A7B268B-60A3-4ED5-A0FE-DCCD7F8DBF84}" type="presParOf" srcId="{7AE0EF7A-F1D7-40AE-9F40-F7FE1BE2F75F}" destId="{E24494D7-A533-4A3A-8846-2BF37C1A56EF}" srcOrd="2" destOrd="0" presId="urn:microsoft.com/office/officeart/2005/8/layout/vList4#1"/>
    <dgm:cxn modelId="{79E1087A-BEF5-4945-85B5-381198E27BDB}" type="presParOf" srcId="{4CF3CFCE-ABB2-4952-8743-E9CB682ED734}" destId="{5027A37C-35D9-4E45-AC64-6ECAE9912E15}" srcOrd="11" destOrd="0" presId="urn:microsoft.com/office/officeart/2005/8/layout/vList4#1"/>
    <dgm:cxn modelId="{CF4A2FAE-F4C5-4200-B349-BD70E70A00C9}" type="presParOf" srcId="{4CF3CFCE-ABB2-4952-8743-E9CB682ED734}" destId="{4CFE8D8C-483F-474A-8E57-7371CD9B3BA6}" srcOrd="12" destOrd="0" presId="urn:microsoft.com/office/officeart/2005/8/layout/vList4#1"/>
    <dgm:cxn modelId="{A85322A8-590A-4BAB-A709-4C26AA2B2EE6}" type="presParOf" srcId="{4CFE8D8C-483F-474A-8E57-7371CD9B3BA6}" destId="{D0DB722A-936A-43FF-BF98-0630D268539D}" srcOrd="0" destOrd="0" presId="urn:microsoft.com/office/officeart/2005/8/layout/vList4#1"/>
    <dgm:cxn modelId="{C6924BC2-DFF7-4EBA-BBB3-3A58C7EB212E}" type="presParOf" srcId="{4CFE8D8C-483F-474A-8E57-7371CD9B3BA6}" destId="{D5675F53-67F0-42F3-8D93-CE216BBDEB61}" srcOrd="1" destOrd="0" presId="urn:microsoft.com/office/officeart/2005/8/layout/vList4#1"/>
    <dgm:cxn modelId="{226016E9-47A3-44EC-846B-D7CD1815732B}" type="presParOf" srcId="{4CFE8D8C-483F-474A-8E57-7371CD9B3BA6}" destId="{DD14EF4A-8D81-4D95-A5C6-C8533C52CD48}" srcOrd="2" destOrd="0" presId="urn:microsoft.com/office/officeart/2005/8/layout/vList4#1"/>
    <dgm:cxn modelId="{3AF7E00C-0651-42E3-80DB-F2C045417360}" type="presParOf" srcId="{4CF3CFCE-ABB2-4952-8743-E9CB682ED734}" destId="{0368D3E5-A417-46C7-B10D-B13A3ECB2988}" srcOrd="13" destOrd="0" presId="urn:microsoft.com/office/officeart/2005/8/layout/vList4#1"/>
    <dgm:cxn modelId="{8A513460-A519-47F0-B979-FD1C986C64BD}" type="presParOf" srcId="{4CF3CFCE-ABB2-4952-8743-E9CB682ED734}" destId="{0E3E7B95-EC07-40C5-92A4-D8E4E1E2449D}" srcOrd="14" destOrd="0" presId="urn:microsoft.com/office/officeart/2005/8/layout/vList4#1"/>
    <dgm:cxn modelId="{2D3A89DD-95E4-43BF-BE2F-9255DF4FEE6B}" type="presParOf" srcId="{0E3E7B95-EC07-40C5-92A4-D8E4E1E2449D}" destId="{42A62986-765F-4B0E-8BED-4D60896C7422}" srcOrd="0" destOrd="0" presId="urn:microsoft.com/office/officeart/2005/8/layout/vList4#1"/>
    <dgm:cxn modelId="{BB913E95-E949-498E-A944-92C0E1316F72}" type="presParOf" srcId="{0E3E7B95-EC07-40C5-92A4-D8E4E1E2449D}" destId="{D7863DB6-78E4-43D7-A044-366A067D55B7}" srcOrd="1" destOrd="0" presId="urn:microsoft.com/office/officeart/2005/8/layout/vList4#1"/>
    <dgm:cxn modelId="{13E45188-E9DC-4CFD-B51D-EC7EF5FF3CA7}" type="presParOf" srcId="{0E3E7B95-EC07-40C5-92A4-D8E4E1E2449D}" destId="{9BF970E4-505B-43F1-9D0F-FDED00401D9D}" srcOrd="2" destOrd="0" presId="urn:microsoft.com/office/officeart/2005/8/layout/vList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43FE9BA-2682-4E0A-A9E0-F38852776375}" type="doc">
      <dgm:prSet loTypeId="urn:microsoft.com/office/officeart/2005/8/layout/vList2" loCatId="list" qsTypeId="urn:microsoft.com/office/officeart/2005/8/quickstyle/simple1" qsCatId="simple" csTypeId="urn:microsoft.com/office/officeart/2005/8/colors/accent2_5" csCatId="accent2" phldr="1"/>
      <dgm:spPr/>
      <dgm:t>
        <a:bodyPr/>
        <a:lstStyle/>
        <a:p>
          <a:endParaRPr lang="zh-CN" altLang="en-US"/>
        </a:p>
      </dgm:t>
    </dgm:pt>
    <dgm:pt modelId="{276C506E-4EAA-4421-8716-6989E9368186}">
      <dgm:prSet custT="1"/>
      <dgm:spPr>
        <a:solidFill>
          <a:schemeClr val="accent1">
            <a:alpha val="90000"/>
          </a:schemeClr>
        </a:solidFill>
      </dgm:spPr>
      <dgm:t>
        <a:bodyPr/>
        <a:lstStyle/>
        <a:p>
          <a:pPr algn="just" rtl="0"/>
          <a:r>
            <a:rPr lang="zh-CN" altLang="en-US" sz="2800" b="1" dirty="0" smtClean="0">
              <a:solidFill>
                <a:schemeClr val="tx1"/>
              </a:solidFill>
              <a:latin typeface="微软雅黑" pitchFamily="34" charset="-122"/>
              <a:ea typeface="微软雅黑" pitchFamily="34" charset="-122"/>
            </a:rPr>
            <a:t>及时发现和报告新型冠状病毒感染的肺炎病例和聚集性病例。</a:t>
          </a:r>
          <a:endParaRPr lang="zh-CN" altLang="en-US" sz="2800" dirty="0">
            <a:solidFill>
              <a:schemeClr val="tx1"/>
            </a:solidFill>
            <a:latin typeface="微软雅黑" pitchFamily="34" charset="-122"/>
            <a:ea typeface="微软雅黑" pitchFamily="34" charset="-122"/>
          </a:endParaRPr>
        </a:p>
      </dgm:t>
    </dgm:pt>
    <dgm:pt modelId="{F4C09F7D-6D36-46C5-A162-22EE027192A6}" type="parTrans" cxnId="{212FEADE-4E51-4CF6-8A83-2D7D35546B97}">
      <dgm:prSet/>
      <dgm:spPr/>
      <dgm:t>
        <a:bodyPr/>
        <a:lstStyle/>
        <a:p>
          <a:endParaRPr lang="zh-CN" altLang="en-US"/>
        </a:p>
      </dgm:t>
    </dgm:pt>
    <dgm:pt modelId="{717F1CDE-019A-4977-897B-DA75A8D5F431}" type="sibTrans" cxnId="{212FEADE-4E51-4CF6-8A83-2D7D35546B97}">
      <dgm:prSet/>
      <dgm:spPr/>
      <dgm:t>
        <a:bodyPr/>
        <a:lstStyle/>
        <a:p>
          <a:endParaRPr lang="zh-CN" altLang="en-US"/>
        </a:p>
      </dgm:t>
    </dgm:pt>
    <dgm:pt modelId="{FD21A8AA-3797-416B-897F-3C2AEAF7C3A4}">
      <dgm:prSet custT="1"/>
      <dgm:spPr>
        <a:solidFill>
          <a:schemeClr val="accent1">
            <a:lumMod val="50000"/>
            <a:alpha val="50000"/>
          </a:schemeClr>
        </a:solidFill>
      </dgm:spPr>
      <dgm:t>
        <a:bodyPr/>
        <a:lstStyle/>
        <a:p>
          <a:pPr algn="just" rtl="0"/>
          <a:r>
            <a:rPr lang="zh-CN" altLang="en-US" sz="2800" b="1" dirty="0" smtClean="0">
              <a:solidFill>
                <a:schemeClr val="tx1"/>
              </a:solidFill>
              <a:latin typeface="微软雅黑" pitchFamily="34" charset="-122"/>
              <a:ea typeface="微软雅黑" pitchFamily="34" charset="-122"/>
            </a:rPr>
            <a:t>掌握全国新型冠状病毒感染疫情的特点，及时研判疫情发生发展趋势。</a:t>
          </a:r>
          <a:endParaRPr lang="zh-CN" altLang="en-US" sz="2800" dirty="0">
            <a:solidFill>
              <a:schemeClr val="tx1"/>
            </a:solidFill>
            <a:latin typeface="微软雅黑" pitchFamily="34" charset="-122"/>
            <a:ea typeface="微软雅黑" pitchFamily="34" charset="-122"/>
          </a:endParaRPr>
        </a:p>
      </dgm:t>
    </dgm:pt>
    <dgm:pt modelId="{E4B0D2BF-0480-4387-8928-0417F5401EF8}" type="parTrans" cxnId="{F2759DF7-C921-441C-A6B2-4BE9C8026AD1}">
      <dgm:prSet/>
      <dgm:spPr/>
      <dgm:t>
        <a:bodyPr/>
        <a:lstStyle/>
        <a:p>
          <a:endParaRPr lang="zh-CN" altLang="en-US"/>
        </a:p>
      </dgm:t>
    </dgm:pt>
    <dgm:pt modelId="{18C0DC5E-8850-46A9-9A59-A04A5BFB3FBD}" type="sibTrans" cxnId="{F2759DF7-C921-441C-A6B2-4BE9C8026AD1}">
      <dgm:prSet/>
      <dgm:spPr/>
      <dgm:t>
        <a:bodyPr/>
        <a:lstStyle/>
        <a:p>
          <a:endParaRPr lang="zh-CN" altLang="en-US"/>
        </a:p>
      </dgm:t>
    </dgm:pt>
    <dgm:pt modelId="{77F383F7-29BB-470F-8A99-3096C42E6DA5}" type="pres">
      <dgm:prSet presAssocID="{643FE9BA-2682-4E0A-A9E0-F38852776375}" presName="linear" presStyleCnt="0">
        <dgm:presLayoutVars>
          <dgm:animLvl val="lvl"/>
          <dgm:resizeHandles val="exact"/>
        </dgm:presLayoutVars>
      </dgm:prSet>
      <dgm:spPr/>
      <dgm:t>
        <a:bodyPr/>
        <a:lstStyle/>
        <a:p>
          <a:endParaRPr lang="zh-CN" altLang="en-US"/>
        </a:p>
      </dgm:t>
    </dgm:pt>
    <dgm:pt modelId="{0660D0A1-EDED-44A4-A1A0-497CD5747A19}" type="pres">
      <dgm:prSet presAssocID="{276C506E-4EAA-4421-8716-6989E9368186}" presName="parentText" presStyleLbl="node1" presStyleIdx="0" presStyleCnt="2" custLinFactNeighborY="-13083">
        <dgm:presLayoutVars>
          <dgm:chMax val="0"/>
          <dgm:bulletEnabled val="1"/>
        </dgm:presLayoutVars>
      </dgm:prSet>
      <dgm:spPr/>
      <dgm:t>
        <a:bodyPr/>
        <a:lstStyle/>
        <a:p>
          <a:endParaRPr lang="zh-CN" altLang="en-US"/>
        </a:p>
      </dgm:t>
    </dgm:pt>
    <dgm:pt modelId="{3473FEEF-E44C-4FBB-A22F-5707CDE35DE4}" type="pres">
      <dgm:prSet presAssocID="{717F1CDE-019A-4977-897B-DA75A8D5F431}" presName="spacer" presStyleCnt="0"/>
      <dgm:spPr/>
      <dgm:t>
        <a:bodyPr/>
        <a:lstStyle/>
        <a:p>
          <a:endParaRPr lang="zh-CN" altLang="en-US"/>
        </a:p>
      </dgm:t>
    </dgm:pt>
    <dgm:pt modelId="{568C8012-6A9D-47CE-86BD-E062B8E1AB26}" type="pres">
      <dgm:prSet presAssocID="{FD21A8AA-3797-416B-897F-3C2AEAF7C3A4}" presName="parentText" presStyleLbl="node1" presStyleIdx="1" presStyleCnt="2">
        <dgm:presLayoutVars>
          <dgm:chMax val="0"/>
          <dgm:bulletEnabled val="1"/>
        </dgm:presLayoutVars>
      </dgm:prSet>
      <dgm:spPr/>
      <dgm:t>
        <a:bodyPr/>
        <a:lstStyle/>
        <a:p>
          <a:endParaRPr lang="zh-CN" altLang="en-US"/>
        </a:p>
      </dgm:t>
    </dgm:pt>
  </dgm:ptLst>
  <dgm:cxnLst>
    <dgm:cxn modelId="{F2759DF7-C921-441C-A6B2-4BE9C8026AD1}" srcId="{643FE9BA-2682-4E0A-A9E0-F38852776375}" destId="{FD21A8AA-3797-416B-897F-3C2AEAF7C3A4}" srcOrd="1" destOrd="0" parTransId="{E4B0D2BF-0480-4387-8928-0417F5401EF8}" sibTransId="{18C0DC5E-8850-46A9-9A59-A04A5BFB3FBD}"/>
    <dgm:cxn modelId="{AADE74BD-6279-48D5-8C92-1F41F5934635}" type="presOf" srcId="{FD21A8AA-3797-416B-897F-3C2AEAF7C3A4}" destId="{568C8012-6A9D-47CE-86BD-E062B8E1AB26}" srcOrd="0" destOrd="0" presId="urn:microsoft.com/office/officeart/2005/8/layout/vList2"/>
    <dgm:cxn modelId="{6E9C81DA-87CA-4911-BAFA-23A078303D28}" type="presOf" srcId="{276C506E-4EAA-4421-8716-6989E9368186}" destId="{0660D0A1-EDED-44A4-A1A0-497CD5747A19}" srcOrd="0" destOrd="0" presId="urn:microsoft.com/office/officeart/2005/8/layout/vList2"/>
    <dgm:cxn modelId="{459998DF-E6F8-491D-9A39-3274836D43D3}" type="presOf" srcId="{643FE9BA-2682-4E0A-A9E0-F38852776375}" destId="{77F383F7-29BB-470F-8A99-3096C42E6DA5}" srcOrd="0" destOrd="0" presId="urn:microsoft.com/office/officeart/2005/8/layout/vList2"/>
    <dgm:cxn modelId="{212FEADE-4E51-4CF6-8A83-2D7D35546B97}" srcId="{643FE9BA-2682-4E0A-A9E0-F38852776375}" destId="{276C506E-4EAA-4421-8716-6989E9368186}" srcOrd="0" destOrd="0" parTransId="{F4C09F7D-6D36-46C5-A162-22EE027192A6}" sibTransId="{717F1CDE-019A-4977-897B-DA75A8D5F431}"/>
    <dgm:cxn modelId="{F0E98390-E022-4C5A-991C-88790C45B17C}" type="presParOf" srcId="{77F383F7-29BB-470F-8A99-3096C42E6DA5}" destId="{0660D0A1-EDED-44A4-A1A0-497CD5747A19}" srcOrd="0" destOrd="0" presId="urn:microsoft.com/office/officeart/2005/8/layout/vList2"/>
    <dgm:cxn modelId="{D63D2E20-79E8-4C0D-99FB-286D09F0FA93}" type="presParOf" srcId="{77F383F7-29BB-470F-8A99-3096C42E6DA5}" destId="{3473FEEF-E44C-4FBB-A22F-5707CDE35DE4}" srcOrd="1" destOrd="0" presId="urn:microsoft.com/office/officeart/2005/8/layout/vList2"/>
    <dgm:cxn modelId="{AE0D93DE-49CD-4E30-9F29-1BBBE63DE4E2}" type="presParOf" srcId="{77F383F7-29BB-470F-8A99-3096C42E6DA5}" destId="{568C8012-6A9D-47CE-86BD-E062B8E1AB26}"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3202957-1EF3-4DF1-9C36-8E6676B503A7}" type="doc">
      <dgm:prSet loTypeId="urn:microsoft.com/office/officeart/2005/8/layout/vList2" loCatId="list" qsTypeId="urn:microsoft.com/office/officeart/2005/8/quickstyle/simple1" qsCatId="simple" csTypeId="urn:microsoft.com/office/officeart/2005/8/colors/accent2_5" csCatId="accent2" phldr="1"/>
      <dgm:spPr/>
      <dgm:t>
        <a:bodyPr/>
        <a:lstStyle/>
        <a:p>
          <a:endParaRPr lang="zh-CN" altLang="en-US"/>
        </a:p>
      </dgm:t>
    </dgm:pt>
    <dgm:pt modelId="{F4818984-A9A2-44B3-B9B5-8D93A6C88CAD}">
      <dgm:prSet custT="1"/>
      <dgm:spPr>
        <a:solidFill>
          <a:schemeClr val="accent1">
            <a:lumMod val="75000"/>
            <a:alpha val="90000"/>
          </a:schemeClr>
        </a:solidFill>
      </dgm:spPr>
      <dgm:t>
        <a:bodyPr/>
        <a:lstStyle/>
        <a:p>
          <a:pPr rtl="0"/>
          <a:r>
            <a:rPr lang="zh-CN" altLang="en-US" sz="2800" b="1" dirty="0" smtClean="0">
              <a:solidFill>
                <a:schemeClr val="tx1"/>
              </a:solidFill>
              <a:latin typeface="微软雅黑" pitchFamily="34" charset="-122"/>
              <a:ea typeface="微软雅黑" pitchFamily="34" charset="-122"/>
            </a:rPr>
            <a:t>临床表现</a:t>
          </a:r>
          <a:r>
            <a:rPr lang="zh-CN" altLang="en-US" sz="2800" b="1" i="1" dirty="0" smtClean="0">
              <a:solidFill>
                <a:schemeClr val="tx1"/>
              </a:solidFill>
              <a:latin typeface="微软雅黑" pitchFamily="34" charset="-122"/>
              <a:ea typeface="微软雅黑" pitchFamily="34" charset="-122"/>
            </a:rPr>
            <a:t>（三者兼有）</a:t>
          </a:r>
          <a:endParaRPr lang="zh-CN" altLang="en-US" sz="2800" dirty="0">
            <a:solidFill>
              <a:schemeClr val="tx1"/>
            </a:solidFill>
            <a:latin typeface="微软雅黑" pitchFamily="34" charset="-122"/>
            <a:ea typeface="微软雅黑" pitchFamily="34" charset="-122"/>
          </a:endParaRPr>
        </a:p>
      </dgm:t>
    </dgm:pt>
    <dgm:pt modelId="{D2ED6F92-867C-4D72-BA93-C859B7397AAB}" type="parTrans" cxnId="{021A9BC8-1AB3-4BCB-B36D-DB40E325D1D6}">
      <dgm:prSet/>
      <dgm:spPr/>
      <dgm:t>
        <a:bodyPr/>
        <a:lstStyle/>
        <a:p>
          <a:endParaRPr lang="zh-CN" altLang="en-US"/>
        </a:p>
      </dgm:t>
    </dgm:pt>
    <dgm:pt modelId="{0DD22961-9EED-4AA1-98F7-88A28A6E9292}" type="sibTrans" cxnId="{021A9BC8-1AB3-4BCB-B36D-DB40E325D1D6}">
      <dgm:prSet/>
      <dgm:spPr/>
      <dgm:t>
        <a:bodyPr/>
        <a:lstStyle/>
        <a:p>
          <a:endParaRPr lang="zh-CN" altLang="en-US"/>
        </a:p>
      </dgm:t>
    </dgm:pt>
    <dgm:pt modelId="{D4CFFE7F-B6D8-4BF8-832E-E92C2F8DCB04}">
      <dgm:prSet custT="1"/>
      <dgm:spPr/>
      <dgm:t>
        <a:bodyPr/>
        <a:lstStyle/>
        <a:p>
          <a:pPr algn="just" rtl="0"/>
          <a:r>
            <a:rPr lang="zh-CN" altLang="en-US" sz="2400" b="1" dirty="0" smtClean="0">
              <a:latin typeface="微软雅黑" pitchFamily="34" charset="-122"/>
              <a:ea typeface="微软雅黑" pitchFamily="34" charset="-122"/>
            </a:rPr>
            <a:t>发热</a:t>
          </a:r>
          <a:endParaRPr lang="zh-CN" altLang="en-US" sz="2400" dirty="0">
            <a:latin typeface="微软雅黑" pitchFamily="34" charset="-122"/>
            <a:ea typeface="微软雅黑" pitchFamily="34" charset="-122"/>
          </a:endParaRPr>
        </a:p>
      </dgm:t>
    </dgm:pt>
    <dgm:pt modelId="{FDFCBCCC-9E73-4B6C-9031-B74FA49377EC}" type="parTrans" cxnId="{30C0980F-AE9B-4F1A-929B-93432CA0B24E}">
      <dgm:prSet/>
      <dgm:spPr/>
      <dgm:t>
        <a:bodyPr/>
        <a:lstStyle/>
        <a:p>
          <a:endParaRPr lang="zh-CN" altLang="en-US"/>
        </a:p>
      </dgm:t>
    </dgm:pt>
    <dgm:pt modelId="{F367322D-C49B-40DE-8AFF-8CE8FC73B360}" type="sibTrans" cxnId="{30C0980F-AE9B-4F1A-929B-93432CA0B24E}">
      <dgm:prSet/>
      <dgm:spPr/>
      <dgm:t>
        <a:bodyPr/>
        <a:lstStyle/>
        <a:p>
          <a:endParaRPr lang="zh-CN" altLang="en-US"/>
        </a:p>
      </dgm:t>
    </dgm:pt>
    <dgm:pt modelId="{2A93E253-FA0E-4AD7-BCA4-4886B5E8CC81}">
      <dgm:prSet custT="1"/>
      <dgm:spPr/>
      <dgm:t>
        <a:bodyPr/>
        <a:lstStyle/>
        <a:p>
          <a:pPr algn="just" rtl="0"/>
          <a:r>
            <a:rPr lang="zh-CN" altLang="en-US" sz="2400" b="1" dirty="0" smtClean="0">
              <a:latin typeface="微软雅黑" pitchFamily="34" charset="-122"/>
              <a:ea typeface="微软雅黑" pitchFamily="34" charset="-122"/>
            </a:rPr>
            <a:t>具有肺炎影像学特征</a:t>
          </a:r>
          <a:endParaRPr lang="zh-CN" altLang="en-US" sz="2400" dirty="0">
            <a:latin typeface="微软雅黑" pitchFamily="34" charset="-122"/>
            <a:ea typeface="微软雅黑" pitchFamily="34" charset="-122"/>
          </a:endParaRPr>
        </a:p>
      </dgm:t>
    </dgm:pt>
    <dgm:pt modelId="{7C4F2000-DE72-48A6-862A-22B163EC3636}" type="parTrans" cxnId="{51A75BDB-E94F-4D35-952D-405DFF109B57}">
      <dgm:prSet/>
      <dgm:spPr/>
      <dgm:t>
        <a:bodyPr/>
        <a:lstStyle/>
        <a:p>
          <a:endParaRPr lang="zh-CN" altLang="en-US"/>
        </a:p>
      </dgm:t>
    </dgm:pt>
    <dgm:pt modelId="{02F6BF3C-AA5F-4333-88BF-4BD80AB90553}" type="sibTrans" cxnId="{51A75BDB-E94F-4D35-952D-405DFF109B57}">
      <dgm:prSet/>
      <dgm:spPr/>
      <dgm:t>
        <a:bodyPr/>
        <a:lstStyle/>
        <a:p>
          <a:endParaRPr lang="zh-CN" altLang="en-US"/>
        </a:p>
      </dgm:t>
    </dgm:pt>
    <dgm:pt modelId="{BDD88277-2BB5-489B-8001-B09BFC44A724}">
      <dgm:prSet custT="1"/>
      <dgm:spPr/>
      <dgm:t>
        <a:bodyPr/>
        <a:lstStyle/>
        <a:p>
          <a:pPr algn="just" rtl="0"/>
          <a:r>
            <a:rPr lang="zh-CN" altLang="en-US" sz="2400" b="1" dirty="0" smtClean="0">
              <a:latin typeface="微软雅黑" pitchFamily="34" charset="-122"/>
              <a:ea typeface="微软雅黑" pitchFamily="34" charset="-122"/>
            </a:rPr>
            <a:t>发病早期白细胞总数正常或降低，或淋巴细胞计数减少。</a:t>
          </a:r>
          <a:endParaRPr lang="zh-CN" altLang="en-US" sz="2400" dirty="0">
            <a:latin typeface="微软雅黑" pitchFamily="34" charset="-122"/>
            <a:ea typeface="微软雅黑" pitchFamily="34" charset="-122"/>
          </a:endParaRPr>
        </a:p>
      </dgm:t>
    </dgm:pt>
    <dgm:pt modelId="{A57C8478-CB37-49B4-B405-A4FF7D244F12}" type="parTrans" cxnId="{65D4C7A8-E3DF-4128-BAAF-EE8A3320D202}">
      <dgm:prSet/>
      <dgm:spPr/>
      <dgm:t>
        <a:bodyPr/>
        <a:lstStyle/>
        <a:p>
          <a:endParaRPr lang="zh-CN" altLang="en-US"/>
        </a:p>
      </dgm:t>
    </dgm:pt>
    <dgm:pt modelId="{FD19CAD9-E0EE-4A40-9E78-AD091ED8CCF8}" type="sibTrans" cxnId="{65D4C7A8-E3DF-4128-BAAF-EE8A3320D202}">
      <dgm:prSet/>
      <dgm:spPr/>
      <dgm:t>
        <a:bodyPr/>
        <a:lstStyle/>
        <a:p>
          <a:endParaRPr lang="zh-CN" altLang="en-US"/>
        </a:p>
      </dgm:t>
    </dgm:pt>
    <dgm:pt modelId="{E9E7584A-BCB4-40A7-A832-89528067EE68}">
      <dgm:prSet custT="1"/>
      <dgm:spPr/>
      <dgm:t>
        <a:bodyPr/>
        <a:lstStyle/>
        <a:p>
          <a:pPr rtl="0"/>
          <a:r>
            <a:rPr lang="zh-CN" altLang="en-US" sz="2800" b="1" dirty="0" smtClean="0">
              <a:solidFill>
                <a:schemeClr val="tx1"/>
              </a:solidFill>
              <a:latin typeface="微软雅黑" pitchFamily="34" charset="-122"/>
              <a:ea typeface="微软雅黑" pitchFamily="34" charset="-122"/>
            </a:rPr>
            <a:t>流行病学史</a:t>
          </a:r>
          <a:r>
            <a:rPr lang="zh-CN" altLang="en-US" sz="2800" b="1" i="1" dirty="0" smtClean="0">
              <a:solidFill>
                <a:schemeClr val="tx1"/>
              </a:solidFill>
              <a:latin typeface="微软雅黑" pitchFamily="34" charset="-122"/>
              <a:ea typeface="微软雅黑" pitchFamily="34" charset="-122"/>
            </a:rPr>
            <a:t>（任何一项）</a:t>
          </a:r>
          <a:endParaRPr lang="zh-CN" altLang="en-US" sz="2800" dirty="0">
            <a:solidFill>
              <a:schemeClr val="tx1"/>
            </a:solidFill>
            <a:latin typeface="微软雅黑" pitchFamily="34" charset="-122"/>
            <a:ea typeface="微软雅黑" pitchFamily="34" charset="-122"/>
          </a:endParaRPr>
        </a:p>
      </dgm:t>
    </dgm:pt>
    <dgm:pt modelId="{30E2E678-D1F9-4FF4-8BBC-76B8A3730232}" type="parTrans" cxnId="{30BCB2F4-7D2C-4902-88C7-6B9907C2F929}">
      <dgm:prSet/>
      <dgm:spPr/>
      <dgm:t>
        <a:bodyPr/>
        <a:lstStyle/>
        <a:p>
          <a:endParaRPr lang="zh-CN" altLang="en-US"/>
        </a:p>
      </dgm:t>
    </dgm:pt>
    <dgm:pt modelId="{509698A9-619C-4915-A781-C4CF2B866F37}" type="sibTrans" cxnId="{30BCB2F4-7D2C-4902-88C7-6B9907C2F929}">
      <dgm:prSet/>
      <dgm:spPr/>
      <dgm:t>
        <a:bodyPr/>
        <a:lstStyle/>
        <a:p>
          <a:endParaRPr lang="zh-CN" altLang="en-US"/>
        </a:p>
      </dgm:t>
    </dgm:pt>
    <dgm:pt modelId="{FBB81460-9240-41B7-B95D-970E677502E4}">
      <dgm:prSet custT="1"/>
      <dgm:spPr/>
      <dgm:t>
        <a:bodyPr/>
        <a:lstStyle/>
        <a:p>
          <a:pPr algn="just" rtl="0"/>
          <a:r>
            <a:rPr lang="zh-CN" sz="2400" b="1" dirty="0" smtClean="0">
              <a:latin typeface="微软雅黑" pitchFamily="34" charset="-122"/>
              <a:ea typeface="微软雅黑" pitchFamily="34" charset="-122"/>
            </a:rPr>
            <a:t>发病前</a:t>
          </a:r>
          <a:r>
            <a:rPr lang="en-US" sz="2400" b="1" dirty="0" smtClean="0">
              <a:latin typeface="微软雅黑" pitchFamily="34" charset="-122"/>
              <a:ea typeface="微软雅黑" pitchFamily="34" charset="-122"/>
            </a:rPr>
            <a:t>14</a:t>
          </a:r>
          <a:r>
            <a:rPr lang="zh-CN" sz="2400" b="1" dirty="0" smtClean="0">
              <a:latin typeface="微软雅黑" pitchFamily="34" charset="-122"/>
              <a:ea typeface="微软雅黑" pitchFamily="34" charset="-122"/>
            </a:rPr>
            <a:t>天内有武汉市旅行史或居住史</a:t>
          </a:r>
          <a:endParaRPr lang="zh-CN" sz="2400" dirty="0">
            <a:latin typeface="微软雅黑" pitchFamily="34" charset="-122"/>
            <a:ea typeface="微软雅黑" pitchFamily="34" charset="-122"/>
          </a:endParaRPr>
        </a:p>
      </dgm:t>
    </dgm:pt>
    <dgm:pt modelId="{8A1A2EDF-7B1D-4DF4-B1F5-3211AEC2F4D0}" type="parTrans" cxnId="{2B9BFA02-8DFA-4383-B678-5C9A9AAD668D}">
      <dgm:prSet/>
      <dgm:spPr/>
      <dgm:t>
        <a:bodyPr/>
        <a:lstStyle/>
        <a:p>
          <a:endParaRPr lang="zh-CN" altLang="en-US"/>
        </a:p>
      </dgm:t>
    </dgm:pt>
    <dgm:pt modelId="{719966E2-E4E5-47F9-82B4-E96D6C593977}" type="sibTrans" cxnId="{2B9BFA02-8DFA-4383-B678-5C9A9AAD668D}">
      <dgm:prSet/>
      <dgm:spPr/>
      <dgm:t>
        <a:bodyPr/>
        <a:lstStyle/>
        <a:p>
          <a:endParaRPr lang="zh-CN" altLang="en-US"/>
        </a:p>
      </dgm:t>
    </dgm:pt>
    <dgm:pt modelId="{F19F9362-5179-4777-B266-01BE8FAF9CC5}">
      <dgm:prSet custT="1"/>
      <dgm:spPr/>
      <dgm:t>
        <a:bodyPr/>
        <a:lstStyle/>
        <a:p>
          <a:pPr algn="just" rtl="0"/>
          <a:r>
            <a:rPr lang="zh-CN" sz="2400" b="1" dirty="0" smtClean="0">
              <a:latin typeface="微软雅黑" pitchFamily="34" charset="-122"/>
              <a:ea typeface="微软雅黑" pitchFamily="34" charset="-122"/>
            </a:rPr>
            <a:t>发病前</a:t>
          </a:r>
          <a:r>
            <a:rPr lang="en-US" sz="2400" b="1" dirty="0" smtClean="0">
              <a:latin typeface="微软雅黑" pitchFamily="34" charset="-122"/>
              <a:ea typeface="微软雅黑" pitchFamily="34" charset="-122"/>
            </a:rPr>
            <a:t>14</a:t>
          </a:r>
          <a:r>
            <a:rPr lang="zh-CN" sz="2400" b="1" dirty="0" smtClean="0">
              <a:latin typeface="微软雅黑" pitchFamily="34" charset="-122"/>
              <a:ea typeface="微软雅黑" pitchFamily="34" charset="-122"/>
            </a:rPr>
            <a:t>天内曾接触过来自武汉的发热伴有呼吸道症状的患者</a:t>
          </a:r>
          <a:endParaRPr lang="zh-CN" sz="2400" dirty="0">
            <a:latin typeface="微软雅黑" pitchFamily="34" charset="-122"/>
            <a:ea typeface="微软雅黑" pitchFamily="34" charset="-122"/>
          </a:endParaRPr>
        </a:p>
      </dgm:t>
    </dgm:pt>
    <dgm:pt modelId="{2CC5E458-0F2C-4BD7-988A-917E8DE4DA6C}" type="parTrans" cxnId="{689C1F3F-612B-41B1-ADDE-E1AF2F8F3993}">
      <dgm:prSet/>
      <dgm:spPr/>
      <dgm:t>
        <a:bodyPr/>
        <a:lstStyle/>
        <a:p>
          <a:endParaRPr lang="zh-CN" altLang="en-US"/>
        </a:p>
      </dgm:t>
    </dgm:pt>
    <dgm:pt modelId="{2F413F32-C326-4DF1-9F3D-81904501FEA0}" type="sibTrans" cxnId="{689C1F3F-612B-41B1-ADDE-E1AF2F8F3993}">
      <dgm:prSet/>
      <dgm:spPr/>
      <dgm:t>
        <a:bodyPr/>
        <a:lstStyle/>
        <a:p>
          <a:endParaRPr lang="zh-CN" altLang="en-US"/>
        </a:p>
      </dgm:t>
    </dgm:pt>
    <dgm:pt modelId="{7DBF8DFE-6F6D-4504-B83B-7186CD676A9A}">
      <dgm:prSet custT="1"/>
      <dgm:spPr/>
      <dgm:t>
        <a:bodyPr/>
        <a:lstStyle/>
        <a:p>
          <a:pPr algn="just" rtl="0"/>
          <a:r>
            <a:rPr lang="zh-CN" altLang="en-US" sz="2400" b="1" dirty="0" smtClean="0">
              <a:latin typeface="微软雅黑" pitchFamily="34" charset="-122"/>
              <a:ea typeface="微软雅黑" pitchFamily="34" charset="-122"/>
            </a:rPr>
            <a:t>有聚集性发病或与确诊病例有流行病学关联。</a:t>
          </a:r>
          <a:endParaRPr lang="zh-CN" altLang="en-US" sz="2400" dirty="0">
            <a:latin typeface="微软雅黑" pitchFamily="34" charset="-122"/>
            <a:ea typeface="微软雅黑" pitchFamily="34" charset="-122"/>
          </a:endParaRPr>
        </a:p>
      </dgm:t>
    </dgm:pt>
    <dgm:pt modelId="{89DEEBE9-E381-4798-9A04-BFF46FC02420}" type="parTrans" cxnId="{548DD50E-ECF6-42B3-A16D-20149A848BAC}">
      <dgm:prSet/>
      <dgm:spPr/>
      <dgm:t>
        <a:bodyPr/>
        <a:lstStyle/>
        <a:p>
          <a:endParaRPr lang="zh-CN" altLang="en-US"/>
        </a:p>
      </dgm:t>
    </dgm:pt>
    <dgm:pt modelId="{CED7B01D-0B08-430A-9137-7CC60685FE19}" type="sibTrans" cxnId="{548DD50E-ECF6-42B3-A16D-20149A848BAC}">
      <dgm:prSet/>
      <dgm:spPr/>
      <dgm:t>
        <a:bodyPr/>
        <a:lstStyle/>
        <a:p>
          <a:endParaRPr lang="zh-CN" altLang="en-US"/>
        </a:p>
      </dgm:t>
    </dgm:pt>
    <dgm:pt modelId="{F56D5E85-91B1-4A44-A19A-D8B8D9D5F25A}" type="pres">
      <dgm:prSet presAssocID="{43202957-1EF3-4DF1-9C36-8E6676B503A7}" presName="linear" presStyleCnt="0">
        <dgm:presLayoutVars>
          <dgm:animLvl val="lvl"/>
          <dgm:resizeHandles val="exact"/>
        </dgm:presLayoutVars>
      </dgm:prSet>
      <dgm:spPr/>
      <dgm:t>
        <a:bodyPr/>
        <a:lstStyle/>
        <a:p>
          <a:endParaRPr lang="zh-CN" altLang="en-US"/>
        </a:p>
      </dgm:t>
    </dgm:pt>
    <dgm:pt modelId="{F136CA50-F344-4C87-AD4A-93F31C9E6110}" type="pres">
      <dgm:prSet presAssocID="{F4818984-A9A2-44B3-B9B5-8D93A6C88CAD}" presName="parentText" presStyleLbl="node1" presStyleIdx="0" presStyleCnt="2">
        <dgm:presLayoutVars>
          <dgm:chMax val="0"/>
          <dgm:bulletEnabled val="1"/>
        </dgm:presLayoutVars>
      </dgm:prSet>
      <dgm:spPr/>
      <dgm:t>
        <a:bodyPr/>
        <a:lstStyle/>
        <a:p>
          <a:endParaRPr lang="zh-CN" altLang="en-US"/>
        </a:p>
      </dgm:t>
    </dgm:pt>
    <dgm:pt modelId="{76E1E160-8E33-4341-A4C0-849A28D30AD8}" type="pres">
      <dgm:prSet presAssocID="{F4818984-A9A2-44B3-B9B5-8D93A6C88CAD}" presName="childText" presStyleLbl="revTx" presStyleIdx="0" presStyleCnt="2">
        <dgm:presLayoutVars>
          <dgm:bulletEnabled val="1"/>
        </dgm:presLayoutVars>
      </dgm:prSet>
      <dgm:spPr/>
      <dgm:t>
        <a:bodyPr/>
        <a:lstStyle/>
        <a:p>
          <a:endParaRPr lang="zh-CN" altLang="en-US"/>
        </a:p>
      </dgm:t>
    </dgm:pt>
    <dgm:pt modelId="{BF641FA8-F6BB-445A-8E89-7E01F8775F53}" type="pres">
      <dgm:prSet presAssocID="{E9E7584A-BCB4-40A7-A832-89528067EE68}" presName="parentText" presStyleLbl="node1" presStyleIdx="1" presStyleCnt="2" custScaleY="88051">
        <dgm:presLayoutVars>
          <dgm:chMax val="0"/>
          <dgm:bulletEnabled val="1"/>
        </dgm:presLayoutVars>
      </dgm:prSet>
      <dgm:spPr/>
      <dgm:t>
        <a:bodyPr/>
        <a:lstStyle/>
        <a:p>
          <a:endParaRPr lang="zh-CN" altLang="en-US"/>
        </a:p>
      </dgm:t>
    </dgm:pt>
    <dgm:pt modelId="{339BC2B5-6DB3-4D13-BA0C-BB0F39C70480}" type="pres">
      <dgm:prSet presAssocID="{E9E7584A-BCB4-40A7-A832-89528067EE68}" presName="childText" presStyleLbl="revTx" presStyleIdx="1" presStyleCnt="2">
        <dgm:presLayoutVars>
          <dgm:bulletEnabled val="1"/>
        </dgm:presLayoutVars>
      </dgm:prSet>
      <dgm:spPr/>
      <dgm:t>
        <a:bodyPr/>
        <a:lstStyle/>
        <a:p>
          <a:endParaRPr lang="zh-CN" altLang="en-US"/>
        </a:p>
      </dgm:t>
    </dgm:pt>
  </dgm:ptLst>
  <dgm:cxnLst>
    <dgm:cxn modelId="{2B9BFA02-8DFA-4383-B678-5C9A9AAD668D}" srcId="{E9E7584A-BCB4-40A7-A832-89528067EE68}" destId="{FBB81460-9240-41B7-B95D-970E677502E4}" srcOrd="0" destOrd="0" parTransId="{8A1A2EDF-7B1D-4DF4-B1F5-3211AEC2F4D0}" sibTransId="{719966E2-E4E5-47F9-82B4-E96D6C593977}"/>
    <dgm:cxn modelId="{092CFE27-FCB6-499A-8D07-A1EA9E4C1DF7}" type="presOf" srcId="{E9E7584A-BCB4-40A7-A832-89528067EE68}" destId="{BF641FA8-F6BB-445A-8E89-7E01F8775F53}" srcOrd="0" destOrd="0" presId="urn:microsoft.com/office/officeart/2005/8/layout/vList2"/>
    <dgm:cxn modelId="{E3867F0D-5BBE-4F52-9E32-24B76CA44777}" type="presOf" srcId="{BDD88277-2BB5-489B-8001-B09BFC44A724}" destId="{76E1E160-8E33-4341-A4C0-849A28D30AD8}" srcOrd="0" destOrd="2" presId="urn:microsoft.com/office/officeart/2005/8/layout/vList2"/>
    <dgm:cxn modelId="{65D4C7A8-E3DF-4128-BAAF-EE8A3320D202}" srcId="{F4818984-A9A2-44B3-B9B5-8D93A6C88CAD}" destId="{BDD88277-2BB5-489B-8001-B09BFC44A724}" srcOrd="2" destOrd="0" parTransId="{A57C8478-CB37-49B4-B405-A4FF7D244F12}" sibTransId="{FD19CAD9-E0EE-4A40-9E78-AD091ED8CCF8}"/>
    <dgm:cxn modelId="{548DD50E-ECF6-42B3-A16D-20149A848BAC}" srcId="{E9E7584A-BCB4-40A7-A832-89528067EE68}" destId="{7DBF8DFE-6F6D-4504-B83B-7186CD676A9A}" srcOrd="2" destOrd="0" parTransId="{89DEEBE9-E381-4798-9A04-BFF46FC02420}" sibTransId="{CED7B01D-0B08-430A-9137-7CC60685FE19}"/>
    <dgm:cxn modelId="{BD64A327-C1CA-4FF7-B840-A42560003760}" type="presOf" srcId="{F4818984-A9A2-44B3-B9B5-8D93A6C88CAD}" destId="{F136CA50-F344-4C87-AD4A-93F31C9E6110}" srcOrd="0" destOrd="0" presId="urn:microsoft.com/office/officeart/2005/8/layout/vList2"/>
    <dgm:cxn modelId="{439BF9AF-DA66-4AA8-9F17-B6AA1C9F2055}" type="presOf" srcId="{F19F9362-5179-4777-B266-01BE8FAF9CC5}" destId="{339BC2B5-6DB3-4D13-BA0C-BB0F39C70480}" srcOrd="0" destOrd="1" presId="urn:microsoft.com/office/officeart/2005/8/layout/vList2"/>
    <dgm:cxn modelId="{EE41496F-9475-4043-979F-4240427F7337}" type="presOf" srcId="{43202957-1EF3-4DF1-9C36-8E6676B503A7}" destId="{F56D5E85-91B1-4A44-A19A-D8B8D9D5F25A}" srcOrd="0" destOrd="0" presId="urn:microsoft.com/office/officeart/2005/8/layout/vList2"/>
    <dgm:cxn modelId="{30BCB2F4-7D2C-4902-88C7-6B9907C2F929}" srcId="{43202957-1EF3-4DF1-9C36-8E6676B503A7}" destId="{E9E7584A-BCB4-40A7-A832-89528067EE68}" srcOrd="1" destOrd="0" parTransId="{30E2E678-D1F9-4FF4-8BBC-76B8A3730232}" sibTransId="{509698A9-619C-4915-A781-C4CF2B866F37}"/>
    <dgm:cxn modelId="{8C4D86AC-04DD-4089-B943-889984C686CE}" type="presOf" srcId="{7DBF8DFE-6F6D-4504-B83B-7186CD676A9A}" destId="{339BC2B5-6DB3-4D13-BA0C-BB0F39C70480}" srcOrd="0" destOrd="2" presId="urn:microsoft.com/office/officeart/2005/8/layout/vList2"/>
    <dgm:cxn modelId="{F9186746-F1A7-46B7-B2DE-84187D0B171F}" type="presOf" srcId="{D4CFFE7F-B6D8-4BF8-832E-E92C2F8DCB04}" destId="{76E1E160-8E33-4341-A4C0-849A28D30AD8}" srcOrd="0" destOrd="0" presId="urn:microsoft.com/office/officeart/2005/8/layout/vList2"/>
    <dgm:cxn modelId="{B0040573-2893-492B-9901-7201F2FC8779}" type="presOf" srcId="{FBB81460-9240-41B7-B95D-970E677502E4}" destId="{339BC2B5-6DB3-4D13-BA0C-BB0F39C70480}" srcOrd="0" destOrd="0" presId="urn:microsoft.com/office/officeart/2005/8/layout/vList2"/>
    <dgm:cxn modelId="{30C0980F-AE9B-4F1A-929B-93432CA0B24E}" srcId="{F4818984-A9A2-44B3-B9B5-8D93A6C88CAD}" destId="{D4CFFE7F-B6D8-4BF8-832E-E92C2F8DCB04}" srcOrd="0" destOrd="0" parTransId="{FDFCBCCC-9E73-4B6C-9031-B74FA49377EC}" sibTransId="{F367322D-C49B-40DE-8AFF-8CE8FC73B360}"/>
    <dgm:cxn modelId="{021A9BC8-1AB3-4BCB-B36D-DB40E325D1D6}" srcId="{43202957-1EF3-4DF1-9C36-8E6676B503A7}" destId="{F4818984-A9A2-44B3-B9B5-8D93A6C88CAD}" srcOrd="0" destOrd="0" parTransId="{D2ED6F92-867C-4D72-BA93-C859B7397AAB}" sibTransId="{0DD22961-9EED-4AA1-98F7-88A28A6E9292}"/>
    <dgm:cxn modelId="{51A75BDB-E94F-4D35-952D-405DFF109B57}" srcId="{F4818984-A9A2-44B3-B9B5-8D93A6C88CAD}" destId="{2A93E253-FA0E-4AD7-BCA4-4886B5E8CC81}" srcOrd="1" destOrd="0" parTransId="{7C4F2000-DE72-48A6-862A-22B163EC3636}" sibTransId="{02F6BF3C-AA5F-4333-88BF-4BD80AB90553}"/>
    <dgm:cxn modelId="{689C1F3F-612B-41B1-ADDE-E1AF2F8F3993}" srcId="{E9E7584A-BCB4-40A7-A832-89528067EE68}" destId="{F19F9362-5179-4777-B266-01BE8FAF9CC5}" srcOrd="1" destOrd="0" parTransId="{2CC5E458-0F2C-4BD7-988A-917E8DE4DA6C}" sibTransId="{2F413F32-C326-4DF1-9F3D-81904501FEA0}"/>
    <dgm:cxn modelId="{30E875B4-246D-4151-B405-FCF2D5DFB5E2}" type="presOf" srcId="{2A93E253-FA0E-4AD7-BCA4-4886B5E8CC81}" destId="{76E1E160-8E33-4341-A4C0-849A28D30AD8}" srcOrd="0" destOrd="1" presId="urn:microsoft.com/office/officeart/2005/8/layout/vList2"/>
    <dgm:cxn modelId="{CC4D9DFF-8BB9-48AA-BAAD-D45C8512B420}" type="presParOf" srcId="{F56D5E85-91B1-4A44-A19A-D8B8D9D5F25A}" destId="{F136CA50-F344-4C87-AD4A-93F31C9E6110}" srcOrd="0" destOrd="0" presId="urn:microsoft.com/office/officeart/2005/8/layout/vList2"/>
    <dgm:cxn modelId="{ADEBEB2E-9BB0-4EAB-A9DC-8138D34F207A}" type="presParOf" srcId="{F56D5E85-91B1-4A44-A19A-D8B8D9D5F25A}" destId="{76E1E160-8E33-4341-A4C0-849A28D30AD8}" srcOrd="1" destOrd="0" presId="urn:microsoft.com/office/officeart/2005/8/layout/vList2"/>
    <dgm:cxn modelId="{0D81FE11-8015-4793-B310-0DDE0D2192B7}" type="presParOf" srcId="{F56D5E85-91B1-4A44-A19A-D8B8D9D5F25A}" destId="{BF641FA8-F6BB-445A-8E89-7E01F8775F53}" srcOrd="2" destOrd="0" presId="urn:microsoft.com/office/officeart/2005/8/layout/vList2"/>
    <dgm:cxn modelId="{787F8F52-0081-4B69-8E1B-7E18DB982F4A}" type="presParOf" srcId="{F56D5E85-91B1-4A44-A19A-D8B8D9D5F25A}" destId="{339BC2B5-6DB3-4D13-BA0C-BB0F39C70480}"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DDB8C56-F4EA-4089-A616-2432576D5C96}" type="doc">
      <dgm:prSet loTypeId="urn:microsoft.com/office/officeart/2005/8/layout/vList5" loCatId="list" qsTypeId="urn:microsoft.com/office/officeart/2005/8/quickstyle/simple1" qsCatId="simple" csTypeId="urn:microsoft.com/office/officeart/2005/8/colors/accent2_5" csCatId="accent2" phldr="1"/>
      <dgm:spPr/>
      <dgm:t>
        <a:bodyPr/>
        <a:lstStyle/>
        <a:p>
          <a:endParaRPr lang="zh-CN" altLang="en-US"/>
        </a:p>
      </dgm:t>
    </dgm:pt>
    <dgm:pt modelId="{0D06EA21-E85B-44DF-9698-BEA0DE9FF14B}">
      <dgm:prSet custT="1"/>
      <dgm:spPr>
        <a:solidFill>
          <a:schemeClr val="accent5">
            <a:lumMod val="75000"/>
          </a:schemeClr>
        </a:solidFill>
      </dgm:spPr>
      <dgm:t>
        <a:bodyPr/>
        <a:lstStyle/>
        <a:p>
          <a:pPr algn="just" rtl="0"/>
          <a:r>
            <a:rPr lang="zh-CN" altLang="en-US" sz="2400" b="1" dirty="0" smtClean="0">
              <a:solidFill>
                <a:schemeClr val="tx1"/>
              </a:solidFill>
              <a:latin typeface="微软雅黑" pitchFamily="34" charset="-122"/>
              <a:ea typeface="微软雅黑" pitchFamily="34" charset="-122"/>
            </a:rPr>
            <a:t>疑似病例具备以下病原学证据之一：</a:t>
          </a:r>
          <a:endParaRPr lang="zh-CN" altLang="en-US" sz="2400" dirty="0">
            <a:solidFill>
              <a:schemeClr val="tx1"/>
            </a:solidFill>
            <a:latin typeface="微软雅黑" pitchFamily="34" charset="-122"/>
            <a:ea typeface="微软雅黑" pitchFamily="34" charset="-122"/>
          </a:endParaRPr>
        </a:p>
      </dgm:t>
    </dgm:pt>
    <dgm:pt modelId="{D8C25313-CF3F-4DD7-AAD5-D635523836AB}" type="parTrans" cxnId="{AB4776FC-7BFA-42CE-9FF4-4C91C6C9B725}">
      <dgm:prSet/>
      <dgm:spPr/>
      <dgm:t>
        <a:bodyPr/>
        <a:lstStyle/>
        <a:p>
          <a:endParaRPr lang="zh-CN" altLang="en-US"/>
        </a:p>
      </dgm:t>
    </dgm:pt>
    <dgm:pt modelId="{E5C6EF6B-B4A2-44F1-B376-F4084F6B878C}" type="sibTrans" cxnId="{AB4776FC-7BFA-42CE-9FF4-4C91C6C9B725}">
      <dgm:prSet/>
      <dgm:spPr/>
      <dgm:t>
        <a:bodyPr/>
        <a:lstStyle/>
        <a:p>
          <a:endParaRPr lang="zh-CN" altLang="en-US"/>
        </a:p>
      </dgm:t>
    </dgm:pt>
    <dgm:pt modelId="{5F1EDCA6-3F47-4A1A-9212-D18C19E7ED09}">
      <dgm:prSet/>
      <dgm:spPr>
        <a:solidFill>
          <a:schemeClr val="accent2">
            <a:lumMod val="20000"/>
            <a:lumOff val="80000"/>
            <a:alpha val="90000"/>
          </a:schemeClr>
        </a:solidFill>
      </dgm:spPr>
      <dgm:t>
        <a:bodyPr/>
        <a:lstStyle/>
        <a:p>
          <a:pPr algn="just" rtl="0"/>
          <a:r>
            <a:rPr lang="zh-CN" b="1" dirty="0" smtClean="0">
              <a:latin typeface="微软雅黑" pitchFamily="34" charset="-122"/>
              <a:ea typeface="微软雅黑" pitchFamily="34" charset="-122"/>
            </a:rPr>
            <a:t>实时荧光</a:t>
          </a:r>
          <a:r>
            <a:rPr lang="en-US" b="1" dirty="0" smtClean="0">
              <a:latin typeface="微软雅黑" pitchFamily="34" charset="-122"/>
              <a:ea typeface="微软雅黑" pitchFamily="34" charset="-122"/>
            </a:rPr>
            <a:t>RT-PCR</a:t>
          </a:r>
          <a:r>
            <a:rPr lang="zh-CN" b="1" dirty="0" smtClean="0">
              <a:latin typeface="微软雅黑" pitchFamily="34" charset="-122"/>
              <a:ea typeface="微软雅黑" pitchFamily="34" charset="-122"/>
            </a:rPr>
            <a:t>检测疑似病例呼吸道标本（鼻咽拭子、痰液、下呼吸道分泌物等标本）或血液标本新型冠状病毒核酸阳性</a:t>
          </a:r>
          <a:endParaRPr lang="zh-CN" dirty="0">
            <a:latin typeface="微软雅黑" pitchFamily="34" charset="-122"/>
            <a:ea typeface="微软雅黑" pitchFamily="34" charset="-122"/>
          </a:endParaRPr>
        </a:p>
      </dgm:t>
    </dgm:pt>
    <dgm:pt modelId="{CCF1F8F7-BC95-43E0-83CD-551E3DB288F4}" type="parTrans" cxnId="{9AA98571-0739-4BED-B396-FE89C4821AEA}">
      <dgm:prSet/>
      <dgm:spPr/>
      <dgm:t>
        <a:bodyPr/>
        <a:lstStyle/>
        <a:p>
          <a:endParaRPr lang="zh-CN" altLang="en-US"/>
        </a:p>
      </dgm:t>
    </dgm:pt>
    <dgm:pt modelId="{5E57F37C-3716-49D7-8C55-7B692EA56D04}" type="sibTrans" cxnId="{9AA98571-0739-4BED-B396-FE89C4821AEA}">
      <dgm:prSet/>
      <dgm:spPr/>
      <dgm:t>
        <a:bodyPr/>
        <a:lstStyle/>
        <a:p>
          <a:endParaRPr lang="zh-CN" altLang="en-US"/>
        </a:p>
      </dgm:t>
    </dgm:pt>
    <dgm:pt modelId="{149B9599-F8DA-4507-BDF6-A808709CF3E1}">
      <dgm:prSet/>
      <dgm:spPr>
        <a:solidFill>
          <a:schemeClr val="accent2">
            <a:lumMod val="20000"/>
            <a:lumOff val="80000"/>
            <a:alpha val="90000"/>
          </a:schemeClr>
        </a:solidFill>
      </dgm:spPr>
      <dgm:t>
        <a:bodyPr/>
        <a:lstStyle/>
        <a:p>
          <a:pPr algn="just" rtl="0"/>
          <a:r>
            <a:rPr lang="zh-CN" altLang="en-US" b="1" dirty="0" smtClean="0">
              <a:latin typeface="微软雅黑" pitchFamily="34" charset="-122"/>
              <a:ea typeface="微软雅黑" pitchFamily="34" charset="-122"/>
            </a:rPr>
            <a:t>病毒基因测序，与已知的新型冠状病毒高度同源。</a:t>
          </a:r>
          <a:endParaRPr lang="zh-CN" dirty="0">
            <a:latin typeface="微软雅黑" pitchFamily="34" charset="-122"/>
            <a:ea typeface="微软雅黑" pitchFamily="34" charset="-122"/>
          </a:endParaRPr>
        </a:p>
      </dgm:t>
    </dgm:pt>
    <dgm:pt modelId="{DACD0C2F-0134-48B2-806E-B0278CF6EB32}" type="parTrans" cxnId="{A2F953EC-37A3-4FA2-AE12-9A562BED5A99}">
      <dgm:prSet/>
      <dgm:spPr/>
      <dgm:t>
        <a:bodyPr/>
        <a:lstStyle/>
        <a:p>
          <a:endParaRPr lang="zh-CN" altLang="en-US"/>
        </a:p>
      </dgm:t>
    </dgm:pt>
    <dgm:pt modelId="{E434A5C4-909B-435F-B896-147FA08649BF}" type="sibTrans" cxnId="{A2F953EC-37A3-4FA2-AE12-9A562BED5A99}">
      <dgm:prSet/>
      <dgm:spPr/>
      <dgm:t>
        <a:bodyPr/>
        <a:lstStyle/>
        <a:p>
          <a:endParaRPr lang="zh-CN" altLang="en-US"/>
        </a:p>
      </dgm:t>
    </dgm:pt>
    <dgm:pt modelId="{4DF43598-C91B-484B-803C-7438AE382B2B}">
      <dgm:prSet custT="1"/>
      <dgm:spPr>
        <a:solidFill>
          <a:schemeClr val="accent5">
            <a:lumMod val="50000"/>
            <a:alpha val="50000"/>
          </a:schemeClr>
        </a:solidFill>
      </dgm:spPr>
      <dgm:t>
        <a:bodyPr/>
        <a:lstStyle/>
        <a:p>
          <a:pPr algn="l" rtl="0"/>
          <a:r>
            <a:rPr lang="zh-CN" altLang="en-US" sz="2000" dirty="0" smtClean="0">
              <a:solidFill>
                <a:schemeClr val="tx1"/>
              </a:solidFill>
              <a:latin typeface="微软雅黑" pitchFamily="34" charset="-122"/>
              <a:ea typeface="微软雅黑" pitchFamily="34" charset="-122"/>
            </a:rPr>
            <a:t>□通过密切接触者医学观察</a:t>
          </a:r>
          <a:endParaRPr lang="en-US" altLang="zh-CN" sz="2000" dirty="0" smtClean="0">
            <a:solidFill>
              <a:schemeClr val="tx1"/>
            </a:solidFill>
            <a:latin typeface="微软雅黑" pitchFamily="34" charset="-122"/>
            <a:ea typeface="微软雅黑" pitchFamily="34" charset="-122"/>
          </a:endParaRPr>
        </a:p>
        <a:p>
          <a:pPr algn="l" rtl="0"/>
          <a:r>
            <a:rPr lang="zh-CN" altLang="en-US" sz="2000" dirty="0" smtClean="0">
              <a:solidFill>
                <a:schemeClr val="tx1"/>
              </a:solidFill>
              <a:latin typeface="微软雅黑" pitchFamily="34" charset="-122"/>
              <a:ea typeface="微软雅黑" pitchFamily="34" charset="-122"/>
            </a:rPr>
            <a:t>□或者在聚集性病例判定过程中</a:t>
          </a:r>
          <a:endParaRPr lang="en-US" altLang="zh-CN" sz="2000" dirty="0" smtClean="0">
            <a:solidFill>
              <a:schemeClr val="tx1"/>
            </a:solidFill>
            <a:latin typeface="微软雅黑" pitchFamily="34" charset="-122"/>
            <a:ea typeface="微软雅黑" pitchFamily="34" charset="-122"/>
          </a:endParaRPr>
        </a:p>
        <a:p>
          <a:pPr algn="l" rtl="0"/>
          <a:r>
            <a:rPr lang="zh-CN" altLang="en-US" sz="2000" dirty="0" smtClean="0">
              <a:solidFill>
                <a:schemeClr val="tx1"/>
              </a:solidFill>
              <a:latin typeface="微软雅黑" pitchFamily="34" charset="-122"/>
              <a:ea typeface="微软雅黑" pitchFamily="34" charset="-122"/>
            </a:rPr>
            <a:t>□或者通过其他途径发现的发热呼吸道感染病例</a:t>
          </a:r>
          <a:endParaRPr lang="en-US" altLang="zh-CN" sz="2000" dirty="0" smtClean="0">
            <a:solidFill>
              <a:schemeClr val="tx1"/>
            </a:solidFill>
            <a:latin typeface="微软雅黑" pitchFamily="34" charset="-122"/>
            <a:ea typeface="微软雅黑" pitchFamily="34" charset="-122"/>
          </a:endParaRPr>
        </a:p>
      </dgm:t>
    </dgm:pt>
    <dgm:pt modelId="{8D9C2EF5-1FEA-4480-8F0F-6A4368E37406}" type="parTrans" cxnId="{EB7AA691-E045-4061-9949-8E53A4F414C3}">
      <dgm:prSet/>
      <dgm:spPr/>
      <dgm:t>
        <a:bodyPr/>
        <a:lstStyle/>
        <a:p>
          <a:endParaRPr lang="zh-CN" altLang="en-US"/>
        </a:p>
      </dgm:t>
    </dgm:pt>
    <dgm:pt modelId="{F24556DF-B08D-4085-854A-5470AA5B2016}" type="sibTrans" cxnId="{EB7AA691-E045-4061-9949-8E53A4F414C3}">
      <dgm:prSet/>
      <dgm:spPr/>
      <dgm:t>
        <a:bodyPr/>
        <a:lstStyle/>
        <a:p>
          <a:endParaRPr lang="zh-CN" altLang="en-US"/>
        </a:p>
      </dgm:t>
    </dgm:pt>
    <dgm:pt modelId="{EEEF41AC-0F64-42A3-B2A8-4FE0AFF1AE4F}">
      <dgm:prSet custT="1"/>
      <dgm:spPr>
        <a:solidFill>
          <a:schemeClr val="accent2">
            <a:lumMod val="40000"/>
            <a:lumOff val="60000"/>
            <a:alpha val="50000"/>
          </a:schemeClr>
        </a:solidFill>
      </dgm:spPr>
      <dgm: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dirty="0" smtClean="0">
              <a:solidFill>
                <a:schemeClr val="tx1"/>
              </a:solidFill>
              <a:latin typeface="华文细黑" pitchFamily="2" charset="-122"/>
              <a:ea typeface="华文细黑" pitchFamily="2" charset="-122"/>
            </a:rPr>
            <a:t>经采样检测后，如新型冠状病毒阳性，按确诊病例报告</a:t>
          </a:r>
        </a:p>
        <a:p>
          <a:pPr algn="ctr" defTabSz="1466850">
            <a:lnSpc>
              <a:spcPct val="90000"/>
            </a:lnSpc>
            <a:spcBef>
              <a:spcPct val="0"/>
            </a:spcBef>
            <a:spcAft>
              <a:spcPct val="35000"/>
            </a:spcAft>
          </a:pPr>
          <a:endParaRPr lang="zh-CN" altLang="en-US" dirty="0"/>
        </a:p>
      </dgm:t>
    </dgm:pt>
    <dgm:pt modelId="{8B6CAB12-7021-44AE-BE92-FB7F4041798F}" type="parTrans" cxnId="{4CF16E07-7C31-443A-A172-E9B4D4C5D61A}">
      <dgm:prSet/>
      <dgm:spPr/>
      <dgm:t>
        <a:bodyPr/>
        <a:lstStyle/>
        <a:p>
          <a:endParaRPr lang="zh-CN" altLang="en-US"/>
        </a:p>
      </dgm:t>
    </dgm:pt>
    <dgm:pt modelId="{34A90339-0367-4FB7-A423-D3010FD51EA2}" type="sibTrans" cxnId="{4CF16E07-7C31-443A-A172-E9B4D4C5D61A}">
      <dgm:prSet/>
      <dgm:spPr/>
      <dgm:t>
        <a:bodyPr/>
        <a:lstStyle/>
        <a:p>
          <a:endParaRPr lang="zh-CN" altLang="en-US"/>
        </a:p>
      </dgm:t>
    </dgm:pt>
    <dgm:pt modelId="{423CBE89-44D4-4A3A-B84E-45625BD51B99}" type="pres">
      <dgm:prSet presAssocID="{6DDB8C56-F4EA-4089-A616-2432576D5C96}" presName="Name0" presStyleCnt="0">
        <dgm:presLayoutVars>
          <dgm:dir/>
          <dgm:animLvl val="lvl"/>
          <dgm:resizeHandles val="exact"/>
        </dgm:presLayoutVars>
      </dgm:prSet>
      <dgm:spPr/>
      <dgm:t>
        <a:bodyPr/>
        <a:lstStyle/>
        <a:p>
          <a:endParaRPr lang="zh-CN" altLang="en-US"/>
        </a:p>
      </dgm:t>
    </dgm:pt>
    <dgm:pt modelId="{C91836E4-4E93-4F54-AE13-3CFB9198E205}" type="pres">
      <dgm:prSet presAssocID="{0D06EA21-E85B-44DF-9698-BEA0DE9FF14B}" presName="linNode" presStyleCnt="0"/>
      <dgm:spPr/>
      <dgm:t>
        <a:bodyPr/>
        <a:lstStyle/>
        <a:p>
          <a:endParaRPr lang="zh-CN" altLang="en-US"/>
        </a:p>
      </dgm:t>
    </dgm:pt>
    <dgm:pt modelId="{82E6949E-B94E-4CDA-978C-D3CD65D24C89}" type="pres">
      <dgm:prSet presAssocID="{0D06EA21-E85B-44DF-9698-BEA0DE9FF14B}" presName="parentText" presStyleLbl="node1" presStyleIdx="0" presStyleCnt="3" custScaleY="521192" custLinFactNeighborX="-1398" custLinFactNeighborY="46738">
        <dgm:presLayoutVars>
          <dgm:chMax val="1"/>
          <dgm:bulletEnabled val="1"/>
        </dgm:presLayoutVars>
      </dgm:prSet>
      <dgm:spPr/>
      <dgm:t>
        <a:bodyPr/>
        <a:lstStyle/>
        <a:p>
          <a:endParaRPr lang="zh-CN" altLang="en-US"/>
        </a:p>
      </dgm:t>
    </dgm:pt>
    <dgm:pt modelId="{F6505DC5-D31A-452A-842C-E32FA3447EAF}" type="pres">
      <dgm:prSet presAssocID="{0D06EA21-E85B-44DF-9698-BEA0DE9FF14B}" presName="descendantText" presStyleLbl="alignAccFollowNode1" presStyleIdx="0" presStyleCnt="1" custScaleX="96025" custScaleY="718282" custLinFactNeighborX="-24" custLinFactNeighborY="66274">
        <dgm:presLayoutVars>
          <dgm:bulletEnabled val="1"/>
        </dgm:presLayoutVars>
      </dgm:prSet>
      <dgm:spPr/>
      <dgm:t>
        <a:bodyPr/>
        <a:lstStyle/>
        <a:p>
          <a:endParaRPr lang="zh-CN" altLang="en-US"/>
        </a:p>
      </dgm:t>
    </dgm:pt>
    <dgm:pt modelId="{C79D0DC6-74F9-400A-919F-9EEE3C63A4DD}" type="pres">
      <dgm:prSet presAssocID="{E5C6EF6B-B4A2-44F1-B376-F4084F6B878C}" presName="sp" presStyleCnt="0"/>
      <dgm:spPr/>
    </dgm:pt>
    <dgm:pt modelId="{F6F7640F-3360-4B03-B3EE-302941A2E8A7}" type="pres">
      <dgm:prSet presAssocID="{4DF43598-C91B-484B-803C-7438AE382B2B}" presName="linNode" presStyleCnt="0"/>
      <dgm:spPr/>
    </dgm:pt>
    <dgm:pt modelId="{182ACD86-71A0-44BD-A3C6-4470E34DCD50}" type="pres">
      <dgm:prSet presAssocID="{4DF43598-C91B-484B-803C-7438AE382B2B}" presName="parentText" presStyleLbl="node1" presStyleIdx="1" presStyleCnt="3" custScaleX="191848" custScaleY="458840" custLinFactY="100000" custLinFactNeighborX="-7380" custLinFactNeighborY="168241">
        <dgm:presLayoutVars>
          <dgm:chMax val="1"/>
          <dgm:bulletEnabled val="1"/>
        </dgm:presLayoutVars>
      </dgm:prSet>
      <dgm:spPr/>
      <dgm:t>
        <a:bodyPr/>
        <a:lstStyle/>
        <a:p>
          <a:endParaRPr lang="zh-CN" altLang="en-US"/>
        </a:p>
      </dgm:t>
    </dgm:pt>
    <dgm:pt modelId="{872BB191-A4DE-4CB0-8E33-991E4A098E40}" type="pres">
      <dgm:prSet presAssocID="{F24556DF-B08D-4085-854A-5470AA5B2016}" presName="sp" presStyleCnt="0"/>
      <dgm:spPr/>
    </dgm:pt>
    <dgm:pt modelId="{D7BEB1D3-EB7F-43C6-A182-CE86A8C5A622}" type="pres">
      <dgm:prSet presAssocID="{EEEF41AC-0F64-42A3-B2A8-4FE0AFF1AE4F}" presName="linNode" presStyleCnt="0"/>
      <dgm:spPr/>
    </dgm:pt>
    <dgm:pt modelId="{23A476F5-3FD4-4CE4-BE33-0627C6663A1B}" type="pres">
      <dgm:prSet presAssocID="{EEEF41AC-0F64-42A3-B2A8-4FE0AFF1AE4F}" presName="parentText" presStyleLbl="node1" presStyleIdx="2" presStyleCnt="3" custScaleX="81316" custScaleY="441659" custLinFactX="93019" custLinFactY="-95599" custLinFactNeighborX="100000" custLinFactNeighborY="-100000">
        <dgm:presLayoutVars>
          <dgm:chMax val="1"/>
          <dgm:bulletEnabled val="1"/>
        </dgm:presLayoutVars>
      </dgm:prSet>
      <dgm:spPr/>
      <dgm:t>
        <a:bodyPr/>
        <a:lstStyle/>
        <a:p>
          <a:endParaRPr lang="zh-CN" altLang="en-US"/>
        </a:p>
      </dgm:t>
    </dgm:pt>
  </dgm:ptLst>
  <dgm:cxnLst>
    <dgm:cxn modelId="{FE407828-91B9-4C9B-A264-55C18B40B2BF}" type="presOf" srcId="{6DDB8C56-F4EA-4089-A616-2432576D5C96}" destId="{423CBE89-44D4-4A3A-B84E-45625BD51B99}" srcOrd="0" destOrd="0" presId="urn:microsoft.com/office/officeart/2005/8/layout/vList5"/>
    <dgm:cxn modelId="{BBF43DD9-8ABB-41DD-BE94-9EE8A4A16945}" type="presOf" srcId="{EEEF41AC-0F64-42A3-B2A8-4FE0AFF1AE4F}" destId="{23A476F5-3FD4-4CE4-BE33-0627C6663A1B}" srcOrd="0" destOrd="0" presId="urn:microsoft.com/office/officeart/2005/8/layout/vList5"/>
    <dgm:cxn modelId="{AB4776FC-7BFA-42CE-9FF4-4C91C6C9B725}" srcId="{6DDB8C56-F4EA-4089-A616-2432576D5C96}" destId="{0D06EA21-E85B-44DF-9698-BEA0DE9FF14B}" srcOrd="0" destOrd="0" parTransId="{D8C25313-CF3F-4DD7-AAD5-D635523836AB}" sibTransId="{E5C6EF6B-B4A2-44F1-B376-F4084F6B878C}"/>
    <dgm:cxn modelId="{DCFE1719-9536-44F6-89EF-C12BE4F3DA02}" type="presOf" srcId="{4DF43598-C91B-484B-803C-7438AE382B2B}" destId="{182ACD86-71A0-44BD-A3C6-4470E34DCD50}" srcOrd="0" destOrd="0" presId="urn:microsoft.com/office/officeart/2005/8/layout/vList5"/>
    <dgm:cxn modelId="{C6B1854E-300C-40CD-A605-49DB768A5542}" type="presOf" srcId="{5F1EDCA6-3F47-4A1A-9212-D18C19E7ED09}" destId="{F6505DC5-D31A-452A-842C-E32FA3447EAF}" srcOrd="0" destOrd="0" presId="urn:microsoft.com/office/officeart/2005/8/layout/vList5"/>
    <dgm:cxn modelId="{EB7AA691-E045-4061-9949-8E53A4F414C3}" srcId="{6DDB8C56-F4EA-4089-A616-2432576D5C96}" destId="{4DF43598-C91B-484B-803C-7438AE382B2B}" srcOrd="1" destOrd="0" parTransId="{8D9C2EF5-1FEA-4480-8F0F-6A4368E37406}" sibTransId="{F24556DF-B08D-4085-854A-5470AA5B2016}"/>
    <dgm:cxn modelId="{4CF16E07-7C31-443A-A172-E9B4D4C5D61A}" srcId="{6DDB8C56-F4EA-4089-A616-2432576D5C96}" destId="{EEEF41AC-0F64-42A3-B2A8-4FE0AFF1AE4F}" srcOrd="2" destOrd="0" parTransId="{8B6CAB12-7021-44AE-BE92-FB7F4041798F}" sibTransId="{34A90339-0367-4FB7-A423-D3010FD51EA2}"/>
    <dgm:cxn modelId="{EF4D0EE7-6FBA-4469-94A1-F29D6F54F2E9}" type="presOf" srcId="{149B9599-F8DA-4507-BDF6-A808709CF3E1}" destId="{F6505DC5-D31A-452A-842C-E32FA3447EAF}" srcOrd="0" destOrd="1" presId="urn:microsoft.com/office/officeart/2005/8/layout/vList5"/>
    <dgm:cxn modelId="{363DCC90-40B8-40E4-AAC4-118767E99F60}" type="presOf" srcId="{0D06EA21-E85B-44DF-9698-BEA0DE9FF14B}" destId="{82E6949E-B94E-4CDA-978C-D3CD65D24C89}" srcOrd="0" destOrd="0" presId="urn:microsoft.com/office/officeart/2005/8/layout/vList5"/>
    <dgm:cxn modelId="{9AA98571-0739-4BED-B396-FE89C4821AEA}" srcId="{0D06EA21-E85B-44DF-9698-BEA0DE9FF14B}" destId="{5F1EDCA6-3F47-4A1A-9212-D18C19E7ED09}" srcOrd="0" destOrd="0" parTransId="{CCF1F8F7-BC95-43E0-83CD-551E3DB288F4}" sibTransId="{5E57F37C-3716-49D7-8C55-7B692EA56D04}"/>
    <dgm:cxn modelId="{A2F953EC-37A3-4FA2-AE12-9A562BED5A99}" srcId="{0D06EA21-E85B-44DF-9698-BEA0DE9FF14B}" destId="{149B9599-F8DA-4507-BDF6-A808709CF3E1}" srcOrd="1" destOrd="0" parTransId="{DACD0C2F-0134-48B2-806E-B0278CF6EB32}" sibTransId="{E434A5C4-909B-435F-B896-147FA08649BF}"/>
    <dgm:cxn modelId="{B677A075-D634-4F9D-A24A-3E44512E3A0D}" type="presParOf" srcId="{423CBE89-44D4-4A3A-B84E-45625BD51B99}" destId="{C91836E4-4E93-4F54-AE13-3CFB9198E205}" srcOrd="0" destOrd="0" presId="urn:microsoft.com/office/officeart/2005/8/layout/vList5"/>
    <dgm:cxn modelId="{00711A8D-F75E-4097-BFCA-B6C820792955}" type="presParOf" srcId="{C91836E4-4E93-4F54-AE13-3CFB9198E205}" destId="{82E6949E-B94E-4CDA-978C-D3CD65D24C89}" srcOrd="0" destOrd="0" presId="urn:microsoft.com/office/officeart/2005/8/layout/vList5"/>
    <dgm:cxn modelId="{8AB36E66-3920-43DC-8709-8F255487C3B3}" type="presParOf" srcId="{C91836E4-4E93-4F54-AE13-3CFB9198E205}" destId="{F6505DC5-D31A-452A-842C-E32FA3447EAF}" srcOrd="1" destOrd="0" presId="urn:microsoft.com/office/officeart/2005/8/layout/vList5"/>
    <dgm:cxn modelId="{B2D21160-AFEA-44E0-9F1A-5399C8DC5314}" type="presParOf" srcId="{423CBE89-44D4-4A3A-B84E-45625BD51B99}" destId="{C79D0DC6-74F9-400A-919F-9EEE3C63A4DD}" srcOrd="1" destOrd="0" presId="urn:microsoft.com/office/officeart/2005/8/layout/vList5"/>
    <dgm:cxn modelId="{4068D416-BA9E-4E0A-AA02-847811F86623}" type="presParOf" srcId="{423CBE89-44D4-4A3A-B84E-45625BD51B99}" destId="{F6F7640F-3360-4B03-B3EE-302941A2E8A7}" srcOrd="2" destOrd="0" presId="urn:microsoft.com/office/officeart/2005/8/layout/vList5"/>
    <dgm:cxn modelId="{A7AC2D99-1E24-4E93-B2A8-BA65B9874E2A}" type="presParOf" srcId="{F6F7640F-3360-4B03-B3EE-302941A2E8A7}" destId="{182ACD86-71A0-44BD-A3C6-4470E34DCD50}" srcOrd="0" destOrd="0" presId="urn:microsoft.com/office/officeart/2005/8/layout/vList5"/>
    <dgm:cxn modelId="{9FBB1BB0-7FF3-4C73-8B05-9C87B35AA84E}" type="presParOf" srcId="{423CBE89-44D4-4A3A-B84E-45625BD51B99}" destId="{872BB191-A4DE-4CB0-8E33-991E4A098E40}" srcOrd="3" destOrd="0" presId="urn:microsoft.com/office/officeart/2005/8/layout/vList5"/>
    <dgm:cxn modelId="{063E75DC-0473-44F1-935F-9DC4AC82B9AD}" type="presParOf" srcId="{423CBE89-44D4-4A3A-B84E-45625BD51B99}" destId="{D7BEB1D3-EB7F-43C6-A182-CE86A8C5A622}" srcOrd="4" destOrd="0" presId="urn:microsoft.com/office/officeart/2005/8/layout/vList5"/>
    <dgm:cxn modelId="{1A78EA20-7033-42B8-B893-DDD29931669A}" type="presParOf" srcId="{D7BEB1D3-EB7F-43C6-A182-CE86A8C5A622}" destId="{23A476F5-3FD4-4CE4-BE33-0627C6663A1B}"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59A3414-412C-40B1-8866-272678563D67}" type="doc">
      <dgm:prSet loTypeId="urn:microsoft.com/office/officeart/2005/8/layout/hProcess9" loCatId="process" qsTypeId="urn:microsoft.com/office/officeart/2005/8/quickstyle/simple1" qsCatId="simple" csTypeId="urn:microsoft.com/office/officeart/2005/8/colors/accent2_3" csCatId="accent2" phldr="1"/>
      <dgm:spPr/>
      <dgm:t>
        <a:bodyPr/>
        <a:lstStyle/>
        <a:p>
          <a:endParaRPr lang="zh-CN" altLang="en-US"/>
        </a:p>
      </dgm:t>
    </dgm:pt>
    <dgm:pt modelId="{2DBF2E32-100D-49C4-A871-7C07DF631DCD}">
      <dgm:prSet custT="1"/>
      <dgm:spPr>
        <a:solidFill>
          <a:schemeClr val="accent2">
            <a:lumMod val="20000"/>
            <a:lumOff val="80000"/>
          </a:schemeClr>
        </a:solidFill>
      </dgm:spPr>
      <dgm:t>
        <a:bodyPr/>
        <a:lstStyle/>
        <a:p>
          <a:pPr algn="just" rtl="0"/>
          <a:r>
            <a:rPr lang="zh-CN" sz="1800" b="1" dirty="0" smtClean="0">
              <a:solidFill>
                <a:srgbClr val="FF0000"/>
              </a:solidFill>
              <a:latin typeface="微软雅黑" pitchFamily="34" charset="-122"/>
              <a:ea typeface="微软雅黑" pitchFamily="34" charset="-122"/>
            </a:rPr>
            <a:t>聚集性病例（含疑似聚集性病例）</a:t>
          </a:r>
          <a:r>
            <a:rPr lang="zh-CN" sz="1800" b="1" dirty="0" smtClean="0">
              <a:solidFill>
                <a:schemeClr val="tx1"/>
              </a:solidFill>
              <a:latin typeface="微软雅黑" pitchFamily="34" charset="-122"/>
              <a:ea typeface="微软雅黑" pitchFamily="34" charset="-122"/>
            </a:rPr>
            <a:t>一经确认后，辖区疾控中心应通过</a:t>
          </a:r>
          <a:r>
            <a:rPr lang="zh-CN" sz="1800" b="1" dirty="0" smtClean="0">
              <a:solidFill>
                <a:srgbClr val="FF0000"/>
              </a:solidFill>
              <a:latin typeface="微软雅黑" pitchFamily="34" charset="-122"/>
              <a:ea typeface="微软雅黑" pitchFamily="34" charset="-122"/>
            </a:rPr>
            <a:t>突发公共卫生事件报告管理信息系统</a:t>
          </a:r>
          <a:r>
            <a:rPr lang="zh-CN" sz="1800" b="1" dirty="0" smtClean="0">
              <a:solidFill>
                <a:schemeClr val="tx1"/>
              </a:solidFill>
              <a:latin typeface="微软雅黑" pitchFamily="34" charset="-122"/>
              <a:ea typeface="微软雅黑" pitchFamily="34" charset="-122"/>
            </a:rPr>
            <a:t>在</a:t>
          </a:r>
          <a:r>
            <a:rPr lang="en-US" sz="1800" b="1" i="1" dirty="0" smtClean="0">
              <a:solidFill>
                <a:srgbClr val="C00000"/>
              </a:solidFill>
              <a:latin typeface="微软雅黑" pitchFamily="34" charset="-122"/>
              <a:ea typeface="微软雅黑" pitchFamily="34" charset="-122"/>
            </a:rPr>
            <a:t>2</a:t>
          </a:r>
          <a:r>
            <a:rPr lang="zh-CN" sz="1800" b="1" i="1" dirty="0" smtClean="0">
              <a:solidFill>
                <a:srgbClr val="C00000"/>
              </a:solidFill>
              <a:latin typeface="微软雅黑" pitchFamily="34" charset="-122"/>
              <a:ea typeface="微软雅黑" pitchFamily="34" charset="-122"/>
            </a:rPr>
            <a:t>小时内</a:t>
          </a:r>
          <a:r>
            <a:rPr lang="zh-CN" sz="1800" b="1" dirty="0" smtClean="0">
              <a:solidFill>
                <a:schemeClr val="tx1"/>
              </a:solidFill>
              <a:latin typeface="微软雅黑" pitchFamily="34" charset="-122"/>
              <a:ea typeface="微软雅黑" pitchFamily="34" charset="-122"/>
            </a:rPr>
            <a:t>进行网络直报，事件级别可先选择“</a:t>
          </a:r>
          <a:r>
            <a:rPr lang="zh-CN" sz="1800" b="1" i="1" dirty="0" smtClean="0">
              <a:solidFill>
                <a:schemeClr val="tx1"/>
              </a:solidFill>
              <a:latin typeface="微软雅黑" pitchFamily="34" charset="-122"/>
              <a:ea typeface="微软雅黑" pitchFamily="34" charset="-122"/>
            </a:rPr>
            <a:t>未分级</a:t>
          </a:r>
          <a:r>
            <a:rPr lang="zh-CN" sz="1800" b="1" dirty="0" smtClean="0">
              <a:solidFill>
                <a:schemeClr val="tx1"/>
              </a:solidFill>
              <a:latin typeface="微软雅黑" pitchFamily="34" charset="-122"/>
              <a:ea typeface="微软雅黑" pitchFamily="34" charset="-122"/>
            </a:rPr>
            <a:t>”</a:t>
          </a:r>
          <a:endParaRPr lang="zh-CN" sz="1800" dirty="0">
            <a:solidFill>
              <a:schemeClr val="tx1"/>
            </a:solidFill>
            <a:latin typeface="微软雅黑" pitchFamily="34" charset="-122"/>
            <a:ea typeface="微软雅黑" pitchFamily="34" charset="-122"/>
          </a:endParaRPr>
        </a:p>
      </dgm:t>
    </dgm:pt>
    <dgm:pt modelId="{4D434A7E-C36B-4913-B2BE-2DB0D1E065CF}" type="parTrans" cxnId="{49783F8B-040B-401D-9AA6-0BA0C4B0B236}">
      <dgm:prSet/>
      <dgm:spPr/>
      <dgm:t>
        <a:bodyPr/>
        <a:lstStyle/>
        <a:p>
          <a:endParaRPr lang="zh-CN" altLang="en-US"/>
        </a:p>
      </dgm:t>
    </dgm:pt>
    <dgm:pt modelId="{C53626DA-19B0-4E75-9A61-0C7615B0CB3E}" type="sibTrans" cxnId="{49783F8B-040B-401D-9AA6-0BA0C4B0B236}">
      <dgm:prSet/>
      <dgm:spPr/>
      <dgm:t>
        <a:bodyPr/>
        <a:lstStyle/>
        <a:p>
          <a:endParaRPr lang="zh-CN" altLang="en-US"/>
        </a:p>
      </dgm:t>
    </dgm:pt>
    <dgm:pt modelId="{395F2F80-87C6-48DA-A7DA-8D07357E4545}">
      <dgm:prSet custT="1"/>
      <dgm:spPr>
        <a:solidFill>
          <a:schemeClr val="accent2">
            <a:lumMod val="20000"/>
            <a:lumOff val="80000"/>
          </a:schemeClr>
        </a:solidFill>
      </dgm:spPr>
      <dgm:t>
        <a:bodyPr/>
        <a:lstStyle/>
        <a:p>
          <a:pPr algn="just" rtl="0"/>
          <a:r>
            <a:rPr lang="zh-CN" altLang="en-US" sz="1800" b="1" dirty="0" smtClean="0">
              <a:solidFill>
                <a:schemeClr val="tx1"/>
              </a:solidFill>
              <a:latin typeface="微软雅黑" pitchFamily="34" charset="-122"/>
              <a:ea typeface="微软雅黑" pitchFamily="34" charset="-122"/>
            </a:rPr>
            <a:t>在卫生健康部门依据风险评估结果对事件定级后，可对事件级别进行相应调整</a:t>
          </a:r>
          <a:endParaRPr lang="en-US" altLang="zh-CN" sz="1800" b="1" dirty="0" smtClean="0">
            <a:solidFill>
              <a:schemeClr val="tx1"/>
            </a:solidFill>
            <a:latin typeface="微软雅黑" pitchFamily="34" charset="-122"/>
            <a:ea typeface="微软雅黑" pitchFamily="34" charset="-122"/>
          </a:endParaRPr>
        </a:p>
        <a:p>
          <a:pPr algn="just" rtl="0"/>
          <a:r>
            <a:rPr lang="zh-CN" altLang="en-US" sz="1800" b="1" dirty="0" smtClean="0">
              <a:solidFill>
                <a:schemeClr val="tx1"/>
              </a:solidFill>
              <a:latin typeface="微软雅黑" pitchFamily="34" charset="-122"/>
              <a:ea typeface="微软雅黑" pitchFamily="34" charset="-122"/>
            </a:rPr>
            <a:t>并将相关初次、进展和结案报告及时进行网络直报</a:t>
          </a:r>
          <a:endParaRPr lang="zh-CN" altLang="en-US" sz="1800" dirty="0">
            <a:solidFill>
              <a:schemeClr val="tx1"/>
            </a:solidFill>
            <a:latin typeface="微软雅黑" pitchFamily="34" charset="-122"/>
            <a:ea typeface="微软雅黑" pitchFamily="34" charset="-122"/>
          </a:endParaRPr>
        </a:p>
      </dgm:t>
    </dgm:pt>
    <dgm:pt modelId="{C369B9A8-2543-487C-96AD-F648294C4053}" type="parTrans" cxnId="{839A5F76-1B4A-4D12-8CC1-23348FAA44A0}">
      <dgm:prSet/>
      <dgm:spPr/>
      <dgm:t>
        <a:bodyPr/>
        <a:lstStyle/>
        <a:p>
          <a:endParaRPr lang="zh-CN" altLang="en-US"/>
        </a:p>
      </dgm:t>
    </dgm:pt>
    <dgm:pt modelId="{8500C345-CBBA-428E-9EDD-662BCC28A4BC}" type="sibTrans" cxnId="{839A5F76-1B4A-4D12-8CC1-23348FAA44A0}">
      <dgm:prSet/>
      <dgm:spPr/>
      <dgm:t>
        <a:bodyPr/>
        <a:lstStyle/>
        <a:p>
          <a:endParaRPr lang="zh-CN" altLang="en-US"/>
        </a:p>
      </dgm:t>
    </dgm:pt>
    <dgm:pt modelId="{285E1741-DE1B-4634-8702-5E5E0E06FF21}" type="pres">
      <dgm:prSet presAssocID="{559A3414-412C-40B1-8866-272678563D67}" presName="CompostProcess" presStyleCnt="0">
        <dgm:presLayoutVars>
          <dgm:dir/>
          <dgm:resizeHandles val="exact"/>
        </dgm:presLayoutVars>
      </dgm:prSet>
      <dgm:spPr/>
      <dgm:t>
        <a:bodyPr/>
        <a:lstStyle/>
        <a:p>
          <a:endParaRPr lang="zh-CN" altLang="en-US"/>
        </a:p>
      </dgm:t>
    </dgm:pt>
    <dgm:pt modelId="{6BD64AA6-6A79-43AE-8AD2-4CD58EF9EE1B}" type="pres">
      <dgm:prSet presAssocID="{559A3414-412C-40B1-8866-272678563D67}" presName="arrow" presStyleLbl="bgShp" presStyleIdx="0" presStyleCnt="1"/>
      <dgm:spPr/>
    </dgm:pt>
    <dgm:pt modelId="{7BC28512-13D2-4125-975F-6E1F55108EBD}" type="pres">
      <dgm:prSet presAssocID="{559A3414-412C-40B1-8866-272678563D67}" presName="linearProcess" presStyleCnt="0"/>
      <dgm:spPr/>
    </dgm:pt>
    <dgm:pt modelId="{6ED40B4E-ABC9-4CEA-ACE4-99F16F968E5A}" type="pres">
      <dgm:prSet presAssocID="{2DBF2E32-100D-49C4-A871-7C07DF631DCD}" presName="textNode" presStyleLbl="node1" presStyleIdx="0" presStyleCnt="2">
        <dgm:presLayoutVars>
          <dgm:bulletEnabled val="1"/>
        </dgm:presLayoutVars>
      </dgm:prSet>
      <dgm:spPr/>
      <dgm:t>
        <a:bodyPr/>
        <a:lstStyle/>
        <a:p>
          <a:endParaRPr lang="zh-CN" altLang="en-US"/>
        </a:p>
      </dgm:t>
    </dgm:pt>
    <dgm:pt modelId="{A54EAC1E-4FE2-44DF-8242-44A6F3AD9F6C}" type="pres">
      <dgm:prSet presAssocID="{C53626DA-19B0-4E75-9A61-0C7615B0CB3E}" presName="sibTrans" presStyleCnt="0"/>
      <dgm:spPr/>
    </dgm:pt>
    <dgm:pt modelId="{32E5D7D2-C031-4B61-9ACA-76BD2557319C}" type="pres">
      <dgm:prSet presAssocID="{395F2F80-87C6-48DA-A7DA-8D07357E4545}" presName="textNode" presStyleLbl="node1" presStyleIdx="1" presStyleCnt="2">
        <dgm:presLayoutVars>
          <dgm:bulletEnabled val="1"/>
        </dgm:presLayoutVars>
      </dgm:prSet>
      <dgm:spPr/>
      <dgm:t>
        <a:bodyPr/>
        <a:lstStyle/>
        <a:p>
          <a:endParaRPr lang="zh-CN" altLang="en-US"/>
        </a:p>
      </dgm:t>
    </dgm:pt>
  </dgm:ptLst>
  <dgm:cxnLst>
    <dgm:cxn modelId="{D84F8A83-4951-4F0C-AA39-794BFEE8207B}" type="presOf" srcId="{2DBF2E32-100D-49C4-A871-7C07DF631DCD}" destId="{6ED40B4E-ABC9-4CEA-ACE4-99F16F968E5A}" srcOrd="0" destOrd="0" presId="urn:microsoft.com/office/officeart/2005/8/layout/hProcess9"/>
    <dgm:cxn modelId="{A9A1B3F4-BD39-4E8E-B51D-BB7FC6ECFE9B}" type="presOf" srcId="{559A3414-412C-40B1-8866-272678563D67}" destId="{285E1741-DE1B-4634-8702-5E5E0E06FF21}" srcOrd="0" destOrd="0" presId="urn:microsoft.com/office/officeart/2005/8/layout/hProcess9"/>
    <dgm:cxn modelId="{49783F8B-040B-401D-9AA6-0BA0C4B0B236}" srcId="{559A3414-412C-40B1-8866-272678563D67}" destId="{2DBF2E32-100D-49C4-A871-7C07DF631DCD}" srcOrd="0" destOrd="0" parTransId="{4D434A7E-C36B-4913-B2BE-2DB0D1E065CF}" sibTransId="{C53626DA-19B0-4E75-9A61-0C7615B0CB3E}"/>
    <dgm:cxn modelId="{839A5F76-1B4A-4D12-8CC1-23348FAA44A0}" srcId="{559A3414-412C-40B1-8866-272678563D67}" destId="{395F2F80-87C6-48DA-A7DA-8D07357E4545}" srcOrd="1" destOrd="0" parTransId="{C369B9A8-2543-487C-96AD-F648294C4053}" sibTransId="{8500C345-CBBA-428E-9EDD-662BCC28A4BC}"/>
    <dgm:cxn modelId="{76FFF6A5-DAA1-45B4-B261-A400F992DAE4}" type="presOf" srcId="{395F2F80-87C6-48DA-A7DA-8D07357E4545}" destId="{32E5D7D2-C031-4B61-9ACA-76BD2557319C}" srcOrd="0" destOrd="0" presId="urn:microsoft.com/office/officeart/2005/8/layout/hProcess9"/>
    <dgm:cxn modelId="{8243EF95-5DAF-4C0D-869A-0A22B35F2028}" type="presParOf" srcId="{285E1741-DE1B-4634-8702-5E5E0E06FF21}" destId="{6BD64AA6-6A79-43AE-8AD2-4CD58EF9EE1B}" srcOrd="0" destOrd="0" presId="urn:microsoft.com/office/officeart/2005/8/layout/hProcess9"/>
    <dgm:cxn modelId="{903A73E5-611E-4993-99F7-B24F96D81B83}" type="presParOf" srcId="{285E1741-DE1B-4634-8702-5E5E0E06FF21}" destId="{7BC28512-13D2-4125-975F-6E1F55108EBD}" srcOrd="1" destOrd="0" presId="urn:microsoft.com/office/officeart/2005/8/layout/hProcess9"/>
    <dgm:cxn modelId="{00D7B062-582F-40A4-B297-47AF873F1FF3}" type="presParOf" srcId="{7BC28512-13D2-4125-975F-6E1F55108EBD}" destId="{6ED40B4E-ABC9-4CEA-ACE4-99F16F968E5A}" srcOrd="0" destOrd="0" presId="urn:microsoft.com/office/officeart/2005/8/layout/hProcess9"/>
    <dgm:cxn modelId="{1A3A6FCB-3AC0-4B0E-BFE5-BAC13CD4AC07}" type="presParOf" srcId="{7BC28512-13D2-4125-975F-6E1F55108EBD}" destId="{A54EAC1E-4FE2-44DF-8242-44A6F3AD9F6C}" srcOrd="1" destOrd="0" presId="urn:microsoft.com/office/officeart/2005/8/layout/hProcess9"/>
    <dgm:cxn modelId="{E6EF09E9-7ED9-401D-AB2F-BA43F65AA79D}" type="presParOf" srcId="{7BC28512-13D2-4125-975F-6E1F55108EBD}" destId="{32E5D7D2-C031-4B61-9ACA-76BD2557319C}" srcOrd="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51DD161-A608-42E0-BB71-06604BB0DC7C}" type="doc">
      <dgm:prSet loTypeId="urn:microsoft.com/office/officeart/2005/8/layout/hierarchy4" loCatId="relationship" qsTypeId="urn:microsoft.com/office/officeart/2005/8/quickstyle/simple1" qsCatId="simple" csTypeId="urn:microsoft.com/office/officeart/2005/8/colors/accent1_4" csCatId="accent1" phldr="1"/>
      <dgm:spPr/>
      <dgm:t>
        <a:bodyPr/>
        <a:lstStyle/>
        <a:p>
          <a:endParaRPr lang="zh-CN" altLang="en-US"/>
        </a:p>
      </dgm:t>
    </dgm:pt>
    <dgm:pt modelId="{CEE81D39-E630-4165-A281-CFC3EC2B07D9}">
      <dgm:prSet custT="1"/>
      <dgm:spPr/>
      <dgm:t>
        <a:bodyPr/>
        <a:lstStyle/>
        <a:p>
          <a:pPr algn="just" rtl="0"/>
          <a:r>
            <a:rPr lang="zh-CN" sz="2000" b="1" dirty="0" smtClean="0">
              <a:solidFill>
                <a:schemeClr val="tx1"/>
              </a:solidFill>
              <a:latin typeface="微软雅黑" pitchFamily="34" charset="-122"/>
              <a:ea typeface="微软雅黑" pitchFamily="34" charset="-122"/>
            </a:rPr>
            <a:t>须将原始标本或</a:t>
          </a:r>
          <a:r>
            <a:rPr lang="en-US" sz="2000" b="1" dirty="0" smtClean="0">
              <a:solidFill>
                <a:schemeClr val="tx1"/>
              </a:solidFill>
              <a:latin typeface="微软雅黑" pitchFamily="34" charset="-122"/>
              <a:ea typeface="微软雅黑" pitchFamily="34" charset="-122"/>
            </a:rPr>
            <a:t>PCR</a:t>
          </a:r>
          <a:r>
            <a:rPr lang="zh-CN" sz="2000" b="1" dirty="0" smtClean="0">
              <a:solidFill>
                <a:schemeClr val="tx1"/>
              </a:solidFill>
              <a:latin typeface="微软雅黑" pitchFamily="34" charset="-122"/>
              <a:ea typeface="微软雅黑" pitchFamily="34" charset="-122"/>
            </a:rPr>
            <a:t>扩增产物送中国疾控中心或国家卫生健康委指定的第三方检测机构复核确认</a:t>
          </a:r>
          <a:r>
            <a:rPr lang="zh-CN" altLang="en-US" sz="2000" b="1" dirty="0" smtClean="0">
              <a:solidFill>
                <a:schemeClr val="tx1"/>
              </a:solidFill>
              <a:latin typeface="微软雅黑" pitchFamily="34" charset="-122"/>
              <a:ea typeface="微软雅黑" pitchFamily="34" charset="-122"/>
            </a:rPr>
            <a:t>。</a:t>
          </a:r>
          <a:endParaRPr lang="zh-CN" sz="2000" b="1" dirty="0">
            <a:solidFill>
              <a:schemeClr val="tx1"/>
            </a:solidFill>
            <a:latin typeface="微软雅黑" pitchFamily="34" charset="-122"/>
            <a:ea typeface="微软雅黑" pitchFamily="34" charset="-122"/>
          </a:endParaRPr>
        </a:p>
      </dgm:t>
    </dgm:pt>
    <dgm:pt modelId="{78146738-C016-487D-BA46-F77A8E8B0B7B}" type="parTrans" cxnId="{6890B793-2B4C-4ED8-B578-37F777671D49}">
      <dgm:prSet/>
      <dgm:spPr/>
      <dgm:t>
        <a:bodyPr/>
        <a:lstStyle/>
        <a:p>
          <a:endParaRPr lang="zh-CN" altLang="en-US"/>
        </a:p>
      </dgm:t>
    </dgm:pt>
    <dgm:pt modelId="{61264AB9-5CB9-44BD-B690-4F4B7C3D136D}" type="sibTrans" cxnId="{6890B793-2B4C-4ED8-B578-37F777671D49}">
      <dgm:prSet/>
      <dgm:spPr/>
      <dgm:t>
        <a:bodyPr/>
        <a:lstStyle/>
        <a:p>
          <a:endParaRPr lang="zh-CN" altLang="en-US"/>
        </a:p>
      </dgm:t>
    </dgm:pt>
    <dgm:pt modelId="{6EAEC931-52EB-45D0-8518-CA04FBA669E6}">
      <dgm:prSet custT="1"/>
      <dgm:spPr/>
      <dgm:t>
        <a:bodyPr/>
        <a:lstStyle/>
        <a:p>
          <a:pPr algn="just" rtl="0"/>
          <a:r>
            <a:rPr lang="zh-CN" altLang="en-US" sz="2000" b="1" dirty="0" smtClean="0">
              <a:solidFill>
                <a:schemeClr val="tx1"/>
              </a:solidFill>
              <a:latin typeface="微软雅黑" pitchFamily="34" charset="-122"/>
              <a:ea typeface="微软雅黑" pitchFamily="34" charset="-122"/>
            </a:rPr>
            <a:t>由国家卫生健康委疫情应对处置领导小组下设的诊断组根据病例临床表现、流行病学史和实验室检测结果等进行评估确认。</a:t>
          </a:r>
          <a:endParaRPr lang="zh-CN" altLang="en-US" sz="2000" b="1" dirty="0">
            <a:solidFill>
              <a:schemeClr val="tx1"/>
            </a:solidFill>
            <a:latin typeface="微软雅黑" pitchFamily="34" charset="-122"/>
            <a:ea typeface="微软雅黑" pitchFamily="34" charset="-122"/>
          </a:endParaRPr>
        </a:p>
      </dgm:t>
    </dgm:pt>
    <dgm:pt modelId="{435E62D3-DAF3-4CA5-BE01-95A1470200E7}" type="parTrans" cxnId="{7131BBA7-121B-48B1-ABC6-3310BBBFDC59}">
      <dgm:prSet/>
      <dgm:spPr/>
      <dgm:t>
        <a:bodyPr/>
        <a:lstStyle/>
        <a:p>
          <a:endParaRPr lang="zh-CN" altLang="en-US"/>
        </a:p>
      </dgm:t>
    </dgm:pt>
    <dgm:pt modelId="{E79E9CBA-630B-459C-B207-C39CF8BBD0DA}" type="sibTrans" cxnId="{7131BBA7-121B-48B1-ABC6-3310BBBFDC59}">
      <dgm:prSet/>
      <dgm:spPr/>
      <dgm:t>
        <a:bodyPr/>
        <a:lstStyle/>
        <a:p>
          <a:endParaRPr lang="zh-CN" altLang="en-US"/>
        </a:p>
      </dgm:t>
    </dgm:pt>
    <dgm:pt modelId="{7DF4510E-75F7-4FAC-8283-E3B2ACF913D0}">
      <dgm:prSet custT="1"/>
      <dgm:spPr/>
      <dgm:t>
        <a:bodyPr/>
        <a:lstStyle/>
        <a:p>
          <a:pPr algn="just" rtl="0"/>
          <a:r>
            <a:rPr lang="zh-CN" altLang="en-US" sz="2000" b="1" dirty="0" smtClean="0">
              <a:solidFill>
                <a:schemeClr val="tx1"/>
              </a:solidFill>
              <a:latin typeface="微软雅黑" pitchFamily="34" charset="-122"/>
              <a:ea typeface="微软雅黑" pitchFamily="34" charset="-122"/>
            </a:rPr>
            <a:t>各省首例病例确认后的其他病例，确诊流程由各省自行确定。</a:t>
          </a:r>
          <a:endParaRPr lang="zh-CN" altLang="en-US" sz="2000" b="1" dirty="0">
            <a:solidFill>
              <a:schemeClr val="tx1"/>
            </a:solidFill>
            <a:latin typeface="微软雅黑" pitchFamily="34" charset="-122"/>
            <a:ea typeface="微软雅黑" pitchFamily="34" charset="-122"/>
          </a:endParaRPr>
        </a:p>
      </dgm:t>
    </dgm:pt>
    <dgm:pt modelId="{78194728-20E7-4080-AADF-1F624EF8D3EE}" type="parTrans" cxnId="{07238F9A-7146-4051-A710-21C7A1718320}">
      <dgm:prSet/>
      <dgm:spPr/>
      <dgm:t>
        <a:bodyPr/>
        <a:lstStyle/>
        <a:p>
          <a:endParaRPr lang="zh-CN" altLang="en-US"/>
        </a:p>
      </dgm:t>
    </dgm:pt>
    <dgm:pt modelId="{BFF3CD54-9A62-4F26-A00F-B9F6DD77ED85}" type="sibTrans" cxnId="{07238F9A-7146-4051-A710-21C7A1718320}">
      <dgm:prSet/>
      <dgm:spPr/>
      <dgm:t>
        <a:bodyPr/>
        <a:lstStyle/>
        <a:p>
          <a:endParaRPr lang="zh-CN" altLang="en-US"/>
        </a:p>
      </dgm:t>
    </dgm:pt>
    <dgm:pt modelId="{D15312A6-3264-4097-9E43-53ADFD01294D}" type="pres">
      <dgm:prSet presAssocID="{D51DD161-A608-42E0-BB71-06604BB0DC7C}" presName="Name0" presStyleCnt="0">
        <dgm:presLayoutVars>
          <dgm:chPref val="1"/>
          <dgm:dir/>
          <dgm:animOne val="branch"/>
          <dgm:animLvl val="lvl"/>
          <dgm:resizeHandles/>
        </dgm:presLayoutVars>
      </dgm:prSet>
      <dgm:spPr/>
      <dgm:t>
        <a:bodyPr/>
        <a:lstStyle/>
        <a:p>
          <a:endParaRPr lang="zh-CN" altLang="en-US"/>
        </a:p>
      </dgm:t>
    </dgm:pt>
    <dgm:pt modelId="{C212FBFA-7D80-498B-8873-8C7E80B279CA}" type="pres">
      <dgm:prSet presAssocID="{CEE81D39-E630-4165-A281-CFC3EC2B07D9}" presName="vertOne" presStyleCnt="0"/>
      <dgm:spPr/>
    </dgm:pt>
    <dgm:pt modelId="{C09F59DA-3874-4C97-88EA-09A3C90662BA}" type="pres">
      <dgm:prSet presAssocID="{CEE81D39-E630-4165-A281-CFC3EC2B07D9}" presName="txOne" presStyleLbl="node0" presStyleIdx="0" presStyleCnt="3">
        <dgm:presLayoutVars>
          <dgm:chPref val="3"/>
        </dgm:presLayoutVars>
      </dgm:prSet>
      <dgm:spPr/>
      <dgm:t>
        <a:bodyPr/>
        <a:lstStyle/>
        <a:p>
          <a:endParaRPr lang="zh-CN" altLang="en-US"/>
        </a:p>
      </dgm:t>
    </dgm:pt>
    <dgm:pt modelId="{BF50DCD2-6A89-47C8-82D4-DA3BFB55570F}" type="pres">
      <dgm:prSet presAssocID="{CEE81D39-E630-4165-A281-CFC3EC2B07D9}" presName="horzOne" presStyleCnt="0"/>
      <dgm:spPr/>
    </dgm:pt>
    <dgm:pt modelId="{060C1BC1-0DA5-4F7B-9B5F-7461A0A417A8}" type="pres">
      <dgm:prSet presAssocID="{61264AB9-5CB9-44BD-B690-4F4B7C3D136D}" presName="sibSpaceOne" presStyleCnt="0"/>
      <dgm:spPr/>
    </dgm:pt>
    <dgm:pt modelId="{C7884FB3-C491-4D69-BE3C-D8B863860880}" type="pres">
      <dgm:prSet presAssocID="{6EAEC931-52EB-45D0-8518-CA04FBA669E6}" presName="vertOne" presStyleCnt="0"/>
      <dgm:spPr/>
    </dgm:pt>
    <dgm:pt modelId="{2B960982-2383-402A-89C8-11E5E4F42494}" type="pres">
      <dgm:prSet presAssocID="{6EAEC931-52EB-45D0-8518-CA04FBA669E6}" presName="txOne" presStyleLbl="node0" presStyleIdx="1" presStyleCnt="3">
        <dgm:presLayoutVars>
          <dgm:chPref val="3"/>
        </dgm:presLayoutVars>
      </dgm:prSet>
      <dgm:spPr/>
      <dgm:t>
        <a:bodyPr/>
        <a:lstStyle/>
        <a:p>
          <a:endParaRPr lang="zh-CN" altLang="en-US"/>
        </a:p>
      </dgm:t>
    </dgm:pt>
    <dgm:pt modelId="{FEBBAB9F-30BB-41B7-A91E-8DC3CC58CA38}" type="pres">
      <dgm:prSet presAssocID="{6EAEC931-52EB-45D0-8518-CA04FBA669E6}" presName="horzOne" presStyleCnt="0"/>
      <dgm:spPr/>
    </dgm:pt>
    <dgm:pt modelId="{65BA8103-88D5-4DEA-98E0-5B486CEA8011}" type="pres">
      <dgm:prSet presAssocID="{E79E9CBA-630B-459C-B207-C39CF8BBD0DA}" presName="sibSpaceOne" presStyleCnt="0"/>
      <dgm:spPr/>
    </dgm:pt>
    <dgm:pt modelId="{6CEBE51B-0945-4CAA-BFE5-2DF16E4A3800}" type="pres">
      <dgm:prSet presAssocID="{7DF4510E-75F7-4FAC-8283-E3B2ACF913D0}" presName="vertOne" presStyleCnt="0"/>
      <dgm:spPr/>
    </dgm:pt>
    <dgm:pt modelId="{ABAFDD4F-ECBC-4F0C-AF3E-EBD4E28D328F}" type="pres">
      <dgm:prSet presAssocID="{7DF4510E-75F7-4FAC-8283-E3B2ACF913D0}" presName="txOne" presStyleLbl="node0" presStyleIdx="2" presStyleCnt="3">
        <dgm:presLayoutVars>
          <dgm:chPref val="3"/>
        </dgm:presLayoutVars>
      </dgm:prSet>
      <dgm:spPr/>
      <dgm:t>
        <a:bodyPr/>
        <a:lstStyle/>
        <a:p>
          <a:endParaRPr lang="zh-CN" altLang="en-US"/>
        </a:p>
      </dgm:t>
    </dgm:pt>
    <dgm:pt modelId="{F5CEC27C-D04C-4B85-A72D-7A532757496E}" type="pres">
      <dgm:prSet presAssocID="{7DF4510E-75F7-4FAC-8283-E3B2ACF913D0}" presName="horzOne" presStyleCnt="0"/>
      <dgm:spPr/>
    </dgm:pt>
  </dgm:ptLst>
  <dgm:cxnLst>
    <dgm:cxn modelId="{D6134351-53CE-4303-9217-4FBABDF4D047}" type="presOf" srcId="{CEE81D39-E630-4165-A281-CFC3EC2B07D9}" destId="{C09F59DA-3874-4C97-88EA-09A3C90662BA}" srcOrd="0" destOrd="0" presId="urn:microsoft.com/office/officeart/2005/8/layout/hierarchy4"/>
    <dgm:cxn modelId="{2909B50E-CCBE-4222-8174-57AF71DB2434}" type="presOf" srcId="{7DF4510E-75F7-4FAC-8283-E3B2ACF913D0}" destId="{ABAFDD4F-ECBC-4F0C-AF3E-EBD4E28D328F}" srcOrd="0" destOrd="0" presId="urn:microsoft.com/office/officeart/2005/8/layout/hierarchy4"/>
    <dgm:cxn modelId="{986EF03D-1BDE-43B2-88A9-E7CB760ACC78}" type="presOf" srcId="{D51DD161-A608-42E0-BB71-06604BB0DC7C}" destId="{D15312A6-3264-4097-9E43-53ADFD01294D}" srcOrd="0" destOrd="0" presId="urn:microsoft.com/office/officeart/2005/8/layout/hierarchy4"/>
    <dgm:cxn modelId="{6890B793-2B4C-4ED8-B578-37F777671D49}" srcId="{D51DD161-A608-42E0-BB71-06604BB0DC7C}" destId="{CEE81D39-E630-4165-A281-CFC3EC2B07D9}" srcOrd="0" destOrd="0" parTransId="{78146738-C016-487D-BA46-F77A8E8B0B7B}" sibTransId="{61264AB9-5CB9-44BD-B690-4F4B7C3D136D}"/>
    <dgm:cxn modelId="{CB8BFC7A-B1D1-44A5-8AC5-D09E7E716939}" type="presOf" srcId="{6EAEC931-52EB-45D0-8518-CA04FBA669E6}" destId="{2B960982-2383-402A-89C8-11E5E4F42494}" srcOrd="0" destOrd="0" presId="urn:microsoft.com/office/officeart/2005/8/layout/hierarchy4"/>
    <dgm:cxn modelId="{07238F9A-7146-4051-A710-21C7A1718320}" srcId="{D51DD161-A608-42E0-BB71-06604BB0DC7C}" destId="{7DF4510E-75F7-4FAC-8283-E3B2ACF913D0}" srcOrd="2" destOrd="0" parTransId="{78194728-20E7-4080-AADF-1F624EF8D3EE}" sibTransId="{BFF3CD54-9A62-4F26-A00F-B9F6DD77ED85}"/>
    <dgm:cxn modelId="{7131BBA7-121B-48B1-ABC6-3310BBBFDC59}" srcId="{D51DD161-A608-42E0-BB71-06604BB0DC7C}" destId="{6EAEC931-52EB-45D0-8518-CA04FBA669E6}" srcOrd="1" destOrd="0" parTransId="{435E62D3-DAF3-4CA5-BE01-95A1470200E7}" sibTransId="{E79E9CBA-630B-459C-B207-C39CF8BBD0DA}"/>
    <dgm:cxn modelId="{E97C5E0C-C74B-4767-A4F1-6549191C61AD}" type="presParOf" srcId="{D15312A6-3264-4097-9E43-53ADFD01294D}" destId="{C212FBFA-7D80-498B-8873-8C7E80B279CA}" srcOrd="0" destOrd="0" presId="urn:microsoft.com/office/officeart/2005/8/layout/hierarchy4"/>
    <dgm:cxn modelId="{7C2384EF-71FA-4B52-BF79-9C877794A285}" type="presParOf" srcId="{C212FBFA-7D80-498B-8873-8C7E80B279CA}" destId="{C09F59DA-3874-4C97-88EA-09A3C90662BA}" srcOrd="0" destOrd="0" presId="urn:microsoft.com/office/officeart/2005/8/layout/hierarchy4"/>
    <dgm:cxn modelId="{25223268-4E9B-47D3-ADC8-13CFF05EB201}" type="presParOf" srcId="{C212FBFA-7D80-498B-8873-8C7E80B279CA}" destId="{BF50DCD2-6A89-47C8-82D4-DA3BFB55570F}" srcOrd="1" destOrd="0" presId="urn:microsoft.com/office/officeart/2005/8/layout/hierarchy4"/>
    <dgm:cxn modelId="{69EC7676-A69F-46DE-9C04-03F8546CDC67}" type="presParOf" srcId="{D15312A6-3264-4097-9E43-53ADFD01294D}" destId="{060C1BC1-0DA5-4F7B-9B5F-7461A0A417A8}" srcOrd="1" destOrd="0" presId="urn:microsoft.com/office/officeart/2005/8/layout/hierarchy4"/>
    <dgm:cxn modelId="{702F917C-BC41-4DC6-A1C8-637A250A8BB3}" type="presParOf" srcId="{D15312A6-3264-4097-9E43-53ADFD01294D}" destId="{C7884FB3-C491-4D69-BE3C-D8B863860880}" srcOrd="2" destOrd="0" presId="urn:microsoft.com/office/officeart/2005/8/layout/hierarchy4"/>
    <dgm:cxn modelId="{505699B6-777B-49B7-A0A1-E5CBFCFBFC91}" type="presParOf" srcId="{C7884FB3-C491-4D69-BE3C-D8B863860880}" destId="{2B960982-2383-402A-89C8-11E5E4F42494}" srcOrd="0" destOrd="0" presId="urn:microsoft.com/office/officeart/2005/8/layout/hierarchy4"/>
    <dgm:cxn modelId="{16A1E3D1-6DFD-4097-8380-0102179DEE2C}" type="presParOf" srcId="{C7884FB3-C491-4D69-BE3C-D8B863860880}" destId="{FEBBAB9F-30BB-41B7-A91E-8DC3CC58CA38}" srcOrd="1" destOrd="0" presId="urn:microsoft.com/office/officeart/2005/8/layout/hierarchy4"/>
    <dgm:cxn modelId="{987458FA-3CCC-458B-8F5A-2B6BC1A6AF80}" type="presParOf" srcId="{D15312A6-3264-4097-9E43-53ADFD01294D}" destId="{65BA8103-88D5-4DEA-98E0-5B486CEA8011}" srcOrd="3" destOrd="0" presId="urn:microsoft.com/office/officeart/2005/8/layout/hierarchy4"/>
    <dgm:cxn modelId="{BCA2BE22-9EBD-4781-A31E-68623C024C18}" type="presParOf" srcId="{D15312A6-3264-4097-9E43-53ADFD01294D}" destId="{6CEBE51B-0945-4CAA-BFE5-2DF16E4A3800}" srcOrd="4" destOrd="0" presId="urn:microsoft.com/office/officeart/2005/8/layout/hierarchy4"/>
    <dgm:cxn modelId="{3FBC196E-8251-45C7-915E-DC02793C88ED}" type="presParOf" srcId="{6CEBE51B-0945-4CAA-BFE5-2DF16E4A3800}" destId="{ABAFDD4F-ECBC-4F0C-AF3E-EBD4E28D328F}" srcOrd="0" destOrd="0" presId="urn:microsoft.com/office/officeart/2005/8/layout/hierarchy4"/>
    <dgm:cxn modelId="{CCF95EC4-7C92-4A7C-86D8-129594C4D476}" type="presParOf" srcId="{6CEBE51B-0945-4CAA-BFE5-2DF16E4A3800}" destId="{F5CEC27C-D04C-4B85-A72D-7A532757496E}"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7175DBB-3F73-4BF4-818A-C4B40311F46E}" type="doc">
      <dgm:prSet loTypeId="urn:microsoft.com/office/officeart/2005/8/layout/vList5" loCatId="list" qsTypeId="urn:microsoft.com/office/officeart/2005/8/quickstyle/simple1" qsCatId="simple" csTypeId="urn:microsoft.com/office/officeart/2005/8/colors/accent2_1" csCatId="accent2" phldr="1"/>
      <dgm:spPr/>
      <dgm:t>
        <a:bodyPr/>
        <a:lstStyle/>
        <a:p>
          <a:endParaRPr lang="zh-CN" altLang="en-US"/>
        </a:p>
      </dgm:t>
    </dgm:pt>
    <dgm:pt modelId="{1A2F8B2B-B208-4966-AAB1-1D6CE977C03C}">
      <dgm:prSet phldrT="[文本]" custT="1"/>
      <dgm:spPr/>
      <dgm:t>
        <a:bodyPr/>
        <a:lstStyle/>
        <a:p>
          <a:pPr marL="0" marR="0" indent="0" algn="l" defTabSz="914400" eaLnBrk="1" fontAlgn="auto" latinLnBrk="0" hangingPunct="1">
            <a:lnSpc>
              <a:spcPct val="100000"/>
            </a:lnSpc>
            <a:spcBef>
              <a:spcPts val="0"/>
            </a:spcBef>
            <a:spcAft>
              <a:spcPts val="0"/>
            </a:spcAft>
            <a:buClrTx/>
            <a:buSzTx/>
            <a:buFontTx/>
            <a:buNone/>
            <a:tabLst/>
            <a:defRPr/>
          </a:pPr>
          <a:r>
            <a:rPr lang="zh-CN" altLang="en-US" sz="1600" b="1" dirty="0" smtClean="0">
              <a:latin typeface="华文细黑" pitchFamily="2" charset="-122"/>
              <a:ea typeface="华文细黑" pitchFamily="2" charset="-122"/>
            </a:rPr>
            <a:t>与病例</a:t>
          </a:r>
          <a:r>
            <a:rPr lang="zh-CN" altLang="en-US" sz="1600" b="1" dirty="0" smtClean="0">
              <a:solidFill>
                <a:srgbClr val="C00000"/>
              </a:solidFill>
              <a:latin typeface="华文细黑" pitchFamily="2" charset="-122"/>
              <a:ea typeface="华文细黑" pitchFamily="2" charset="-122"/>
            </a:rPr>
            <a:t>共同居住、学习、工作</a:t>
          </a:r>
          <a:r>
            <a:rPr lang="zh-CN" altLang="en-US" sz="1600" b="1" dirty="0" smtClean="0">
              <a:latin typeface="华文细黑" pitchFamily="2" charset="-122"/>
              <a:ea typeface="华文细黑" pitchFamily="2" charset="-122"/>
            </a:rPr>
            <a:t>或其他有密切接触的人员</a:t>
          </a:r>
          <a:endParaRPr lang="zh-CN" altLang="en-US" sz="1600" dirty="0" smtClean="0"/>
        </a:p>
      </dgm:t>
    </dgm:pt>
    <dgm:pt modelId="{F3843CC7-C332-4EC6-AB59-D2EF7FDB2636}" type="parTrans" cxnId="{4F1E33E3-CB90-4758-9F56-E7E841F041F6}">
      <dgm:prSet/>
      <dgm:spPr/>
      <dgm:t>
        <a:bodyPr/>
        <a:lstStyle/>
        <a:p>
          <a:endParaRPr lang="zh-CN" altLang="en-US" sz="1600"/>
        </a:p>
      </dgm:t>
    </dgm:pt>
    <dgm:pt modelId="{9EBC9BDF-75C5-48FE-BB39-6055C707695C}" type="sibTrans" cxnId="{4F1E33E3-CB90-4758-9F56-E7E841F041F6}">
      <dgm:prSet/>
      <dgm:spPr/>
      <dgm:t>
        <a:bodyPr/>
        <a:lstStyle/>
        <a:p>
          <a:endParaRPr lang="zh-CN" altLang="en-US" sz="1600"/>
        </a:p>
      </dgm:t>
    </dgm:pt>
    <dgm:pt modelId="{6C982A1C-E988-4051-8F32-4D4D98F3B680}">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1600" b="1" dirty="0" smtClean="0">
              <a:latin typeface="华文细黑" pitchFamily="2" charset="-122"/>
              <a:ea typeface="华文细黑" pitchFamily="2" charset="-122"/>
            </a:rPr>
            <a:t>如近距离工作、共用同一教室、或其他有密切接触的的人员</a:t>
          </a:r>
          <a:endParaRPr lang="zh-CN" altLang="en-US" sz="1600" dirty="0" smtClean="0"/>
        </a:p>
      </dgm:t>
    </dgm:pt>
    <dgm:pt modelId="{46DABD66-EBA4-4E7D-BC4E-96B1F94DB556}" type="parTrans" cxnId="{5BA1D055-C254-4371-BF40-02FDDCB4382F}">
      <dgm:prSet/>
      <dgm:spPr/>
      <dgm:t>
        <a:bodyPr/>
        <a:lstStyle/>
        <a:p>
          <a:endParaRPr lang="zh-CN" altLang="en-US" sz="1600"/>
        </a:p>
      </dgm:t>
    </dgm:pt>
    <dgm:pt modelId="{41A85B2E-000F-434F-A134-7C2F40640378}" type="sibTrans" cxnId="{5BA1D055-C254-4371-BF40-02FDDCB4382F}">
      <dgm:prSet/>
      <dgm:spPr/>
      <dgm:t>
        <a:bodyPr/>
        <a:lstStyle/>
        <a:p>
          <a:endParaRPr lang="zh-CN" altLang="en-US" sz="1600"/>
        </a:p>
      </dgm:t>
    </dgm:pt>
    <dgm:pt modelId="{0E10E1ED-6EC1-465A-9235-77A7BB06A62A}">
      <dgm:prSet phldrT="[文本]" custT="1"/>
      <dgm:spPr/>
      <dgm:t>
        <a:bodyPr/>
        <a:lstStyle/>
        <a:p>
          <a:pPr marL="0" marR="0" indent="0" algn="l" defTabSz="914400" eaLnBrk="1" fontAlgn="auto" latinLnBrk="0" hangingPunct="1">
            <a:lnSpc>
              <a:spcPct val="100000"/>
            </a:lnSpc>
            <a:spcBef>
              <a:spcPts val="0"/>
            </a:spcBef>
            <a:spcAft>
              <a:spcPts val="0"/>
            </a:spcAft>
            <a:buClrTx/>
            <a:buSzTx/>
            <a:buFontTx/>
            <a:buNone/>
            <a:tabLst/>
            <a:defRPr/>
          </a:pPr>
          <a:r>
            <a:rPr lang="zh-CN" altLang="en-US" sz="1600" b="1" dirty="0" smtClean="0">
              <a:solidFill>
                <a:srgbClr val="C00000"/>
              </a:solidFill>
              <a:latin typeface="华文细黑" pitchFamily="2" charset="-122"/>
              <a:ea typeface="华文细黑" pitchFamily="2" charset="-122"/>
            </a:rPr>
            <a:t>诊疗、护理、探视病例</a:t>
          </a:r>
          <a:r>
            <a:rPr lang="zh-CN" altLang="en-US" sz="1600" b="1" dirty="0" smtClean="0">
              <a:latin typeface="华文细黑" pitchFamily="2" charset="-122"/>
              <a:ea typeface="华文细黑" pitchFamily="2" charset="-122"/>
            </a:rPr>
            <a:t>的医护人员、家属或其他与病例有类似近距离接触的人员</a:t>
          </a:r>
          <a:endParaRPr lang="zh-CN" altLang="en-US" sz="1600" b="1" dirty="0" smtClean="0"/>
        </a:p>
      </dgm:t>
    </dgm:pt>
    <dgm:pt modelId="{F5AB3580-DB09-459B-89BF-9C1DD3256D30}" type="parTrans" cxnId="{786A9312-B454-4BD9-8DA5-87F034B694AB}">
      <dgm:prSet/>
      <dgm:spPr/>
      <dgm:t>
        <a:bodyPr/>
        <a:lstStyle/>
        <a:p>
          <a:endParaRPr lang="zh-CN" altLang="en-US" sz="1600"/>
        </a:p>
      </dgm:t>
    </dgm:pt>
    <dgm:pt modelId="{681596DD-0663-4FB7-BA59-349BF81A0241}" type="sibTrans" cxnId="{786A9312-B454-4BD9-8DA5-87F034B694AB}">
      <dgm:prSet/>
      <dgm:spPr/>
      <dgm:t>
        <a:bodyPr/>
        <a:lstStyle/>
        <a:p>
          <a:endParaRPr lang="zh-CN" altLang="en-US" sz="1600"/>
        </a:p>
      </dgm:t>
    </dgm:pt>
    <dgm:pt modelId="{0BE96D3C-1033-48BA-A25D-793E9E726EAB}">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1600" b="1" dirty="0" smtClean="0">
              <a:latin typeface="华文细黑" pitchFamily="2" charset="-122"/>
              <a:ea typeface="华文细黑" pitchFamily="2" charset="-122"/>
            </a:rPr>
            <a:t>直接治疗及护理病例、到病例所在的密闭环境中探视病人或停留、病例同病室的其他患者及其陪护人员</a:t>
          </a:r>
          <a:endParaRPr lang="zh-CN" altLang="en-US" sz="1600" dirty="0" smtClean="0"/>
        </a:p>
      </dgm:t>
    </dgm:pt>
    <dgm:pt modelId="{02D6F01A-319A-4624-A1DA-31E4C724E8CB}" type="parTrans" cxnId="{5596AC18-8207-44A5-98DF-511057F3FFD4}">
      <dgm:prSet/>
      <dgm:spPr/>
      <dgm:t>
        <a:bodyPr/>
        <a:lstStyle/>
        <a:p>
          <a:endParaRPr lang="zh-CN" altLang="en-US" sz="1600"/>
        </a:p>
      </dgm:t>
    </dgm:pt>
    <dgm:pt modelId="{3532CAE9-48AF-483A-98AC-2E0BE2DA9C09}" type="sibTrans" cxnId="{5596AC18-8207-44A5-98DF-511057F3FFD4}">
      <dgm:prSet/>
      <dgm:spPr/>
      <dgm:t>
        <a:bodyPr/>
        <a:lstStyle/>
        <a:p>
          <a:endParaRPr lang="zh-CN" altLang="en-US" sz="1600"/>
        </a:p>
      </dgm:t>
    </dgm:pt>
    <dgm:pt modelId="{FD148D00-FB3E-4E0B-8E25-40D61B53F345}">
      <dgm:prSet phldrT="[文本]" custT="1"/>
      <dgm:spPr/>
      <dgm:t>
        <a:bodyPr/>
        <a:lstStyle/>
        <a:p>
          <a:pPr marL="0" marR="0" indent="0" algn="l" defTabSz="914400" eaLnBrk="1" fontAlgn="auto" latinLnBrk="0" hangingPunct="1">
            <a:lnSpc>
              <a:spcPct val="100000"/>
            </a:lnSpc>
            <a:spcBef>
              <a:spcPts val="0"/>
            </a:spcBef>
            <a:spcAft>
              <a:spcPts val="0"/>
            </a:spcAft>
            <a:buClrTx/>
            <a:buSzTx/>
            <a:buFontTx/>
            <a:buNone/>
            <a:tabLst/>
            <a:defRPr/>
          </a:pPr>
          <a:r>
            <a:rPr lang="zh-CN" altLang="en-US" sz="1600" b="1" dirty="0" smtClean="0">
              <a:latin typeface="华文细黑" pitchFamily="2" charset="-122"/>
              <a:ea typeface="华文细黑" pitchFamily="2" charset="-122"/>
            </a:rPr>
            <a:t>病例</a:t>
          </a:r>
          <a:r>
            <a:rPr lang="zh-CN" altLang="en-US" sz="1600" b="1" dirty="0" smtClean="0">
              <a:solidFill>
                <a:srgbClr val="C00000"/>
              </a:solidFill>
              <a:latin typeface="华文细黑" pitchFamily="2" charset="-122"/>
              <a:ea typeface="华文细黑" pitchFamily="2" charset="-122"/>
            </a:rPr>
            <a:t>乘坐同一交通工具</a:t>
          </a:r>
          <a:r>
            <a:rPr lang="zh-CN" altLang="en-US" sz="1600" b="1" dirty="0" smtClean="0">
              <a:latin typeface="华文细黑" pitchFamily="2" charset="-122"/>
              <a:ea typeface="华文细黑" pitchFamily="2" charset="-122"/>
            </a:rPr>
            <a:t>并有近距离接触人员</a:t>
          </a:r>
          <a:endParaRPr lang="en-US" altLang="zh-CN" sz="1600" b="1" dirty="0" smtClean="0">
            <a:latin typeface="华文细黑" pitchFamily="2" charset="-122"/>
            <a:ea typeface="华文细黑" pitchFamily="2" charset="-122"/>
          </a:endParaRPr>
        </a:p>
      </dgm:t>
    </dgm:pt>
    <dgm:pt modelId="{011F441D-A78A-4DD8-8198-F8CC6FCF56E1}" type="parTrans" cxnId="{09A495CE-3FE9-4E70-9D49-C620FEFC8658}">
      <dgm:prSet/>
      <dgm:spPr/>
      <dgm:t>
        <a:bodyPr/>
        <a:lstStyle/>
        <a:p>
          <a:endParaRPr lang="zh-CN" altLang="en-US" sz="1600"/>
        </a:p>
      </dgm:t>
    </dgm:pt>
    <dgm:pt modelId="{D17E4912-67BE-4983-9980-2B61A97B9C1F}" type="sibTrans" cxnId="{09A495CE-3FE9-4E70-9D49-C620FEFC8658}">
      <dgm:prSet/>
      <dgm:spPr/>
      <dgm:t>
        <a:bodyPr/>
        <a:lstStyle/>
        <a:p>
          <a:endParaRPr lang="zh-CN" altLang="en-US" sz="1600"/>
        </a:p>
      </dgm:t>
    </dgm:pt>
    <dgm:pt modelId="{753C110C-CE03-495E-BD21-D3B32844CED4}">
      <dgm:prSet phldrT="[文本]" custT="1"/>
      <dgm:spPr/>
      <dgm:t>
        <a:bodyPr/>
        <a:lstStyle/>
        <a:p>
          <a:pPr indent="0">
            <a:buNone/>
          </a:pPr>
          <a:r>
            <a:rPr lang="zh-CN" altLang="en-US" sz="1400" b="1" dirty="0" smtClean="0">
              <a:latin typeface="华文细黑" pitchFamily="2" charset="-122"/>
              <a:ea typeface="华文细黑" pitchFamily="2" charset="-122"/>
            </a:rPr>
            <a:t>在交通工具上照料护理过病人的人员</a:t>
          </a:r>
          <a:endParaRPr lang="zh-CN" altLang="en-US" sz="1400" b="1" dirty="0">
            <a:latin typeface="华文细黑" pitchFamily="2" charset="-122"/>
            <a:ea typeface="华文细黑" pitchFamily="2" charset="-122"/>
          </a:endParaRPr>
        </a:p>
      </dgm:t>
    </dgm:pt>
    <dgm:pt modelId="{707382D8-8C4B-4499-B11E-516B814398C6}" type="parTrans" cxnId="{E60B118D-ADC3-46E9-B908-CA37A1294F02}">
      <dgm:prSet/>
      <dgm:spPr/>
      <dgm:t>
        <a:bodyPr/>
        <a:lstStyle/>
        <a:p>
          <a:endParaRPr lang="zh-CN" altLang="en-US" sz="1600"/>
        </a:p>
      </dgm:t>
    </dgm:pt>
    <dgm:pt modelId="{ADB4F324-990C-4B00-8381-7AD6F3ABC62E}" type="sibTrans" cxnId="{E60B118D-ADC3-46E9-B908-CA37A1294F02}">
      <dgm:prSet/>
      <dgm:spPr/>
      <dgm:t>
        <a:bodyPr/>
        <a:lstStyle/>
        <a:p>
          <a:endParaRPr lang="zh-CN" altLang="en-US" sz="1600"/>
        </a:p>
      </dgm:t>
    </dgm:pt>
    <dgm:pt modelId="{5EDE56EE-79C5-4E18-88A8-480BE5A7EA89}">
      <dgm:prSet custT="1"/>
      <dgm:spPr/>
      <dgm:t>
        <a:bodyPr/>
        <a:lstStyle/>
        <a:p>
          <a:pPr algn="l"/>
          <a:r>
            <a:rPr lang="zh-CN" altLang="zh-CN" sz="1800" b="1" dirty="0" smtClean="0">
              <a:latin typeface="华文细黑" pitchFamily="2" charset="-122"/>
              <a:ea typeface="华文细黑" pitchFamily="2" charset="-122"/>
            </a:rPr>
            <a:t>现场调查人员调查后经评估认为其他与病例密切接触的人员。</a:t>
          </a:r>
          <a:endParaRPr lang="en-US" altLang="zh-CN" sz="1800" b="1" dirty="0" smtClean="0">
            <a:latin typeface="华文细黑" pitchFamily="2" charset="-122"/>
            <a:ea typeface="华文细黑" pitchFamily="2" charset="-122"/>
          </a:endParaRPr>
        </a:p>
      </dgm:t>
    </dgm:pt>
    <dgm:pt modelId="{6FAD1A83-B6E7-4A52-B395-0B14C43AF398}" type="parTrans" cxnId="{59F2081D-0D76-4816-A382-F0C215CE21C4}">
      <dgm:prSet/>
      <dgm:spPr/>
      <dgm:t>
        <a:bodyPr/>
        <a:lstStyle/>
        <a:p>
          <a:endParaRPr lang="zh-CN" altLang="en-US" sz="1600"/>
        </a:p>
      </dgm:t>
    </dgm:pt>
    <dgm:pt modelId="{EBC4F18F-366F-4D98-978F-68592DFE323A}" type="sibTrans" cxnId="{59F2081D-0D76-4816-A382-F0C215CE21C4}">
      <dgm:prSet/>
      <dgm:spPr/>
      <dgm:t>
        <a:bodyPr/>
        <a:lstStyle/>
        <a:p>
          <a:endParaRPr lang="zh-CN" altLang="en-US" sz="1600"/>
        </a:p>
      </dgm:t>
    </dgm:pt>
    <dgm:pt modelId="{CA2C033B-53AD-44B3-B8DE-CF4B1243C0AA}">
      <dgm:prSet custT="1"/>
      <dgm:spPr/>
      <dgm:t>
        <a:bodyPr/>
        <a:lstStyle/>
        <a:p>
          <a:pPr indent="0">
            <a:buNone/>
          </a:pPr>
          <a:r>
            <a:rPr lang="zh-CN" altLang="en-US" sz="1400" b="1" dirty="0" smtClean="0">
              <a:latin typeface="华文细黑" pitchFamily="2" charset="-122"/>
              <a:ea typeface="华文细黑" pitchFamily="2" charset="-122"/>
            </a:rPr>
            <a:t>该病例的同行人员</a:t>
          </a:r>
          <a:endParaRPr lang="zh-CN" altLang="en-US" sz="1400" b="1" dirty="0">
            <a:latin typeface="华文细黑" pitchFamily="2" charset="-122"/>
            <a:ea typeface="华文细黑" pitchFamily="2" charset="-122"/>
          </a:endParaRPr>
        </a:p>
      </dgm:t>
    </dgm:pt>
    <dgm:pt modelId="{B6336CAF-145E-4C40-A18F-6B33F1628FE9}" type="parTrans" cxnId="{E06E6569-7079-4DD4-9284-1FBFF33A2266}">
      <dgm:prSet/>
      <dgm:spPr/>
      <dgm:t>
        <a:bodyPr/>
        <a:lstStyle/>
        <a:p>
          <a:endParaRPr lang="zh-CN" altLang="en-US" sz="1600"/>
        </a:p>
      </dgm:t>
    </dgm:pt>
    <dgm:pt modelId="{0B91DFEA-85F0-4E47-923E-65C1AC7B4003}" type="sibTrans" cxnId="{E06E6569-7079-4DD4-9284-1FBFF33A2266}">
      <dgm:prSet/>
      <dgm:spPr/>
      <dgm:t>
        <a:bodyPr/>
        <a:lstStyle/>
        <a:p>
          <a:endParaRPr lang="zh-CN" altLang="en-US" sz="1600"/>
        </a:p>
      </dgm:t>
    </dgm:pt>
    <dgm:pt modelId="{7FD823F7-AE4E-48CA-AC2F-934A61D95209}">
      <dgm:prSet custT="1"/>
      <dgm:spPr/>
      <dgm:t>
        <a:bodyPr/>
        <a:lstStyle/>
        <a:p>
          <a:pPr indent="0">
            <a:buNone/>
          </a:pPr>
          <a:r>
            <a:rPr lang="zh-CN" altLang="en-US" sz="1400" b="1" dirty="0" smtClean="0">
              <a:latin typeface="华文细黑" pitchFamily="2" charset="-122"/>
              <a:ea typeface="华文细黑" pitchFamily="2" charset="-122"/>
            </a:rPr>
            <a:t>经评估后发现有可能近距离接触病人的其他乘客和乘务人员</a:t>
          </a:r>
          <a:endParaRPr lang="zh-CN" altLang="en-US" sz="1400" b="1" dirty="0">
            <a:latin typeface="华文细黑" pitchFamily="2" charset="-122"/>
            <a:ea typeface="华文细黑" pitchFamily="2" charset="-122"/>
          </a:endParaRPr>
        </a:p>
      </dgm:t>
    </dgm:pt>
    <dgm:pt modelId="{353563D9-2A4B-48BF-88F8-53ADD9A4A789}" type="parTrans" cxnId="{2296DD6A-964A-4F82-B0EB-96295DC9C336}">
      <dgm:prSet/>
      <dgm:spPr/>
      <dgm:t>
        <a:bodyPr/>
        <a:lstStyle/>
        <a:p>
          <a:endParaRPr lang="zh-CN" altLang="en-US" sz="1600"/>
        </a:p>
      </dgm:t>
    </dgm:pt>
    <dgm:pt modelId="{CCC87767-80F3-423D-8A41-29792B776E87}" type="sibTrans" cxnId="{2296DD6A-964A-4F82-B0EB-96295DC9C336}">
      <dgm:prSet/>
      <dgm:spPr/>
      <dgm:t>
        <a:bodyPr/>
        <a:lstStyle/>
        <a:p>
          <a:endParaRPr lang="zh-CN" altLang="en-US" sz="1600"/>
        </a:p>
      </dgm:t>
    </dgm:pt>
    <dgm:pt modelId="{F5C97B0A-1B54-4F5D-AACA-C6D0C6D07AD4}">
      <dgm:prSet custT="1"/>
      <dgm:spPr/>
      <dgm:t>
        <a:bodyPr/>
        <a:lstStyle/>
        <a:p>
          <a:pPr indent="0">
            <a:buNone/>
          </a:pPr>
          <a:endParaRPr lang="zh-CN" altLang="en-US" sz="1600" dirty="0"/>
        </a:p>
      </dgm:t>
    </dgm:pt>
    <dgm:pt modelId="{3B1F4671-4468-40B0-8CCE-629C024A6341}" type="parTrans" cxnId="{05F3C7D6-B1BA-46FB-B891-6491865A3D15}">
      <dgm:prSet/>
      <dgm:spPr/>
      <dgm:t>
        <a:bodyPr/>
        <a:lstStyle/>
        <a:p>
          <a:endParaRPr lang="zh-CN" altLang="en-US" sz="1600"/>
        </a:p>
      </dgm:t>
    </dgm:pt>
    <dgm:pt modelId="{A791530A-D7A0-40B5-A33E-380A5D59567F}" type="sibTrans" cxnId="{05F3C7D6-B1BA-46FB-B891-6491865A3D15}">
      <dgm:prSet/>
      <dgm:spPr/>
      <dgm:t>
        <a:bodyPr/>
        <a:lstStyle/>
        <a:p>
          <a:endParaRPr lang="zh-CN" altLang="en-US" sz="1600"/>
        </a:p>
      </dgm:t>
    </dgm:pt>
    <dgm:pt modelId="{6AE80078-184A-40BA-BE3E-5D29004B5790}">
      <dgm:prSet phldrT="[文本]" custT="1"/>
      <dgm:spPr/>
      <dgm:t>
        <a:bodyPr/>
        <a:lstStyle/>
        <a:p>
          <a:pPr indent="0">
            <a:buNone/>
          </a:pPr>
          <a:endParaRPr lang="zh-CN" altLang="en-US" sz="1200" b="1" dirty="0">
            <a:latin typeface="华文细黑" pitchFamily="2" charset="-122"/>
            <a:ea typeface="华文细黑" pitchFamily="2" charset="-122"/>
          </a:endParaRPr>
        </a:p>
      </dgm:t>
    </dgm:pt>
    <dgm:pt modelId="{B30D8795-B44C-458F-BE3E-59963A978C6B}" type="parTrans" cxnId="{D6B5135A-B510-4FA2-A9A0-3F60DC49A068}">
      <dgm:prSet/>
      <dgm:spPr/>
      <dgm:t>
        <a:bodyPr/>
        <a:lstStyle/>
        <a:p>
          <a:endParaRPr lang="zh-CN" altLang="en-US"/>
        </a:p>
      </dgm:t>
    </dgm:pt>
    <dgm:pt modelId="{6B446D3B-9C86-4C6F-8939-CF771D42BAE5}" type="sibTrans" cxnId="{D6B5135A-B510-4FA2-A9A0-3F60DC49A068}">
      <dgm:prSet/>
      <dgm:spPr/>
      <dgm:t>
        <a:bodyPr/>
        <a:lstStyle/>
        <a:p>
          <a:endParaRPr lang="zh-CN" altLang="en-US"/>
        </a:p>
      </dgm:t>
    </dgm:pt>
    <dgm:pt modelId="{E0164E87-551A-4A04-9A41-F195D03A817E}" type="pres">
      <dgm:prSet presAssocID="{87175DBB-3F73-4BF4-818A-C4B40311F46E}" presName="Name0" presStyleCnt="0">
        <dgm:presLayoutVars>
          <dgm:dir/>
          <dgm:animLvl val="lvl"/>
          <dgm:resizeHandles val="exact"/>
        </dgm:presLayoutVars>
      </dgm:prSet>
      <dgm:spPr/>
      <dgm:t>
        <a:bodyPr/>
        <a:lstStyle/>
        <a:p>
          <a:endParaRPr lang="zh-CN" altLang="en-US"/>
        </a:p>
      </dgm:t>
    </dgm:pt>
    <dgm:pt modelId="{4DD575D8-26A7-4799-9CCF-58A3E45C7575}" type="pres">
      <dgm:prSet presAssocID="{1A2F8B2B-B208-4966-AAB1-1D6CE977C03C}" presName="linNode" presStyleCnt="0"/>
      <dgm:spPr/>
    </dgm:pt>
    <dgm:pt modelId="{0E80E665-6A90-4D6B-8EF5-00DF7CD00DA0}" type="pres">
      <dgm:prSet presAssocID="{1A2F8B2B-B208-4966-AAB1-1D6CE977C03C}" presName="parentText" presStyleLbl="node1" presStyleIdx="0" presStyleCnt="4">
        <dgm:presLayoutVars>
          <dgm:chMax val="1"/>
          <dgm:bulletEnabled val="1"/>
        </dgm:presLayoutVars>
      </dgm:prSet>
      <dgm:spPr/>
      <dgm:t>
        <a:bodyPr/>
        <a:lstStyle/>
        <a:p>
          <a:endParaRPr lang="zh-CN" altLang="en-US"/>
        </a:p>
      </dgm:t>
    </dgm:pt>
    <dgm:pt modelId="{784DA254-A404-43AB-BCAC-C77C8AC3BE7F}" type="pres">
      <dgm:prSet presAssocID="{1A2F8B2B-B208-4966-AAB1-1D6CE977C03C}" presName="descendantText" presStyleLbl="alignAccFollowNode1" presStyleIdx="0" presStyleCnt="3">
        <dgm:presLayoutVars>
          <dgm:bulletEnabled val="1"/>
        </dgm:presLayoutVars>
      </dgm:prSet>
      <dgm:spPr/>
      <dgm:t>
        <a:bodyPr/>
        <a:lstStyle/>
        <a:p>
          <a:endParaRPr lang="zh-CN" altLang="en-US"/>
        </a:p>
      </dgm:t>
    </dgm:pt>
    <dgm:pt modelId="{A980FD43-7B01-4C80-AB68-D98288AA7403}" type="pres">
      <dgm:prSet presAssocID="{9EBC9BDF-75C5-48FE-BB39-6055C707695C}" presName="sp" presStyleCnt="0"/>
      <dgm:spPr/>
    </dgm:pt>
    <dgm:pt modelId="{79E78BB6-63E3-406F-89D7-C6093BF03ED0}" type="pres">
      <dgm:prSet presAssocID="{0E10E1ED-6EC1-465A-9235-77A7BB06A62A}" presName="linNode" presStyleCnt="0"/>
      <dgm:spPr/>
    </dgm:pt>
    <dgm:pt modelId="{823D014B-EBAB-4449-8772-79C2AD09A8A5}" type="pres">
      <dgm:prSet presAssocID="{0E10E1ED-6EC1-465A-9235-77A7BB06A62A}" presName="parentText" presStyleLbl="node1" presStyleIdx="1" presStyleCnt="4">
        <dgm:presLayoutVars>
          <dgm:chMax val="1"/>
          <dgm:bulletEnabled val="1"/>
        </dgm:presLayoutVars>
      </dgm:prSet>
      <dgm:spPr/>
      <dgm:t>
        <a:bodyPr/>
        <a:lstStyle/>
        <a:p>
          <a:endParaRPr lang="zh-CN" altLang="en-US"/>
        </a:p>
      </dgm:t>
    </dgm:pt>
    <dgm:pt modelId="{6EC6A50C-2B1D-48D8-8458-3F3BE38E5102}" type="pres">
      <dgm:prSet presAssocID="{0E10E1ED-6EC1-465A-9235-77A7BB06A62A}" presName="descendantText" presStyleLbl="alignAccFollowNode1" presStyleIdx="1" presStyleCnt="3">
        <dgm:presLayoutVars>
          <dgm:bulletEnabled val="1"/>
        </dgm:presLayoutVars>
      </dgm:prSet>
      <dgm:spPr/>
      <dgm:t>
        <a:bodyPr/>
        <a:lstStyle/>
        <a:p>
          <a:endParaRPr lang="zh-CN" altLang="en-US"/>
        </a:p>
      </dgm:t>
    </dgm:pt>
    <dgm:pt modelId="{80AE21B9-61B1-4F76-A4E9-324400118C1C}" type="pres">
      <dgm:prSet presAssocID="{681596DD-0663-4FB7-BA59-349BF81A0241}" presName="sp" presStyleCnt="0"/>
      <dgm:spPr/>
    </dgm:pt>
    <dgm:pt modelId="{6F307F9A-DCD0-42D9-9546-42FEF189ADF3}" type="pres">
      <dgm:prSet presAssocID="{FD148D00-FB3E-4E0B-8E25-40D61B53F345}" presName="linNode" presStyleCnt="0"/>
      <dgm:spPr/>
    </dgm:pt>
    <dgm:pt modelId="{3641C106-DA10-48E3-BF1E-73150A85FEB3}" type="pres">
      <dgm:prSet presAssocID="{FD148D00-FB3E-4E0B-8E25-40D61B53F345}" presName="parentText" presStyleLbl="node1" presStyleIdx="2" presStyleCnt="4">
        <dgm:presLayoutVars>
          <dgm:chMax val="1"/>
          <dgm:bulletEnabled val="1"/>
        </dgm:presLayoutVars>
      </dgm:prSet>
      <dgm:spPr/>
      <dgm:t>
        <a:bodyPr/>
        <a:lstStyle/>
        <a:p>
          <a:endParaRPr lang="zh-CN" altLang="en-US"/>
        </a:p>
      </dgm:t>
    </dgm:pt>
    <dgm:pt modelId="{D0CB0E7B-1B90-43FE-939C-AB7B8249AA6E}" type="pres">
      <dgm:prSet presAssocID="{FD148D00-FB3E-4E0B-8E25-40D61B53F345}" presName="descendantText" presStyleLbl="alignAccFollowNode1" presStyleIdx="2" presStyleCnt="3">
        <dgm:presLayoutVars>
          <dgm:bulletEnabled val="1"/>
        </dgm:presLayoutVars>
      </dgm:prSet>
      <dgm:spPr/>
      <dgm:t>
        <a:bodyPr/>
        <a:lstStyle/>
        <a:p>
          <a:endParaRPr lang="zh-CN" altLang="en-US"/>
        </a:p>
      </dgm:t>
    </dgm:pt>
    <dgm:pt modelId="{319F5D72-2B7A-4688-9530-4FE987C776C9}" type="pres">
      <dgm:prSet presAssocID="{D17E4912-67BE-4983-9980-2B61A97B9C1F}" presName="sp" presStyleCnt="0"/>
      <dgm:spPr/>
    </dgm:pt>
    <dgm:pt modelId="{BF814E60-0414-463A-98B9-90A25AAEF22C}" type="pres">
      <dgm:prSet presAssocID="{5EDE56EE-79C5-4E18-88A8-480BE5A7EA89}" presName="linNode" presStyleCnt="0"/>
      <dgm:spPr/>
    </dgm:pt>
    <dgm:pt modelId="{275AFCDA-102D-4BDD-A24B-46331271E205}" type="pres">
      <dgm:prSet presAssocID="{5EDE56EE-79C5-4E18-88A8-480BE5A7EA89}" presName="parentText" presStyleLbl="node1" presStyleIdx="3" presStyleCnt="4" custScaleX="277778">
        <dgm:presLayoutVars>
          <dgm:chMax val="1"/>
          <dgm:bulletEnabled val="1"/>
        </dgm:presLayoutVars>
      </dgm:prSet>
      <dgm:spPr/>
      <dgm:t>
        <a:bodyPr/>
        <a:lstStyle/>
        <a:p>
          <a:endParaRPr lang="zh-CN" altLang="en-US"/>
        </a:p>
      </dgm:t>
    </dgm:pt>
  </dgm:ptLst>
  <dgm:cxnLst>
    <dgm:cxn modelId="{5596AC18-8207-44A5-98DF-511057F3FFD4}" srcId="{0E10E1ED-6EC1-465A-9235-77A7BB06A62A}" destId="{0BE96D3C-1033-48BA-A25D-793E9E726EAB}" srcOrd="0" destOrd="0" parTransId="{02D6F01A-319A-4624-A1DA-31E4C724E8CB}" sibTransId="{3532CAE9-48AF-483A-98AC-2E0BE2DA9C09}"/>
    <dgm:cxn modelId="{05F3C7D6-B1BA-46FB-B891-6491865A3D15}" srcId="{FD148D00-FB3E-4E0B-8E25-40D61B53F345}" destId="{F5C97B0A-1B54-4F5D-AACA-C6D0C6D07AD4}" srcOrd="4" destOrd="0" parTransId="{3B1F4671-4468-40B0-8CCE-629C024A6341}" sibTransId="{A791530A-D7A0-40B5-A33E-380A5D59567F}"/>
    <dgm:cxn modelId="{CDAD5262-C2F5-4F33-A694-42864B27CB02}" type="presOf" srcId="{7FD823F7-AE4E-48CA-AC2F-934A61D95209}" destId="{D0CB0E7B-1B90-43FE-939C-AB7B8249AA6E}" srcOrd="0" destOrd="3" presId="urn:microsoft.com/office/officeart/2005/8/layout/vList5"/>
    <dgm:cxn modelId="{34244F98-FCD6-491B-B14C-1F2A4E708877}" type="presOf" srcId="{1A2F8B2B-B208-4966-AAB1-1D6CE977C03C}" destId="{0E80E665-6A90-4D6B-8EF5-00DF7CD00DA0}" srcOrd="0" destOrd="0" presId="urn:microsoft.com/office/officeart/2005/8/layout/vList5"/>
    <dgm:cxn modelId="{4F1E33E3-CB90-4758-9F56-E7E841F041F6}" srcId="{87175DBB-3F73-4BF4-818A-C4B40311F46E}" destId="{1A2F8B2B-B208-4966-AAB1-1D6CE977C03C}" srcOrd="0" destOrd="0" parTransId="{F3843CC7-C332-4EC6-AB59-D2EF7FDB2636}" sibTransId="{9EBC9BDF-75C5-48FE-BB39-6055C707695C}"/>
    <dgm:cxn modelId="{B746827B-912E-4904-B66A-67716B1311CE}" type="presOf" srcId="{0E10E1ED-6EC1-465A-9235-77A7BB06A62A}" destId="{823D014B-EBAB-4449-8772-79C2AD09A8A5}" srcOrd="0" destOrd="0" presId="urn:microsoft.com/office/officeart/2005/8/layout/vList5"/>
    <dgm:cxn modelId="{09A495CE-3FE9-4E70-9D49-C620FEFC8658}" srcId="{87175DBB-3F73-4BF4-818A-C4B40311F46E}" destId="{FD148D00-FB3E-4E0B-8E25-40D61B53F345}" srcOrd="2" destOrd="0" parTransId="{011F441D-A78A-4DD8-8198-F8CC6FCF56E1}" sibTransId="{D17E4912-67BE-4983-9980-2B61A97B9C1F}"/>
    <dgm:cxn modelId="{021F3B40-BABC-4D64-91F2-90F14F981B24}" type="presOf" srcId="{F5C97B0A-1B54-4F5D-AACA-C6D0C6D07AD4}" destId="{D0CB0E7B-1B90-43FE-939C-AB7B8249AA6E}" srcOrd="0" destOrd="4" presId="urn:microsoft.com/office/officeart/2005/8/layout/vList5"/>
    <dgm:cxn modelId="{8BE2B7FC-2004-49CD-9A0E-BAE5EF649F96}" type="presOf" srcId="{CA2C033B-53AD-44B3-B8DE-CF4B1243C0AA}" destId="{D0CB0E7B-1B90-43FE-939C-AB7B8249AA6E}" srcOrd="0" destOrd="2" presId="urn:microsoft.com/office/officeart/2005/8/layout/vList5"/>
    <dgm:cxn modelId="{59F2081D-0D76-4816-A382-F0C215CE21C4}" srcId="{87175DBB-3F73-4BF4-818A-C4B40311F46E}" destId="{5EDE56EE-79C5-4E18-88A8-480BE5A7EA89}" srcOrd="3" destOrd="0" parTransId="{6FAD1A83-B6E7-4A52-B395-0B14C43AF398}" sibTransId="{EBC4F18F-366F-4D98-978F-68592DFE323A}"/>
    <dgm:cxn modelId="{E60B118D-ADC3-46E9-B908-CA37A1294F02}" srcId="{FD148D00-FB3E-4E0B-8E25-40D61B53F345}" destId="{753C110C-CE03-495E-BD21-D3B32844CED4}" srcOrd="1" destOrd="0" parTransId="{707382D8-8C4B-4499-B11E-516B814398C6}" sibTransId="{ADB4F324-990C-4B00-8381-7AD6F3ABC62E}"/>
    <dgm:cxn modelId="{C348CCE2-92F0-4018-9495-396C6CCE6E9E}" type="presOf" srcId="{0BE96D3C-1033-48BA-A25D-793E9E726EAB}" destId="{6EC6A50C-2B1D-48D8-8458-3F3BE38E5102}" srcOrd="0" destOrd="0" presId="urn:microsoft.com/office/officeart/2005/8/layout/vList5"/>
    <dgm:cxn modelId="{0417C08F-A52E-428E-851C-1F8FF63486DB}" type="presOf" srcId="{FD148D00-FB3E-4E0B-8E25-40D61B53F345}" destId="{3641C106-DA10-48E3-BF1E-73150A85FEB3}" srcOrd="0" destOrd="0" presId="urn:microsoft.com/office/officeart/2005/8/layout/vList5"/>
    <dgm:cxn modelId="{81255E2C-28F6-445C-8EF2-B169C6042BFC}" type="presOf" srcId="{6C982A1C-E988-4051-8F32-4D4D98F3B680}" destId="{784DA254-A404-43AB-BCAC-C77C8AC3BE7F}" srcOrd="0" destOrd="0" presId="urn:microsoft.com/office/officeart/2005/8/layout/vList5"/>
    <dgm:cxn modelId="{E06E6569-7079-4DD4-9284-1FBFF33A2266}" srcId="{FD148D00-FB3E-4E0B-8E25-40D61B53F345}" destId="{CA2C033B-53AD-44B3-B8DE-CF4B1243C0AA}" srcOrd="2" destOrd="0" parTransId="{B6336CAF-145E-4C40-A18F-6B33F1628FE9}" sibTransId="{0B91DFEA-85F0-4E47-923E-65C1AC7B4003}"/>
    <dgm:cxn modelId="{4F765197-96AA-44ED-BFD1-CC727885E17C}" type="presOf" srcId="{6AE80078-184A-40BA-BE3E-5D29004B5790}" destId="{D0CB0E7B-1B90-43FE-939C-AB7B8249AA6E}" srcOrd="0" destOrd="0" presId="urn:microsoft.com/office/officeart/2005/8/layout/vList5"/>
    <dgm:cxn modelId="{5BA1D055-C254-4371-BF40-02FDDCB4382F}" srcId="{1A2F8B2B-B208-4966-AAB1-1D6CE977C03C}" destId="{6C982A1C-E988-4051-8F32-4D4D98F3B680}" srcOrd="0" destOrd="0" parTransId="{46DABD66-EBA4-4E7D-BC4E-96B1F94DB556}" sibTransId="{41A85B2E-000F-434F-A134-7C2F40640378}"/>
    <dgm:cxn modelId="{786A9312-B454-4BD9-8DA5-87F034B694AB}" srcId="{87175DBB-3F73-4BF4-818A-C4B40311F46E}" destId="{0E10E1ED-6EC1-465A-9235-77A7BB06A62A}" srcOrd="1" destOrd="0" parTransId="{F5AB3580-DB09-459B-89BF-9C1DD3256D30}" sibTransId="{681596DD-0663-4FB7-BA59-349BF81A0241}"/>
    <dgm:cxn modelId="{7B887059-9D6A-462D-8399-7A90609912F4}" type="presOf" srcId="{753C110C-CE03-495E-BD21-D3B32844CED4}" destId="{D0CB0E7B-1B90-43FE-939C-AB7B8249AA6E}" srcOrd="0" destOrd="1" presId="urn:microsoft.com/office/officeart/2005/8/layout/vList5"/>
    <dgm:cxn modelId="{9FE5586B-0F36-4C4B-8FD6-251456B6E4D4}" type="presOf" srcId="{5EDE56EE-79C5-4E18-88A8-480BE5A7EA89}" destId="{275AFCDA-102D-4BDD-A24B-46331271E205}" srcOrd="0" destOrd="0" presId="urn:microsoft.com/office/officeart/2005/8/layout/vList5"/>
    <dgm:cxn modelId="{BB875F63-2FC5-4BCC-ACBC-BF811829F84B}" type="presOf" srcId="{87175DBB-3F73-4BF4-818A-C4B40311F46E}" destId="{E0164E87-551A-4A04-9A41-F195D03A817E}" srcOrd="0" destOrd="0" presId="urn:microsoft.com/office/officeart/2005/8/layout/vList5"/>
    <dgm:cxn modelId="{D6B5135A-B510-4FA2-A9A0-3F60DC49A068}" srcId="{FD148D00-FB3E-4E0B-8E25-40D61B53F345}" destId="{6AE80078-184A-40BA-BE3E-5D29004B5790}" srcOrd="0" destOrd="0" parTransId="{B30D8795-B44C-458F-BE3E-59963A978C6B}" sibTransId="{6B446D3B-9C86-4C6F-8939-CF771D42BAE5}"/>
    <dgm:cxn modelId="{2296DD6A-964A-4F82-B0EB-96295DC9C336}" srcId="{FD148D00-FB3E-4E0B-8E25-40D61B53F345}" destId="{7FD823F7-AE4E-48CA-AC2F-934A61D95209}" srcOrd="3" destOrd="0" parTransId="{353563D9-2A4B-48BF-88F8-53ADD9A4A789}" sibTransId="{CCC87767-80F3-423D-8A41-29792B776E87}"/>
    <dgm:cxn modelId="{C0D43EDC-E64F-4846-8C60-A1D7768576DC}" type="presParOf" srcId="{E0164E87-551A-4A04-9A41-F195D03A817E}" destId="{4DD575D8-26A7-4799-9CCF-58A3E45C7575}" srcOrd="0" destOrd="0" presId="urn:microsoft.com/office/officeart/2005/8/layout/vList5"/>
    <dgm:cxn modelId="{C6C47E40-2D99-485B-B447-ECA5906D41F9}" type="presParOf" srcId="{4DD575D8-26A7-4799-9CCF-58A3E45C7575}" destId="{0E80E665-6A90-4D6B-8EF5-00DF7CD00DA0}" srcOrd="0" destOrd="0" presId="urn:microsoft.com/office/officeart/2005/8/layout/vList5"/>
    <dgm:cxn modelId="{B72746FD-422B-4A1D-ADE0-4C4A34E8EE1B}" type="presParOf" srcId="{4DD575D8-26A7-4799-9CCF-58A3E45C7575}" destId="{784DA254-A404-43AB-BCAC-C77C8AC3BE7F}" srcOrd="1" destOrd="0" presId="urn:microsoft.com/office/officeart/2005/8/layout/vList5"/>
    <dgm:cxn modelId="{5177A4D3-6878-4C40-BE5C-446358035272}" type="presParOf" srcId="{E0164E87-551A-4A04-9A41-F195D03A817E}" destId="{A980FD43-7B01-4C80-AB68-D98288AA7403}" srcOrd="1" destOrd="0" presId="urn:microsoft.com/office/officeart/2005/8/layout/vList5"/>
    <dgm:cxn modelId="{89500E4F-94A5-4BBD-999B-9A7C3D3CE046}" type="presParOf" srcId="{E0164E87-551A-4A04-9A41-F195D03A817E}" destId="{79E78BB6-63E3-406F-89D7-C6093BF03ED0}" srcOrd="2" destOrd="0" presId="urn:microsoft.com/office/officeart/2005/8/layout/vList5"/>
    <dgm:cxn modelId="{DA1BE33E-2025-418E-8857-17A73C9875A6}" type="presParOf" srcId="{79E78BB6-63E3-406F-89D7-C6093BF03ED0}" destId="{823D014B-EBAB-4449-8772-79C2AD09A8A5}" srcOrd="0" destOrd="0" presId="urn:microsoft.com/office/officeart/2005/8/layout/vList5"/>
    <dgm:cxn modelId="{142FE62E-0AD1-45CA-9115-3E1FE9BDAF03}" type="presParOf" srcId="{79E78BB6-63E3-406F-89D7-C6093BF03ED0}" destId="{6EC6A50C-2B1D-48D8-8458-3F3BE38E5102}" srcOrd="1" destOrd="0" presId="urn:microsoft.com/office/officeart/2005/8/layout/vList5"/>
    <dgm:cxn modelId="{4AF7F36E-5105-4587-8668-B86519B66DA9}" type="presParOf" srcId="{E0164E87-551A-4A04-9A41-F195D03A817E}" destId="{80AE21B9-61B1-4F76-A4E9-324400118C1C}" srcOrd="3" destOrd="0" presId="urn:microsoft.com/office/officeart/2005/8/layout/vList5"/>
    <dgm:cxn modelId="{EFAD313B-1CF7-4F2D-BC8A-98C6C77C3327}" type="presParOf" srcId="{E0164E87-551A-4A04-9A41-F195D03A817E}" destId="{6F307F9A-DCD0-42D9-9546-42FEF189ADF3}" srcOrd="4" destOrd="0" presId="urn:microsoft.com/office/officeart/2005/8/layout/vList5"/>
    <dgm:cxn modelId="{59BA995C-111B-4BF9-A1BB-2CF75E728F42}" type="presParOf" srcId="{6F307F9A-DCD0-42D9-9546-42FEF189ADF3}" destId="{3641C106-DA10-48E3-BF1E-73150A85FEB3}" srcOrd="0" destOrd="0" presId="urn:microsoft.com/office/officeart/2005/8/layout/vList5"/>
    <dgm:cxn modelId="{BBBD7172-0880-425F-B3CC-CC7D80268A9B}" type="presParOf" srcId="{6F307F9A-DCD0-42D9-9546-42FEF189ADF3}" destId="{D0CB0E7B-1B90-43FE-939C-AB7B8249AA6E}" srcOrd="1" destOrd="0" presId="urn:microsoft.com/office/officeart/2005/8/layout/vList5"/>
    <dgm:cxn modelId="{A736C744-6CCF-42A0-9BF3-3862E68D8F95}" type="presParOf" srcId="{E0164E87-551A-4A04-9A41-F195D03A817E}" destId="{319F5D72-2B7A-4688-9530-4FE987C776C9}" srcOrd="5" destOrd="0" presId="urn:microsoft.com/office/officeart/2005/8/layout/vList5"/>
    <dgm:cxn modelId="{8EC9BAE7-5914-4E0A-8347-77A20A167206}" type="presParOf" srcId="{E0164E87-551A-4A04-9A41-F195D03A817E}" destId="{BF814E60-0414-463A-98B9-90A25AAEF22C}" srcOrd="6" destOrd="0" presId="urn:microsoft.com/office/officeart/2005/8/layout/vList5"/>
    <dgm:cxn modelId="{BC250B39-D008-427E-BF3F-332A3CB24ACA}" type="presParOf" srcId="{BF814E60-0414-463A-98B9-90A25AAEF22C}" destId="{275AFCDA-102D-4BDD-A24B-46331271E205}" srcOrd="0" destOrd="0" presId="urn:microsoft.com/office/officeart/2005/8/layout/vList5"/>
  </dgm:cxnLst>
  <dgm:bg>
    <a:solidFill>
      <a:schemeClr val="accent2">
        <a:lumMod val="20000"/>
        <a:lumOff val="80000"/>
      </a:scheme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F89DC49-D056-4357-B200-1D4C63F1AF7B}" type="doc">
      <dgm:prSet loTypeId="urn:microsoft.com/office/officeart/2005/8/layout/process4" loCatId="list" qsTypeId="urn:microsoft.com/office/officeart/2005/8/quickstyle/simple2" qsCatId="simple" csTypeId="urn:microsoft.com/office/officeart/2005/8/colors/accent2_1" csCatId="accent2" phldr="1"/>
      <dgm:spPr/>
      <dgm:t>
        <a:bodyPr/>
        <a:lstStyle/>
        <a:p>
          <a:endParaRPr lang="zh-CN" altLang="en-US"/>
        </a:p>
      </dgm:t>
    </dgm:pt>
    <dgm:pt modelId="{52D5F883-8E52-45FD-9EFF-47CA2884EF8C}">
      <dgm:prSet phldrT="[文本]" custT="1"/>
      <dgm:spPr/>
      <dgm:t>
        <a:bodyPr/>
        <a:lstStyle/>
        <a:p>
          <a:r>
            <a:rPr lang="zh-CN" altLang="en-US" sz="2000" b="1" dirty="0" smtClean="0">
              <a:latin typeface="华文细黑" pitchFamily="2" charset="-122"/>
              <a:ea typeface="华文细黑" pitchFamily="2" charset="-122"/>
            </a:rPr>
            <a:t>暴露于新型冠状病毒检测阳性的野生动物、物品、环境</a:t>
          </a:r>
          <a:endParaRPr lang="zh-CN" altLang="en-US" sz="2000" b="1" dirty="0">
            <a:latin typeface="华文细黑" pitchFamily="2" charset="-122"/>
            <a:ea typeface="华文细黑" pitchFamily="2" charset="-122"/>
          </a:endParaRPr>
        </a:p>
      </dgm:t>
    </dgm:pt>
    <dgm:pt modelId="{386DE4A7-56DF-4CDD-A4DD-8410848F907F}" type="parTrans" cxnId="{3FDBBD00-51A5-437B-98CF-009C68D3E22B}">
      <dgm:prSet/>
      <dgm:spPr/>
      <dgm:t>
        <a:bodyPr/>
        <a:lstStyle/>
        <a:p>
          <a:endParaRPr lang="zh-CN" altLang="en-US" sz="1800"/>
        </a:p>
      </dgm:t>
    </dgm:pt>
    <dgm:pt modelId="{4F610B19-9693-447C-992A-4624FB9616BE}" type="sibTrans" cxnId="{3FDBBD00-51A5-437B-98CF-009C68D3E22B}">
      <dgm:prSet/>
      <dgm:spPr/>
      <dgm:t>
        <a:bodyPr/>
        <a:lstStyle/>
        <a:p>
          <a:endParaRPr lang="zh-CN" altLang="en-US" sz="1800"/>
        </a:p>
      </dgm:t>
    </dgm:pt>
    <dgm:pt modelId="{FC6468A6-332A-4760-B737-8444B7FB02BF}">
      <dgm:prSet phldrT="[文本]" custT="1"/>
      <dgm:spPr/>
      <dgm:t>
        <a:bodyPr/>
        <a:lstStyle/>
        <a:p>
          <a:r>
            <a:rPr lang="zh-CN" altLang="en-US" sz="2000" b="1" dirty="0" smtClean="0">
              <a:latin typeface="华文细黑" pitchFamily="2" charset="-122"/>
              <a:ea typeface="华文细黑" pitchFamily="2" charset="-122"/>
            </a:rPr>
            <a:t>且暴露时未采取</a:t>
          </a:r>
          <a:r>
            <a:rPr lang="zh-CN" altLang="en-US" sz="2000" b="1" dirty="0" smtClean="0">
              <a:solidFill>
                <a:srgbClr val="C00000"/>
              </a:solidFill>
              <a:latin typeface="华文细黑" pitchFamily="2" charset="-122"/>
              <a:ea typeface="华文细黑" pitchFamily="2" charset="-122"/>
            </a:rPr>
            <a:t>有效防护</a:t>
          </a:r>
          <a:endParaRPr lang="zh-CN" altLang="en-US" sz="2000" b="1" dirty="0">
            <a:solidFill>
              <a:srgbClr val="C00000"/>
            </a:solidFill>
            <a:latin typeface="华文细黑" pitchFamily="2" charset="-122"/>
            <a:ea typeface="华文细黑" pitchFamily="2" charset="-122"/>
          </a:endParaRPr>
        </a:p>
      </dgm:t>
    </dgm:pt>
    <dgm:pt modelId="{35DD3CB5-E868-41EA-9B07-DAAF9455531A}" type="parTrans" cxnId="{AA2E1859-7802-413D-BDCE-C02E38ACCA88}">
      <dgm:prSet/>
      <dgm:spPr/>
      <dgm:t>
        <a:bodyPr/>
        <a:lstStyle/>
        <a:p>
          <a:endParaRPr lang="zh-CN" altLang="en-US" sz="1800"/>
        </a:p>
      </dgm:t>
    </dgm:pt>
    <dgm:pt modelId="{064CA5A3-F383-4DF1-9A3A-2D003567C421}" type="sibTrans" cxnId="{AA2E1859-7802-413D-BDCE-C02E38ACCA88}">
      <dgm:prSet/>
      <dgm:spPr/>
      <dgm:t>
        <a:bodyPr/>
        <a:lstStyle/>
        <a:p>
          <a:endParaRPr lang="zh-CN" altLang="en-US" sz="1800"/>
        </a:p>
      </dgm:t>
    </dgm:pt>
    <dgm:pt modelId="{6B41FE1D-EA7D-4DEE-93F0-93DBBD499ED2}" type="pres">
      <dgm:prSet presAssocID="{FF89DC49-D056-4357-B200-1D4C63F1AF7B}" presName="Name0" presStyleCnt="0">
        <dgm:presLayoutVars>
          <dgm:dir/>
          <dgm:animLvl val="lvl"/>
          <dgm:resizeHandles val="exact"/>
        </dgm:presLayoutVars>
      </dgm:prSet>
      <dgm:spPr/>
      <dgm:t>
        <a:bodyPr/>
        <a:lstStyle/>
        <a:p>
          <a:endParaRPr lang="zh-CN" altLang="en-US"/>
        </a:p>
      </dgm:t>
    </dgm:pt>
    <dgm:pt modelId="{41C811DF-47B1-4B46-BDAB-013166449B96}" type="pres">
      <dgm:prSet presAssocID="{FC6468A6-332A-4760-B737-8444B7FB02BF}" presName="boxAndChildren" presStyleCnt="0"/>
      <dgm:spPr/>
      <dgm:t>
        <a:bodyPr/>
        <a:lstStyle/>
        <a:p>
          <a:endParaRPr lang="zh-CN" altLang="en-US"/>
        </a:p>
      </dgm:t>
    </dgm:pt>
    <dgm:pt modelId="{5C677C29-1CC0-4E3E-9D74-68DE19F8ACC3}" type="pres">
      <dgm:prSet presAssocID="{FC6468A6-332A-4760-B737-8444B7FB02BF}" presName="parentTextBox" presStyleLbl="node1" presStyleIdx="0" presStyleCnt="2"/>
      <dgm:spPr/>
      <dgm:t>
        <a:bodyPr/>
        <a:lstStyle/>
        <a:p>
          <a:endParaRPr lang="zh-CN" altLang="en-US"/>
        </a:p>
      </dgm:t>
    </dgm:pt>
    <dgm:pt modelId="{83863412-84B2-4F08-9894-C133998E0458}" type="pres">
      <dgm:prSet presAssocID="{4F610B19-9693-447C-992A-4624FB9616BE}" presName="sp" presStyleCnt="0"/>
      <dgm:spPr/>
      <dgm:t>
        <a:bodyPr/>
        <a:lstStyle/>
        <a:p>
          <a:endParaRPr lang="zh-CN" altLang="en-US"/>
        </a:p>
      </dgm:t>
    </dgm:pt>
    <dgm:pt modelId="{A8CBD412-F8A4-4B2F-878D-1ADEEB2F5E06}" type="pres">
      <dgm:prSet presAssocID="{52D5F883-8E52-45FD-9EFF-47CA2884EF8C}" presName="arrowAndChildren" presStyleCnt="0"/>
      <dgm:spPr/>
      <dgm:t>
        <a:bodyPr/>
        <a:lstStyle/>
        <a:p>
          <a:endParaRPr lang="zh-CN" altLang="en-US"/>
        </a:p>
      </dgm:t>
    </dgm:pt>
    <dgm:pt modelId="{CD206BFF-1D4D-43F1-9BE9-FE1180E612A5}" type="pres">
      <dgm:prSet presAssocID="{52D5F883-8E52-45FD-9EFF-47CA2884EF8C}" presName="parentTextArrow" presStyleLbl="node1" presStyleIdx="1" presStyleCnt="2" custLinFactNeighborX="193" custLinFactNeighborY="-74"/>
      <dgm:spPr/>
      <dgm:t>
        <a:bodyPr/>
        <a:lstStyle/>
        <a:p>
          <a:endParaRPr lang="zh-CN" altLang="en-US"/>
        </a:p>
      </dgm:t>
    </dgm:pt>
  </dgm:ptLst>
  <dgm:cxnLst>
    <dgm:cxn modelId="{C01F9E7B-AA39-499E-B06F-4B8CBB0521DA}" type="presOf" srcId="{FC6468A6-332A-4760-B737-8444B7FB02BF}" destId="{5C677C29-1CC0-4E3E-9D74-68DE19F8ACC3}" srcOrd="0" destOrd="0" presId="urn:microsoft.com/office/officeart/2005/8/layout/process4"/>
    <dgm:cxn modelId="{8F6406BD-825B-4E06-9610-9D94EAF6A8AF}" type="presOf" srcId="{52D5F883-8E52-45FD-9EFF-47CA2884EF8C}" destId="{CD206BFF-1D4D-43F1-9BE9-FE1180E612A5}" srcOrd="0" destOrd="0" presId="urn:microsoft.com/office/officeart/2005/8/layout/process4"/>
    <dgm:cxn modelId="{F8A6D5E6-4BA3-492A-87FE-F717BC757EAB}" type="presOf" srcId="{FF89DC49-D056-4357-B200-1D4C63F1AF7B}" destId="{6B41FE1D-EA7D-4DEE-93F0-93DBBD499ED2}" srcOrd="0" destOrd="0" presId="urn:microsoft.com/office/officeart/2005/8/layout/process4"/>
    <dgm:cxn modelId="{3FDBBD00-51A5-437B-98CF-009C68D3E22B}" srcId="{FF89DC49-D056-4357-B200-1D4C63F1AF7B}" destId="{52D5F883-8E52-45FD-9EFF-47CA2884EF8C}" srcOrd="0" destOrd="0" parTransId="{386DE4A7-56DF-4CDD-A4DD-8410848F907F}" sibTransId="{4F610B19-9693-447C-992A-4624FB9616BE}"/>
    <dgm:cxn modelId="{AA2E1859-7802-413D-BDCE-C02E38ACCA88}" srcId="{FF89DC49-D056-4357-B200-1D4C63F1AF7B}" destId="{FC6468A6-332A-4760-B737-8444B7FB02BF}" srcOrd="1" destOrd="0" parTransId="{35DD3CB5-E868-41EA-9B07-DAAF9455531A}" sibTransId="{064CA5A3-F383-4DF1-9A3A-2D003567C421}"/>
    <dgm:cxn modelId="{122246EA-FC19-4E16-A46D-183C5A368AE0}" type="presParOf" srcId="{6B41FE1D-EA7D-4DEE-93F0-93DBBD499ED2}" destId="{41C811DF-47B1-4B46-BDAB-013166449B96}" srcOrd="0" destOrd="0" presId="urn:microsoft.com/office/officeart/2005/8/layout/process4"/>
    <dgm:cxn modelId="{BC2585CE-A83A-48E7-ADF9-9BB59E72A489}" type="presParOf" srcId="{41C811DF-47B1-4B46-BDAB-013166449B96}" destId="{5C677C29-1CC0-4E3E-9D74-68DE19F8ACC3}" srcOrd="0" destOrd="0" presId="urn:microsoft.com/office/officeart/2005/8/layout/process4"/>
    <dgm:cxn modelId="{3415BCAC-D5AF-423E-8B47-AE2F457EBA82}" type="presParOf" srcId="{6B41FE1D-EA7D-4DEE-93F0-93DBBD499ED2}" destId="{83863412-84B2-4F08-9894-C133998E0458}" srcOrd="1" destOrd="0" presId="urn:microsoft.com/office/officeart/2005/8/layout/process4"/>
    <dgm:cxn modelId="{73AFA635-2A1F-4C8F-A1F3-59E38926402E}" type="presParOf" srcId="{6B41FE1D-EA7D-4DEE-93F0-93DBBD499ED2}" destId="{A8CBD412-F8A4-4B2F-878D-1ADEEB2F5E06}" srcOrd="2" destOrd="0" presId="urn:microsoft.com/office/officeart/2005/8/layout/process4"/>
    <dgm:cxn modelId="{26E4CFBB-042E-4251-9847-A6A47B504878}" type="presParOf" srcId="{A8CBD412-F8A4-4B2F-878D-1ADEEB2F5E06}" destId="{CD206BFF-1D4D-43F1-9BE9-FE1180E612A5}" srcOrd="0" destOrd="0" presId="urn:microsoft.com/office/officeart/2005/8/layout/process4"/>
  </dgm:cxnLst>
  <dgm:bg>
    <a:solidFill>
      <a:schemeClr val="accent2">
        <a:lumMod val="20000"/>
        <a:lumOff val="80000"/>
      </a:schemeClr>
    </a:solidFill>
  </dgm:bg>
  <dgm:whole>
    <a:ln>
      <a:solidFill>
        <a:schemeClr val="bg1">
          <a:lumMod val="95000"/>
        </a:schemeClr>
      </a:solidFill>
    </a:ln>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F26AF-3762-428E-BC5F-21B33B917C30}">
      <dsp:nvSpPr>
        <dsp:cNvPr id="0" name=""/>
        <dsp:cNvSpPr/>
      </dsp:nvSpPr>
      <dsp:spPr>
        <a:xfrm rot="5400000">
          <a:off x="4031893" y="-1662891"/>
          <a:ext cx="1355606" cy="4746767"/>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zh-CN" altLang="zh-CN" sz="1800" kern="1200" dirty="0" smtClean="0"/>
            <a:t>负责疫情控制的总体指导工作</a:t>
          </a:r>
          <a:endParaRPr lang="zh-CN" altLang="en-US" sz="1800" kern="1200" dirty="0"/>
        </a:p>
        <a:p>
          <a:pPr marL="171450" lvl="1" indent="-171450" algn="l" defTabSz="800100">
            <a:lnSpc>
              <a:spcPct val="90000"/>
            </a:lnSpc>
            <a:spcBef>
              <a:spcPct val="0"/>
            </a:spcBef>
            <a:spcAft>
              <a:spcPct val="15000"/>
            </a:spcAft>
            <a:buChar char="••"/>
          </a:pPr>
          <a:r>
            <a:rPr lang="zh-CN" altLang="zh-CN" sz="1800" kern="1200" dirty="0" smtClean="0"/>
            <a:t>落实防控资金和物资</a:t>
          </a:r>
          <a:endParaRPr lang="zh-CN" altLang="en-US" sz="1800" kern="1200" dirty="0"/>
        </a:p>
      </dsp:txBody>
      <dsp:txXfrm rot="-5400000">
        <a:off x="2336313" y="98864"/>
        <a:ext cx="4680592" cy="1223256"/>
      </dsp:txXfrm>
    </dsp:sp>
    <dsp:sp modelId="{85E9E9DD-7645-4633-91E7-BABE0D618EF0}">
      <dsp:nvSpPr>
        <dsp:cNvPr id="0" name=""/>
        <dsp:cNvSpPr/>
      </dsp:nvSpPr>
      <dsp:spPr>
        <a:xfrm>
          <a:off x="185422" y="738"/>
          <a:ext cx="2150890" cy="141950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zh-CN" altLang="en-US" sz="2400" kern="1200" dirty="0" smtClean="0"/>
            <a:t>各级卫生健康行政部门</a:t>
          </a:r>
          <a:endParaRPr lang="zh-CN" altLang="en-US" sz="2400" kern="1200" dirty="0"/>
        </a:p>
      </dsp:txBody>
      <dsp:txXfrm>
        <a:off x="254717" y="70033"/>
        <a:ext cx="2012300" cy="1280916"/>
      </dsp:txXfrm>
    </dsp:sp>
    <dsp:sp modelId="{CDE999F8-6748-488E-950B-8C2B93F66568}">
      <dsp:nvSpPr>
        <dsp:cNvPr id="0" name=""/>
        <dsp:cNvSpPr/>
      </dsp:nvSpPr>
      <dsp:spPr>
        <a:xfrm rot="5400000">
          <a:off x="3890406" y="-3621"/>
          <a:ext cx="1688030" cy="4746767"/>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zh-CN" altLang="zh-CN" sz="1800" kern="1200" dirty="0" smtClean="0"/>
            <a:t>负责开展监测工作的组织、协调、督导和评估</a:t>
          </a:r>
          <a:r>
            <a:rPr lang="zh-CN" altLang="en-US" sz="1800" kern="1200" dirty="0" smtClean="0"/>
            <a:t>，</a:t>
          </a:r>
          <a:r>
            <a:rPr lang="zh-CN" altLang="zh-CN" sz="1800" kern="1200" dirty="0" smtClean="0"/>
            <a:t>进行监测资料的收集、分析、上报和反馈</a:t>
          </a:r>
          <a:endParaRPr lang="zh-CN" altLang="en-US" sz="1800" kern="1200" dirty="0"/>
        </a:p>
        <a:p>
          <a:pPr marL="171450" lvl="1" indent="-171450" algn="l" defTabSz="800100">
            <a:lnSpc>
              <a:spcPct val="90000"/>
            </a:lnSpc>
            <a:spcBef>
              <a:spcPct val="0"/>
            </a:spcBef>
            <a:spcAft>
              <a:spcPct val="15000"/>
            </a:spcAft>
            <a:buChar char="••"/>
          </a:pPr>
          <a:r>
            <a:rPr lang="zh-CN" altLang="zh-CN" sz="1800" kern="1200" dirty="0" smtClean="0"/>
            <a:t>开展现场调查、实验室检测和专业技术培训</a:t>
          </a:r>
          <a:endParaRPr lang="zh-CN" altLang="en-US" sz="1800" kern="1200" dirty="0"/>
        </a:p>
        <a:p>
          <a:pPr marL="171450" lvl="1" indent="-171450" algn="l" defTabSz="800100">
            <a:lnSpc>
              <a:spcPct val="90000"/>
            </a:lnSpc>
            <a:spcBef>
              <a:spcPct val="0"/>
            </a:spcBef>
            <a:spcAft>
              <a:spcPct val="15000"/>
            </a:spcAft>
            <a:buChar char="••"/>
          </a:pPr>
          <a:r>
            <a:rPr lang="zh-CN" altLang="zh-CN" sz="1800" kern="1200" dirty="0" smtClean="0"/>
            <a:t>开展对公众的健康教育与风险沟通</a:t>
          </a:r>
          <a:endParaRPr lang="zh-CN" altLang="en-US" sz="1800" kern="1200" dirty="0"/>
        </a:p>
      </dsp:txBody>
      <dsp:txXfrm rot="-5400000">
        <a:off x="2361038" y="1608151"/>
        <a:ext cx="4664364" cy="1523224"/>
      </dsp:txXfrm>
    </dsp:sp>
    <dsp:sp modelId="{3E2D357B-9BFD-4C27-8036-947743DAE70C}">
      <dsp:nvSpPr>
        <dsp:cNvPr id="0" name=""/>
        <dsp:cNvSpPr/>
      </dsp:nvSpPr>
      <dsp:spPr>
        <a:xfrm>
          <a:off x="185422" y="1696744"/>
          <a:ext cx="2175615" cy="134603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zh-CN" altLang="en-US" sz="2400" kern="1200" dirty="0" smtClean="0"/>
            <a:t>各级</a:t>
          </a:r>
          <a:endParaRPr lang="en-US" altLang="zh-CN" sz="2400" kern="1200" dirty="0" smtClean="0"/>
        </a:p>
        <a:p>
          <a:pPr lvl="0" algn="ctr" defTabSz="1066800">
            <a:lnSpc>
              <a:spcPct val="90000"/>
            </a:lnSpc>
            <a:spcBef>
              <a:spcPct val="0"/>
            </a:spcBef>
            <a:spcAft>
              <a:spcPct val="35000"/>
            </a:spcAft>
          </a:pPr>
          <a:r>
            <a:rPr lang="zh-CN" altLang="en-US" sz="2400" kern="1200" dirty="0" smtClean="0"/>
            <a:t>疾控机构</a:t>
          </a:r>
          <a:endParaRPr lang="zh-CN" altLang="en-US" sz="2400" kern="1200" dirty="0"/>
        </a:p>
      </dsp:txBody>
      <dsp:txXfrm>
        <a:off x="251130" y="1762452"/>
        <a:ext cx="2044199" cy="1214619"/>
      </dsp:txXfrm>
    </dsp:sp>
    <dsp:sp modelId="{8C808E1A-CCF5-43F3-AABF-588516ABAA17}">
      <dsp:nvSpPr>
        <dsp:cNvPr id="0" name=""/>
        <dsp:cNvSpPr/>
      </dsp:nvSpPr>
      <dsp:spPr>
        <a:xfrm rot="5400000">
          <a:off x="3939828" y="1795777"/>
          <a:ext cx="1688030" cy="4746767"/>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zh-CN" altLang="zh-CN" sz="1800" kern="1200" dirty="0" smtClean="0"/>
            <a:t>负责病例的发现与报告、隔离、诊断、救治和临床管理</a:t>
          </a:r>
          <a:endParaRPr lang="zh-CN" altLang="en-US" sz="1800" kern="1200" dirty="0"/>
        </a:p>
        <a:p>
          <a:pPr marL="171450" lvl="1" indent="-171450" algn="l" defTabSz="800100">
            <a:lnSpc>
              <a:spcPct val="90000"/>
            </a:lnSpc>
            <a:spcBef>
              <a:spcPct val="0"/>
            </a:spcBef>
            <a:spcAft>
              <a:spcPct val="15000"/>
            </a:spcAft>
            <a:buChar char="••"/>
          </a:pPr>
          <a:r>
            <a:rPr lang="zh-CN" altLang="zh-CN" sz="1800" kern="1200" dirty="0" smtClean="0"/>
            <a:t>开展标本采集工作</a:t>
          </a:r>
          <a:endParaRPr lang="zh-CN" altLang="en-US" sz="1800" kern="1200" dirty="0"/>
        </a:p>
        <a:p>
          <a:pPr marL="171450" lvl="1" indent="-171450" algn="l" defTabSz="800100">
            <a:lnSpc>
              <a:spcPct val="90000"/>
            </a:lnSpc>
            <a:spcBef>
              <a:spcPct val="0"/>
            </a:spcBef>
            <a:spcAft>
              <a:spcPct val="15000"/>
            </a:spcAft>
            <a:buChar char="••"/>
          </a:pPr>
          <a:r>
            <a:rPr lang="zh-CN" altLang="zh-CN" sz="1800" kern="1200" dirty="0" smtClean="0"/>
            <a:t>并对本机构的医务人员开展培训</a:t>
          </a:r>
          <a:endParaRPr lang="zh-CN" altLang="en-US" sz="1800" kern="1200" dirty="0"/>
        </a:p>
      </dsp:txBody>
      <dsp:txXfrm rot="-5400000">
        <a:off x="2410460" y="3407549"/>
        <a:ext cx="4664364" cy="1523224"/>
      </dsp:txXfrm>
    </dsp:sp>
    <dsp:sp modelId="{4416F35A-CC51-40F6-8D1A-02E733C59A15}">
      <dsp:nvSpPr>
        <dsp:cNvPr id="0" name=""/>
        <dsp:cNvSpPr/>
      </dsp:nvSpPr>
      <dsp:spPr>
        <a:xfrm>
          <a:off x="123619" y="3320018"/>
          <a:ext cx="2299212" cy="1693157"/>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zh-CN" altLang="en-US" sz="2400" kern="1200" dirty="0" smtClean="0"/>
            <a:t>各级各类</a:t>
          </a:r>
          <a:endParaRPr lang="en-US" altLang="zh-CN" sz="2400" kern="1200" dirty="0" smtClean="0"/>
        </a:p>
        <a:p>
          <a:pPr lvl="0" algn="ctr" defTabSz="1066800">
            <a:lnSpc>
              <a:spcPct val="90000"/>
            </a:lnSpc>
            <a:spcBef>
              <a:spcPct val="0"/>
            </a:spcBef>
            <a:spcAft>
              <a:spcPct val="35000"/>
            </a:spcAft>
          </a:pPr>
          <a:r>
            <a:rPr lang="zh-CN" altLang="en-US" sz="2400" kern="1200" dirty="0" smtClean="0"/>
            <a:t>医疗机构</a:t>
          </a:r>
          <a:endParaRPr lang="zh-CN" altLang="en-US" sz="2400" kern="1200" dirty="0"/>
        </a:p>
      </dsp:txBody>
      <dsp:txXfrm>
        <a:off x="206272" y="3402671"/>
        <a:ext cx="2133906" cy="152785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535257-9054-45D5-A232-D8D249BD4879}">
      <dsp:nvSpPr>
        <dsp:cNvPr id="0" name=""/>
        <dsp:cNvSpPr/>
      </dsp:nvSpPr>
      <dsp:spPr>
        <a:xfrm>
          <a:off x="0" y="0"/>
          <a:ext cx="5016039" cy="466824"/>
        </a:xfrm>
        <a:prstGeom prst="roundRect">
          <a:avLst>
            <a:gd name="adj" fmla="val 10000"/>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mj-lt"/>
              <a:ea typeface="华文细黑" pitchFamily="2" charset="-122"/>
            </a:rPr>
            <a:t>发现与报告</a:t>
          </a:r>
          <a:endParaRPr lang="zh-CN" altLang="en-US" sz="2800" kern="1200" dirty="0"/>
        </a:p>
      </dsp:txBody>
      <dsp:txXfrm>
        <a:off x="1049890" y="0"/>
        <a:ext cx="3966148" cy="466824"/>
      </dsp:txXfrm>
    </dsp:sp>
    <dsp:sp modelId="{4A3D3CAD-4146-4540-B006-23EBE500ADC0}">
      <dsp:nvSpPr>
        <dsp:cNvPr id="0" name=""/>
        <dsp:cNvSpPr/>
      </dsp:nvSpPr>
      <dsp:spPr>
        <a:xfrm>
          <a:off x="46682" y="46682"/>
          <a:ext cx="1003207" cy="373459"/>
        </a:xfrm>
        <a:prstGeom prst="roundRect">
          <a:avLst>
            <a:gd name="adj" fmla="val 10000"/>
          </a:avLst>
        </a:prstGeom>
        <a:solidFill>
          <a:schemeClr val="accent2">
            <a:tint val="50000"/>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DB182B-F7D3-4C31-B7B6-43BE46AD9F76}">
      <dsp:nvSpPr>
        <dsp:cNvPr id="0" name=""/>
        <dsp:cNvSpPr/>
      </dsp:nvSpPr>
      <dsp:spPr>
        <a:xfrm>
          <a:off x="0" y="513506"/>
          <a:ext cx="5016039" cy="466824"/>
        </a:xfrm>
        <a:prstGeom prst="roundRect">
          <a:avLst>
            <a:gd name="adj" fmla="val 10000"/>
          </a:avLst>
        </a:prstGeom>
        <a:solidFill>
          <a:schemeClr val="accent2">
            <a:alpha val="90000"/>
            <a:hueOff val="0"/>
            <a:satOff val="0"/>
            <a:lumOff val="0"/>
            <a:alphaOff val="-5714"/>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mj-lt"/>
              <a:ea typeface="华文细黑" pitchFamily="2" charset="-122"/>
            </a:rPr>
            <a:t>流行病学调查</a:t>
          </a:r>
          <a:endParaRPr lang="zh-CN" altLang="en-US" sz="2800" kern="1200" dirty="0"/>
        </a:p>
      </dsp:txBody>
      <dsp:txXfrm>
        <a:off x="1049890" y="513506"/>
        <a:ext cx="3966148" cy="466824"/>
      </dsp:txXfrm>
    </dsp:sp>
    <dsp:sp modelId="{74CB1CFF-0F2A-4AC5-9ED1-905563539FDB}">
      <dsp:nvSpPr>
        <dsp:cNvPr id="0" name=""/>
        <dsp:cNvSpPr/>
      </dsp:nvSpPr>
      <dsp:spPr>
        <a:xfrm>
          <a:off x="46682" y="560189"/>
          <a:ext cx="1003207" cy="373459"/>
        </a:xfrm>
        <a:prstGeom prst="roundRect">
          <a:avLst>
            <a:gd name="adj" fmla="val 10000"/>
          </a:avLst>
        </a:prstGeom>
        <a:solidFill>
          <a:schemeClr val="accent2">
            <a:tint val="50000"/>
            <a:alpha val="90000"/>
            <a:hueOff val="0"/>
            <a:satOff val="-296"/>
            <a:lumOff val="1922"/>
            <a:alphaOff val="-5714"/>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0D4B3F7-2313-4BA6-868A-2316D0F380F8}">
      <dsp:nvSpPr>
        <dsp:cNvPr id="0" name=""/>
        <dsp:cNvSpPr/>
      </dsp:nvSpPr>
      <dsp:spPr>
        <a:xfrm>
          <a:off x="0" y="1027013"/>
          <a:ext cx="5016039" cy="466824"/>
        </a:xfrm>
        <a:prstGeom prst="roundRect">
          <a:avLst>
            <a:gd name="adj" fmla="val 10000"/>
          </a:avLst>
        </a:prstGeom>
        <a:solidFill>
          <a:schemeClr val="accent2">
            <a:alpha val="90000"/>
            <a:hueOff val="0"/>
            <a:satOff val="0"/>
            <a:lumOff val="0"/>
            <a:alphaOff val="-11429"/>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mj-lt"/>
              <a:ea typeface="华文细黑" pitchFamily="2" charset="-122"/>
            </a:rPr>
            <a:t>标本采集</a:t>
          </a:r>
          <a:endParaRPr lang="zh-CN" altLang="en-US" sz="2800" kern="1200" dirty="0"/>
        </a:p>
      </dsp:txBody>
      <dsp:txXfrm>
        <a:off x="1049890" y="1027013"/>
        <a:ext cx="3966148" cy="466824"/>
      </dsp:txXfrm>
    </dsp:sp>
    <dsp:sp modelId="{84734C40-5F37-4B3C-90DA-050E80EB35D9}">
      <dsp:nvSpPr>
        <dsp:cNvPr id="0" name=""/>
        <dsp:cNvSpPr/>
      </dsp:nvSpPr>
      <dsp:spPr>
        <a:xfrm>
          <a:off x="46682" y="1073695"/>
          <a:ext cx="1003207" cy="373459"/>
        </a:xfrm>
        <a:prstGeom prst="roundRect">
          <a:avLst>
            <a:gd name="adj" fmla="val 10000"/>
          </a:avLst>
        </a:prstGeom>
        <a:solidFill>
          <a:schemeClr val="accent2">
            <a:tint val="50000"/>
            <a:alpha val="90000"/>
            <a:hueOff val="0"/>
            <a:satOff val="-592"/>
            <a:lumOff val="3845"/>
            <a:alphaOff val="-11429"/>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64B4DB-3B6D-441D-9715-DABD085C634B}">
      <dsp:nvSpPr>
        <dsp:cNvPr id="0" name=""/>
        <dsp:cNvSpPr/>
      </dsp:nvSpPr>
      <dsp:spPr>
        <a:xfrm>
          <a:off x="0" y="1540519"/>
          <a:ext cx="5016039" cy="466824"/>
        </a:xfrm>
        <a:prstGeom prst="roundRect">
          <a:avLst>
            <a:gd name="adj" fmla="val 10000"/>
          </a:avLst>
        </a:prstGeom>
        <a:solidFill>
          <a:schemeClr val="accent2">
            <a:alpha val="90000"/>
            <a:hueOff val="0"/>
            <a:satOff val="0"/>
            <a:lumOff val="0"/>
            <a:alphaOff val="-1714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mj-lt"/>
              <a:ea typeface="华文细黑" pitchFamily="2" charset="-122"/>
            </a:rPr>
            <a:t>实验室检测</a:t>
          </a:r>
          <a:endParaRPr lang="zh-CN" altLang="en-US" sz="2800" kern="1200" dirty="0"/>
        </a:p>
      </dsp:txBody>
      <dsp:txXfrm>
        <a:off x="1049890" y="1540519"/>
        <a:ext cx="3966148" cy="466824"/>
      </dsp:txXfrm>
    </dsp:sp>
    <dsp:sp modelId="{02783D72-FEBA-402B-AD73-1AEC461CD00A}">
      <dsp:nvSpPr>
        <dsp:cNvPr id="0" name=""/>
        <dsp:cNvSpPr/>
      </dsp:nvSpPr>
      <dsp:spPr>
        <a:xfrm>
          <a:off x="46682" y="1587202"/>
          <a:ext cx="1003207" cy="373459"/>
        </a:xfrm>
        <a:prstGeom prst="roundRect">
          <a:avLst>
            <a:gd name="adj" fmla="val 10000"/>
          </a:avLst>
        </a:prstGeom>
        <a:solidFill>
          <a:schemeClr val="accent2">
            <a:tint val="50000"/>
            <a:alpha val="90000"/>
            <a:hueOff val="0"/>
            <a:satOff val="-888"/>
            <a:lumOff val="5767"/>
            <a:alphaOff val="-1714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21A1FC-5D7C-4568-A617-10EF3B93B0E7}">
      <dsp:nvSpPr>
        <dsp:cNvPr id="0" name=""/>
        <dsp:cNvSpPr/>
      </dsp:nvSpPr>
      <dsp:spPr>
        <a:xfrm>
          <a:off x="0" y="2054026"/>
          <a:ext cx="5016039" cy="466824"/>
        </a:xfrm>
        <a:prstGeom prst="roundRect">
          <a:avLst>
            <a:gd name="adj" fmla="val 10000"/>
          </a:avLst>
        </a:prstGeom>
        <a:solidFill>
          <a:schemeClr val="accent2">
            <a:alpha val="90000"/>
            <a:hueOff val="0"/>
            <a:satOff val="0"/>
            <a:lumOff val="0"/>
            <a:alphaOff val="-2285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mj-lt"/>
              <a:ea typeface="华文细黑" pitchFamily="2" charset="-122"/>
            </a:rPr>
            <a:t>医疗救治</a:t>
          </a:r>
          <a:endParaRPr lang="zh-CN" altLang="en-US" sz="2800" kern="1200" dirty="0"/>
        </a:p>
      </dsp:txBody>
      <dsp:txXfrm>
        <a:off x="1049890" y="2054026"/>
        <a:ext cx="3966148" cy="466824"/>
      </dsp:txXfrm>
    </dsp:sp>
    <dsp:sp modelId="{B0FE0A83-A710-4A1C-B560-AC2652388F82}">
      <dsp:nvSpPr>
        <dsp:cNvPr id="0" name=""/>
        <dsp:cNvSpPr/>
      </dsp:nvSpPr>
      <dsp:spPr>
        <a:xfrm>
          <a:off x="46682" y="2100708"/>
          <a:ext cx="1003207" cy="373459"/>
        </a:xfrm>
        <a:prstGeom prst="roundRect">
          <a:avLst>
            <a:gd name="adj" fmla="val 10000"/>
          </a:avLst>
        </a:prstGeom>
        <a:solidFill>
          <a:schemeClr val="accent2">
            <a:tint val="50000"/>
            <a:alpha val="90000"/>
            <a:hueOff val="0"/>
            <a:satOff val="-1184"/>
            <a:lumOff val="7690"/>
            <a:alphaOff val="-2285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DAF1EB-524D-446F-88F3-D19DE31BB5A6}">
      <dsp:nvSpPr>
        <dsp:cNvPr id="0" name=""/>
        <dsp:cNvSpPr/>
      </dsp:nvSpPr>
      <dsp:spPr>
        <a:xfrm>
          <a:off x="0" y="2567533"/>
          <a:ext cx="5016039" cy="466824"/>
        </a:xfrm>
        <a:prstGeom prst="roundRect">
          <a:avLst>
            <a:gd name="adj" fmla="val 10000"/>
          </a:avLst>
        </a:prstGeom>
        <a:solidFill>
          <a:schemeClr val="accent2">
            <a:alpha val="90000"/>
            <a:hueOff val="0"/>
            <a:satOff val="0"/>
            <a:lumOff val="0"/>
            <a:alphaOff val="-28571"/>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mj-lt"/>
              <a:ea typeface="华文细黑" pitchFamily="2" charset="-122"/>
            </a:rPr>
            <a:t>院感防控</a:t>
          </a:r>
          <a:endParaRPr lang="zh-CN" altLang="en-US" sz="2800" kern="1200" dirty="0"/>
        </a:p>
      </dsp:txBody>
      <dsp:txXfrm>
        <a:off x="1049890" y="2567533"/>
        <a:ext cx="3966148" cy="466824"/>
      </dsp:txXfrm>
    </dsp:sp>
    <dsp:sp modelId="{CD4E5702-B388-4B97-8F91-CAEA821CD36A}">
      <dsp:nvSpPr>
        <dsp:cNvPr id="0" name=""/>
        <dsp:cNvSpPr/>
      </dsp:nvSpPr>
      <dsp:spPr>
        <a:xfrm>
          <a:off x="46682" y="2614215"/>
          <a:ext cx="1003207" cy="373459"/>
        </a:xfrm>
        <a:prstGeom prst="roundRect">
          <a:avLst>
            <a:gd name="adj" fmla="val 10000"/>
          </a:avLst>
        </a:prstGeom>
        <a:solidFill>
          <a:schemeClr val="accent2">
            <a:tint val="50000"/>
            <a:alpha val="90000"/>
            <a:hueOff val="0"/>
            <a:satOff val="-1480"/>
            <a:lumOff val="9612"/>
            <a:alphaOff val="-28571"/>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0DB722A-936A-43FF-BF98-0630D268539D}">
      <dsp:nvSpPr>
        <dsp:cNvPr id="0" name=""/>
        <dsp:cNvSpPr/>
      </dsp:nvSpPr>
      <dsp:spPr>
        <a:xfrm>
          <a:off x="0" y="3081039"/>
          <a:ext cx="5016039" cy="466824"/>
        </a:xfrm>
        <a:prstGeom prst="roundRect">
          <a:avLst>
            <a:gd name="adj" fmla="val 10000"/>
          </a:avLst>
        </a:prstGeom>
        <a:solidFill>
          <a:schemeClr val="accent2">
            <a:alpha val="90000"/>
            <a:hueOff val="0"/>
            <a:satOff val="0"/>
            <a:lumOff val="0"/>
            <a:alphaOff val="-34286"/>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mj-lt"/>
              <a:ea typeface="华文细黑" pitchFamily="2" charset="-122"/>
            </a:rPr>
            <a:t>密接管理</a:t>
          </a:r>
          <a:endParaRPr lang="zh-CN" altLang="en-US" sz="2800" kern="1200" dirty="0"/>
        </a:p>
      </dsp:txBody>
      <dsp:txXfrm>
        <a:off x="1049890" y="3081039"/>
        <a:ext cx="3966148" cy="466824"/>
      </dsp:txXfrm>
    </dsp:sp>
    <dsp:sp modelId="{D5675F53-67F0-42F3-8D93-CE216BBDEB61}">
      <dsp:nvSpPr>
        <dsp:cNvPr id="0" name=""/>
        <dsp:cNvSpPr/>
      </dsp:nvSpPr>
      <dsp:spPr>
        <a:xfrm>
          <a:off x="46682" y="3127722"/>
          <a:ext cx="1003207" cy="373459"/>
        </a:xfrm>
        <a:prstGeom prst="roundRect">
          <a:avLst>
            <a:gd name="adj" fmla="val 10000"/>
          </a:avLst>
        </a:prstGeom>
        <a:solidFill>
          <a:schemeClr val="accent2">
            <a:tint val="50000"/>
            <a:alpha val="90000"/>
            <a:hueOff val="0"/>
            <a:satOff val="-1776"/>
            <a:lumOff val="11535"/>
            <a:alphaOff val="-34286"/>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2A62986-765F-4B0E-8BED-4D60896C7422}">
      <dsp:nvSpPr>
        <dsp:cNvPr id="0" name=""/>
        <dsp:cNvSpPr/>
      </dsp:nvSpPr>
      <dsp:spPr>
        <a:xfrm>
          <a:off x="0" y="3594546"/>
          <a:ext cx="5016039" cy="466824"/>
        </a:xfrm>
        <a:prstGeom prst="roundRect">
          <a:avLst>
            <a:gd name="adj" fmla="val 10000"/>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mj-lt"/>
              <a:ea typeface="华文细黑" pitchFamily="2" charset="-122"/>
            </a:rPr>
            <a:t>个人防护</a:t>
          </a:r>
          <a:endParaRPr lang="zh-CN" altLang="en-US" sz="2800" kern="1200" dirty="0"/>
        </a:p>
      </dsp:txBody>
      <dsp:txXfrm>
        <a:off x="1049890" y="3594546"/>
        <a:ext cx="3966148" cy="466824"/>
      </dsp:txXfrm>
    </dsp:sp>
    <dsp:sp modelId="{D7863DB6-78E4-43D7-A044-366A067D55B7}">
      <dsp:nvSpPr>
        <dsp:cNvPr id="0" name=""/>
        <dsp:cNvSpPr/>
      </dsp:nvSpPr>
      <dsp:spPr>
        <a:xfrm>
          <a:off x="46682" y="3641228"/>
          <a:ext cx="1003207" cy="373459"/>
        </a:xfrm>
        <a:prstGeom prst="roundRect">
          <a:avLst>
            <a:gd name="adj" fmla="val 10000"/>
          </a:avLst>
        </a:prstGeom>
        <a:solidFill>
          <a:schemeClr val="accent2">
            <a:tint val="50000"/>
            <a:alpha val="90000"/>
            <a:hueOff val="0"/>
            <a:satOff val="-2072"/>
            <a:lumOff val="13457"/>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2A541D-04DD-4EEF-9CAE-7381CA1761EF}" type="datetimeFigureOut">
              <a:rPr lang="zh-CN" altLang="en-US" smtClean="0"/>
              <a:pPr/>
              <a:t>2020-01-22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C2F08A-4FB5-4838-9654-A432FF635E52}" type="slidenum">
              <a:rPr lang="zh-CN" altLang="en-US" smtClean="0"/>
              <a:pPr/>
              <a:t>‹#›</a:t>
            </a:fld>
            <a:endParaRPr lang="zh-CN" altLang="en-US"/>
          </a:p>
        </p:txBody>
      </p:sp>
    </p:spTree>
    <p:extLst>
      <p:ext uri="{BB962C8B-B14F-4D97-AF65-F5344CB8AC3E}">
        <p14:creationId xmlns:p14="http://schemas.microsoft.com/office/powerpoint/2010/main" val="2950580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4403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2CE78E71-D8E2-4377-A38A-3E9C4FB0478F}" type="slidenum">
              <a:rPr lang="zh-CN" altLang="en-US" smtClean="0">
                <a:solidFill>
                  <a:prstClr val="black"/>
                </a:solidFill>
              </a:rPr>
              <a:pPr>
                <a:defRPr/>
              </a:p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base" hangingPunct="1">
              <a:spcBef>
                <a:spcPct val="0"/>
              </a:spcBef>
              <a:spcAft>
                <a:spcPct val="0"/>
              </a:spcAft>
            </a:pPr>
            <a:fld id="{1363F7D2-668B-4253-AB31-8D720FDEFD9B}" type="slidenum">
              <a:rPr lang="zh-CN" altLang="en-US" smtClean="0">
                <a:solidFill>
                  <a:srgbClr val="000000"/>
                </a:solidFill>
                <a:latin typeface="Calibri" pitchFamily="34" charset="0"/>
              </a:rPr>
              <a:pPr eaLnBrk="1" fontAlgn="base" hangingPunct="1">
                <a:spcBef>
                  <a:spcPct val="0"/>
                </a:spcBef>
                <a:spcAft>
                  <a:spcPct val="0"/>
                </a:spcAft>
              </a:pPr>
              <a:t>24</a:t>
            </a:fld>
            <a:endParaRPr lang="zh-CN" altLang="en-US" smtClean="0">
              <a:solidFill>
                <a:srgbClr val="000000"/>
              </a:solidFill>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base" hangingPunct="1">
              <a:spcBef>
                <a:spcPct val="0"/>
              </a:spcBef>
              <a:spcAft>
                <a:spcPct val="0"/>
              </a:spcAft>
            </a:pPr>
            <a:fld id="{4F06EBC9-04C1-48A2-B8A3-BD37EAE9ECE5}" type="slidenum">
              <a:rPr lang="zh-CN" altLang="en-US" smtClean="0">
                <a:solidFill>
                  <a:srgbClr val="000000"/>
                </a:solidFill>
                <a:latin typeface="Calibri" pitchFamily="34" charset="0"/>
              </a:rPr>
              <a:pPr eaLnBrk="1" fontAlgn="base" hangingPunct="1">
                <a:spcBef>
                  <a:spcPct val="0"/>
                </a:spcBef>
                <a:spcAft>
                  <a:spcPct val="0"/>
                </a:spcAft>
              </a:pPr>
              <a:t>25</a:t>
            </a:fld>
            <a:endParaRPr lang="zh-CN" altLang="en-US" smtClean="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base" hangingPunct="1">
              <a:spcBef>
                <a:spcPct val="0"/>
              </a:spcBef>
              <a:spcAft>
                <a:spcPct val="0"/>
              </a:spcAft>
            </a:pPr>
            <a:fld id="{228DEC5E-4536-4AAB-B76C-FBE3C7F6BA8A}" type="slidenum">
              <a:rPr lang="zh-CN" altLang="en-US" smtClean="0">
                <a:solidFill>
                  <a:srgbClr val="000000"/>
                </a:solidFill>
                <a:latin typeface="Calibri" pitchFamily="34" charset="0"/>
              </a:rPr>
              <a:pPr eaLnBrk="1" fontAlgn="base" hangingPunct="1">
                <a:spcBef>
                  <a:spcPct val="0"/>
                </a:spcBef>
                <a:spcAft>
                  <a:spcPct val="0"/>
                </a:spcAft>
              </a:pPr>
              <a:t>26</a:t>
            </a:fld>
            <a:endParaRPr lang="zh-CN" altLang="en-US" smtClean="0">
              <a:solidFill>
                <a:srgbClr val="000000"/>
              </a:solidFill>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base" hangingPunct="1">
              <a:spcBef>
                <a:spcPct val="0"/>
              </a:spcBef>
              <a:spcAft>
                <a:spcPct val="0"/>
              </a:spcAft>
            </a:pPr>
            <a:fld id="{F49D3AB7-F056-488D-9295-A2A2EE001590}" type="slidenum">
              <a:rPr lang="zh-CN" altLang="en-US" smtClean="0">
                <a:solidFill>
                  <a:srgbClr val="000000"/>
                </a:solidFill>
                <a:latin typeface="Calibri" pitchFamily="34" charset="0"/>
              </a:rPr>
              <a:pPr eaLnBrk="1" fontAlgn="base" hangingPunct="1">
                <a:spcBef>
                  <a:spcPct val="0"/>
                </a:spcBef>
                <a:spcAft>
                  <a:spcPct val="0"/>
                </a:spcAft>
              </a:pPr>
              <a:t>27</a:t>
            </a:fld>
            <a:endParaRPr lang="zh-CN" altLang="en-US" smtClean="0">
              <a:solidFill>
                <a:srgbClr val="000000"/>
              </a:solidFill>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base" hangingPunct="1">
              <a:spcBef>
                <a:spcPct val="0"/>
              </a:spcBef>
              <a:spcAft>
                <a:spcPct val="0"/>
              </a:spcAft>
            </a:pPr>
            <a:fld id="{7280180E-D20F-4343-BC62-F1876B1AC6C4}" type="slidenum">
              <a:rPr lang="zh-CN" altLang="en-US" smtClean="0">
                <a:solidFill>
                  <a:srgbClr val="000000"/>
                </a:solidFill>
                <a:latin typeface="Calibri" pitchFamily="34" charset="0"/>
              </a:rPr>
              <a:pPr eaLnBrk="1" fontAlgn="base" hangingPunct="1">
                <a:spcBef>
                  <a:spcPct val="0"/>
                </a:spcBef>
                <a:spcAft>
                  <a:spcPct val="0"/>
                </a:spcAft>
              </a:pPr>
              <a:t>30</a:t>
            </a:fld>
            <a:endParaRPr lang="zh-CN" altLang="en-US" smtClean="0">
              <a:solidFill>
                <a:srgbClr val="000000"/>
              </a:solidFill>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base" hangingPunct="1">
              <a:spcBef>
                <a:spcPct val="0"/>
              </a:spcBef>
              <a:spcAft>
                <a:spcPct val="0"/>
              </a:spcAft>
            </a:pPr>
            <a:fld id="{1A17B762-6E07-427E-8F53-103B270777EE}" type="slidenum">
              <a:rPr lang="zh-CN" altLang="en-US" smtClean="0">
                <a:solidFill>
                  <a:srgbClr val="000000"/>
                </a:solidFill>
                <a:latin typeface="Calibri" pitchFamily="34" charset="0"/>
              </a:rPr>
              <a:pPr eaLnBrk="1" fontAlgn="base" hangingPunct="1">
                <a:spcBef>
                  <a:spcPct val="0"/>
                </a:spcBef>
                <a:spcAft>
                  <a:spcPct val="0"/>
                </a:spcAft>
              </a:pPr>
              <a:t>31</a:t>
            </a:fld>
            <a:endParaRPr lang="zh-CN" altLang="en-US" smtClean="0">
              <a:solidFill>
                <a:srgbClr val="000000"/>
              </a:solidFill>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457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24579"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553781D8-EEA8-4321-A8F4-62771364AF2D}" type="slidenum">
              <a:rPr lang="zh-CN" altLang="en-US" smtClean="0">
                <a:solidFill>
                  <a:srgbClr val="000000"/>
                </a:solidFill>
              </a:rPr>
              <a:pPr fontAlgn="base">
                <a:spcBef>
                  <a:spcPct val="0"/>
                </a:spcBef>
                <a:spcAft>
                  <a:spcPct val="0"/>
                </a:spcAft>
              </a:pPr>
              <a:t>34</a:t>
            </a:fld>
            <a:endParaRPr lang="zh-CN" altLang="en-US">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6626"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CN" altLang="en-US" dirty="0"/>
              <a:t>参见监测方案</a:t>
            </a:r>
          </a:p>
        </p:txBody>
      </p:sp>
      <p:sp>
        <p:nvSpPr>
          <p:cNvPr id="26627"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DB5BD72-A892-43B1-891C-97AC621C070C}" type="slidenum">
              <a:rPr lang="zh-CN" altLang="en-US" smtClean="0">
                <a:solidFill>
                  <a:srgbClr val="000000"/>
                </a:solidFill>
              </a:rPr>
              <a:pPr fontAlgn="base">
                <a:spcBef>
                  <a:spcPct val="0"/>
                </a:spcBef>
                <a:spcAft>
                  <a:spcPct val="0"/>
                </a:spcAft>
              </a:pPr>
              <a:t>35</a:t>
            </a:fld>
            <a:endParaRPr lang="zh-CN" altLang="en-US">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8674"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28675"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F61B7F9-9674-486B-83C4-15AB586528E4}" type="slidenum">
              <a:rPr lang="zh-CN" altLang="en-US" smtClean="0">
                <a:solidFill>
                  <a:srgbClr val="000000"/>
                </a:solidFill>
              </a:rPr>
              <a:pPr fontAlgn="base">
                <a:spcBef>
                  <a:spcPct val="0"/>
                </a:spcBef>
                <a:spcAft>
                  <a:spcPct val="0"/>
                </a:spcAft>
              </a:pPr>
              <a:t>36</a:t>
            </a:fld>
            <a:endParaRPr lang="zh-CN" altLang="en-US">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8674"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28675"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F61B7F9-9674-486B-83C4-15AB586528E4}" type="slidenum">
              <a:rPr lang="zh-CN" altLang="en-US" smtClean="0">
                <a:solidFill>
                  <a:srgbClr val="000000"/>
                </a:solidFill>
              </a:rPr>
              <a:pPr fontAlgn="base">
                <a:spcBef>
                  <a:spcPct val="0"/>
                </a:spcBef>
                <a:spcAft>
                  <a:spcPct val="0"/>
                </a:spcAft>
              </a:pPr>
              <a:t>37</a:t>
            </a:fld>
            <a:endParaRPr lang="zh-CN" altLang="en-US">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4403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2CE78E71-D8E2-4377-A38A-3E9C4FB0478F}" type="slidenum">
              <a:rPr lang="zh-CN" altLang="en-US" smtClean="0">
                <a:solidFill>
                  <a:prstClr val="black"/>
                </a:solidFill>
              </a:rPr>
              <a:pPr>
                <a:defRPr/>
              </a:pPr>
              <a:t>5</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2"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CN" altLang="en-US" dirty="0"/>
              <a:t>调查内容增加汇总页，每个部分的内容要列出具体包括哪些内容及主要收集内容目的</a:t>
            </a:r>
          </a:p>
        </p:txBody>
      </p:sp>
      <p:sp>
        <p:nvSpPr>
          <p:cNvPr id="30723"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9C281CB4-D11A-44FB-95FA-1939704DD2E2}" type="slidenum">
              <a:rPr lang="zh-CN" altLang="en-US" smtClean="0">
                <a:solidFill>
                  <a:srgbClr val="000000"/>
                </a:solidFill>
              </a:rPr>
              <a:pPr fontAlgn="base">
                <a:spcBef>
                  <a:spcPct val="0"/>
                </a:spcBef>
                <a:spcAft>
                  <a:spcPct val="0"/>
                </a:spcAft>
              </a:pPr>
              <a:t>38</a:t>
            </a:fld>
            <a:endParaRPr lang="zh-CN" altLang="en-US">
              <a:solidFill>
                <a:srgbClr val="00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34819"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9070E534-AA83-4D5D-BD56-CA398069DA11}" type="slidenum">
              <a:rPr lang="zh-CN" altLang="en-US" smtClean="0">
                <a:solidFill>
                  <a:srgbClr val="000000"/>
                </a:solidFill>
              </a:rPr>
              <a:pPr fontAlgn="base">
                <a:spcBef>
                  <a:spcPct val="0"/>
                </a:spcBef>
                <a:spcAft>
                  <a:spcPct val="0"/>
                </a:spcAft>
              </a:pPr>
              <a:t>39</a:t>
            </a:fld>
            <a:endParaRPr lang="zh-CN" altLang="en-US">
              <a:solidFill>
                <a:srgbClr val="0000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866"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36867"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55996981-9B26-A74A-B69B-72A772A4E8A5}" type="slidenum">
              <a:rPr lang="zh-CN" altLang="en-US" smtClean="0">
                <a:solidFill>
                  <a:srgbClr val="000000"/>
                </a:solidFill>
              </a:rPr>
              <a:pPr fontAlgn="base">
                <a:spcBef>
                  <a:spcPct val="0"/>
                </a:spcBef>
                <a:spcAft>
                  <a:spcPct val="0"/>
                </a:spcAft>
              </a:pPr>
              <a:t>40</a:t>
            </a:fld>
            <a:endParaRPr lang="zh-CN" altLang="en-US">
              <a:solidFill>
                <a:srgbClr val="00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4403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2CE78E71-D8E2-4377-A38A-3E9C4FB0478F}" type="slidenum">
              <a:rPr lang="zh-CN" altLang="en-US" smtClean="0">
                <a:solidFill>
                  <a:prstClr val="black"/>
                </a:solidFill>
              </a:rPr>
              <a:pPr>
                <a:defRPr/>
              </a:pPr>
              <a:t>50</a:t>
            </a:fld>
            <a:endParaRPr lang="zh-CN" alt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dirty="0"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fld id="{2ACF9141-A215-4CD1-9441-5845B910C221}" type="slidenum">
              <a:rPr lang="zh-CN" altLang="en-US" smtClean="0">
                <a:solidFill>
                  <a:srgbClr val="000000"/>
                </a:solidFill>
              </a:rPr>
              <a:pPr/>
              <a:t>54</a:t>
            </a:fld>
            <a:endParaRPr lang="zh-CN" altLang="en-US" smtClean="0">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fld id="{2ACF9141-A215-4CD1-9441-5845B910C221}" type="slidenum">
              <a:rPr lang="zh-CN" altLang="en-US" smtClean="0">
                <a:solidFill>
                  <a:srgbClr val="000000"/>
                </a:solidFill>
              </a:rPr>
              <a:pPr/>
              <a:t>55</a:t>
            </a:fld>
            <a:endParaRPr lang="zh-CN" altLang="en-US" smtClean="0">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4403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2CE78E71-D8E2-4377-A38A-3E9C4FB0478F}" type="slidenum">
              <a:rPr lang="zh-CN" altLang="en-US" smtClean="0">
                <a:solidFill>
                  <a:prstClr val="black"/>
                </a:solidFill>
              </a:rPr>
              <a:pPr>
                <a:defRPr/>
              </a:pPr>
              <a:t>64</a:t>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．使用范围扩大为适用于指导各地开展防控工作</a:t>
            </a:r>
          </a:p>
          <a:p>
            <a:r>
              <a:rPr lang="en-US" altLang="zh-CN" sz="1200" kern="1200" dirty="0" smtClean="0">
                <a:solidFill>
                  <a:schemeClr val="tx1"/>
                </a:solidFill>
                <a:effectLst/>
                <a:latin typeface="+mn-lt"/>
                <a:ea typeface="+mn-ea"/>
                <a:cs typeface="+mn-cs"/>
              </a:rPr>
              <a:t>2</a:t>
            </a:r>
            <a:r>
              <a:rPr lang="zh-CN" altLang="zh-CN" sz="1200" kern="1200" dirty="0" smtClean="0">
                <a:solidFill>
                  <a:schemeClr val="tx1"/>
                </a:solidFill>
                <a:effectLst/>
                <a:latin typeface="+mn-lt"/>
                <a:ea typeface="+mn-ea"/>
                <a:cs typeface="+mn-cs"/>
              </a:rPr>
              <a:t>．病例的报告方式改变，详见“监测方案”</a:t>
            </a:r>
          </a:p>
          <a:p>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．标本检测机构由“市级疾控机构”变为“当地指定的疾控机构或医疗机构实验室”进行相关病原检测。</a:t>
            </a:r>
          </a:p>
          <a:p>
            <a:r>
              <a:rPr lang="en-US" altLang="zh-CN" sz="1200" kern="1200" dirty="0" smtClean="0">
                <a:solidFill>
                  <a:schemeClr val="tx1"/>
                </a:solidFill>
                <a:effectLst/>
                <a:latin typeface="+mn-lt"/>
                <a:ea typeface="+mn-ea"/>
                <a:cs typeface="+mn-cs"/>
              </a:rPr>
              <a:t>4</a:t>
            </a:r>
            <a:r>
              <a:rPr lang="zh-CN" altLang="zh-CN" sz="1200" kern="1200" dirty="0" smtClean="0">
                <a:solidFill>
                  <a:schemeClr val="tx1"/>
                </a:solidFill>
                <a:effectLst/>
                <a:latin typeface="+mn-lt"/>
                <a:ea typeface="+mn-ea"/>
                <a:cs typeface="+mn-cs"/>
              </a:rPr>
              <a:t>．病例救治及院内感染预防控制，删除了确诊病例可以多人安置同一房间。</a:t>
            </a:r>
          </a:p>
          <a:p>
            <a:r>
              <a:rPr lang="en-US" altLang="zh-CN" sz="1200" kern="1200" dirty="0" smtClean="0">
                <a:solidFill>
                  <a:schemeClr val="tx1"/>
                </a:solidFill>
                <a:effectLst/>
                <a:latin typeface="+mn-lt"/>
                <a:ea typeface="+mn-ea"/>
                <a:cs typeface="+mn-cs"/>
              </a:rPr>
              <a:t>5</a:t>
            </a:r>
            <a:r>
              <a:rPr lang="zh-CN" altLang="zh-CN" sz="1200" kern="1200" dirty="0" smtClean="0">
                <a:solidFill>
                  <a:schemeClr val="tx1"/>
                </a:solidFill>
                <a:effectLst/>
                <a:latin typeface="+mn-lt"/>
                <a:ea typeface="+mn-ea"/>
                <a:cs typeface="+mn-cs"/>
              </a:rPr>
              <a:t>．密切接触者的追踪和管理由对观察病例和确诊病例的密切接触者实行隔离医学观察改为“对确诊病例的密切接触者实行居家或集中隔离医学观察”。</a:t>
            </a:r>
          </a:p>
          <a:p>
            <a:endParaRPr lang="zh-CN" altLang="en-US" dirty="0"/>
          </a:p>
        </p:txBody>
      </p:sp>
      <p:sp>
        <p:nvSpPr>
          <p:cNvPr id="4" name="灯片编号占位符 3"/>
          <p:cNvSpPr>
            <a:spLocks noGrp="1"/>
          </p:cNvSpPr>
          <p:nvPr>
            <p:ph type="sldNum" sz="quarter" idx="10"/>
          </p:nvPr>
        </p:nvSpPr>
        <p:spPr/>
        <p:txBody>
          <a:bodyPr/>
          <a:lstStyle/>
          <a:p>
            <a:fld id="{E3C2F08A-4FB5-4838-9654-A432FF635E52}" type="slidenum">
              <a:rPr lang="zh-CN" altLang="en-US" smtClean="0"/>
              <a:pPr/>
              <a:t>66</a:t>
            </a:fld>
            <a:endParaRPr lang="zh-CN" altLang="en-US"/>
          </a:p>
        </p:txBody>
      </p:sp>
    </p:spTree>
    <p:extLst>
      <p:ext uri="{BB962C8B-B14F-4D97-AF65-F5344CB8AC3E}">
        <p14:creationId xmlns:p14="http://schemas.microsoft.com/office/powerpoint/2010/main" val="1532057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三、附件</a:t>
            </a:r>
            <a:r>
              <a:rPr lang="en-US" altLang="zh-CN" sz="1200" kern="1200" dirty="0" smtClean="0">
                <a:solidFill>
                  <a:schemeClr val="tx1"/>
                </a:solidFill>
                <a:effectLst/>
                <a:latin typeface="+mn-lt"/>
                <a:ea typeface="+mn-ea"/>
                <a:cs typeface="+mn-cs"/>
              </a:rPr>
              <a:t>3 </a:t>
            </a:r>
            <a:r>
              <a:rPr lang="zh-CN" altLang="zh-CN" sz="1200" kern="1200" dirty="0" smtClean="0">
                <a:solidFill>
                  <a:schemeClr val="tx1"/>
                </a:solidFill>
                <a:effectLst/>
                <a:latin typeface="+mn-lt"/>
                <a:ea typeface="+mn-ea"/>
                <a:cs typeface="+mn-cs"/>
              </a:rPr>
              <a:t>新型冠状病毒感染的肺炎可疑暴露者和密切接触者管理方案</a:t>
            </a:r>
          </a:p>
          <a:p>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．前言部分潜伏期由</a:t>
            </a:r>
            <a:r>
              <a:rPr lang="en-US" altLang="zh-CN" sz="1200" kern="1200" dirty="0" smtClean="0">
                <a:solidFill>
                  <a:schemeClr val="tx1"/>
                </a:solidFill>
                <a:effectLst/>
                <a:latin typeface="+mn-lt"/>
                <a:ea typeface="+mn-ea"/>
                <a:cs typeface="+mn-cs"/>
              </a:rPr>
              <a:t>12</a:t>
            </a:r>
            <a:r>
              <a:rPr lang="zh-CN" altLang="zh-CN" sz="1200" kern="1200" dirty="0" smtClean="0">
                <a:solidFill>
                  <a:schemeClr val="tx1"/>
                </a:solidFill>
                <a:effectLst/>
                <a:latin typeface="+mn-lt"/>
                <a:ea typeface="+mn-ea"/>
                <a:cs typeface="+mn-cs"/>
              </a:rPr>
              <a:t>天更为</a:t>
            </a:r>
            <a:r>
              <a:rPr lang="en-US" altLang="zh-CN" sz="1200" kern="1200" dirty="0" smtClean="0">
                <a:solidFill>
                  <a:schemeClr val="tx1"/>
                </a:solidFill>
                <a:effectLst/>
                <a:latin typeface="+mn-lt"/>
                <a:ea typeface="+mn-ea"/>
                <a:cs typeface="+mn-cs"/>
              </a:rPr>
              <a:t>14</a:t>
            </a:r>
            <a:r>
              <a:rPr lang="zh-CN" altLang="zh-CN" sz="1200" kern="1200" dirty="0" smtClean="0">
                <a:solidFill>
                  <a:schemeClr val="tx1"/>
                </a:solidFill>
                <a:effectLst/>
                <a:latin typeface="+mn-lt"/>
                <a:ea typeface="+mn-ea"/>
                <a:cs typeface="+mn-cs"/>
              </a:rPr>
              <a:t>天；是否人传人由病例暂无明确的人传人感染改为病例存在人传人情况</a:t>
            </a:r>
          </a:p>
          <a:p>
            <a:r>
              <a:rPr lang="en-US" altLang="zh-CN" sz="1200" kern="1200" dirty="0" smtClean="0">
                <a:solidFill>
                  <a:schemeClr val="tx1"/>
                </a:solidFill>
                <a:effectLst/>
                <a:latin typeface="+mn-lt"/>
                <a:ea typeface="+mn-ea"/>
                <a:cs typeface="+mn-cs"/>
              </a:rPr>
              <a:t>2</a:t>
            </a:r>
            <a:r>
              <a:rPr lang="zh-CN" altLang="zh-CN" sz="1200" kern="1200" dirty="0" smtClean="0">
                <a:solidFill>
                  <a:schemeClr val="tx1"/>
                </a:solidFill>
                <a:effectLst/>
                <a:latin typeface="+mn-lt"/>
                <a:ea typeface="+mn-ea"/>
                <a:cs typeface="+mn-cs"/>
              </a:rPr>
              <a:t>．标题的顺序发生改变，判定标准和管理要求中病例的密切接触者列在可疑暴露者前。</a:t>
            </a:r>
          </a:p>
          <a:p>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．第二版没有明确发热的定义（腋下体温≥</a:t>
            </a:r>
            <a:r>
              <a:rPr lang="en-US" altLang="zh-CN" sz="1200" kern="1200" dirty="0" smtClean="0">
                <a:solidFill>
                  <a:schemeClr val="tx1"/>
                </a:solidFill>
                <a:effectLst/>
                <a:latin typeface="+mn-lt"/>
                <a:ea typeface="+mn-ea"/>
                <a:cs typeface="+mn-cs"/>
              </a:rPr>
              <a:t>37.3</a:t>
            </a:r>
            <a:r>
              <a:rPr lang="zh-CN" altLang="zh-CN" sz="1200" kern="1200" dirty="0" smtClean="0">
                <a:solidFill>
                  <a:schemeClr val="tx1"/>
                </a:solidFill>
                <a:effectLst/>
                <a:latin typeface="+mn-lt"/>
                <a:ea typeface="+mn-ea"/>
                <a:cs typeface="+mn-cs"/>
              </a:rPr>
              <a:t>℃）。</a:t>
            </a:r>
          </a:p>
          <a:p>
            <a:r>
              <a:rPr lang="en-US" altLang="zh-CN" sz="1200" kern="1200" dirty="0" smtClean="0">
                <a:solidFill>
                  <a:schemeClr val="tx1"/>
                </a:solidFill>
                <a:effectLst/>
                <a:latin typeface="+mn-lt"/>
                <a:ea typeface="+mn-ea"/>
                <a:cs typeface="+mn-cs"/>
              </a:rPr>
              <a:t>4</a:t>
            </a:r>
            <a:r>
              <a:rPr lang="zh-CN" altLang="zh-CN" sz="1200" kern="1200" dirty="0" smtClean="0">
                <a:solidFill>
                  <a:schemeClr val="tx1"/>
                </a:solidFill>
                <a:effectLst/>
                <a:latin typeface="+mn-lt"/>
                <a:ea typeface="+mn-ea"/>
                <a:cs typeface="+mn-cs"/>
              </a:rPr>
              <a:t>。增加了附表</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密接登记表。</a:t>
            </a:r>
          </a:p>
          <a:p>
            <a:endParaRPr lang="zh-CN" altLang="en-US"/>
          </a:p>
        </p:txBody>
      </p:sp>
      <p:sp>
        <p:nvSpPr>
          <p:cNvPr id="4" name="灯片编号占位符 3"/>
          <p:cNvSpPr>
            <a:spLocks noGrp="1"/>
          </p:cNvSpPr>
          <p:nvPr>
            <p:ph type="sldNum" sz="quarter" idx="10"/>
          </p:nvPr>
        </p:nvSpPr>
        <p:spPr/>
        <p:txBody>
          <a:bodyPr/>
          <a:lstStyle/>
          <a:p>
            <a:fld id="{E3C2F08A-4FB5-4838-9654-A432FF635E52}" type="slidenum">
              <a:rPr lang="zh-CN" altLang="en-US" smtClean="0"/>
              <a:pPr/>
              <a:t>67</a:t>
            </a:fld>
            <a:endParaRPr lang="zh-CN" altLang="en-US"/>
          </a:p>
        </p:txBody>
      </p:sp>
    </p:spTree>
    <p:extLst>
      <p:ext uri="{BB962C8B-B14F-4D97-AF65-F5344CB8AC3E}">
        <p14:creationId xmlns:p14="http://schemas.microsoft.com/office/powerpoint/2010/main" val="37122875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三、附件</a:t>
            </a:r>
            <a:r>
              <a:rPr lang="en-US" altLang="zh-CN" sz="1200" kern="1200" dirty="0" smtClean="0">
                <a:solidFill>
                  <a:schemeClr val="tx1"/>
                </a:solidFill>
                <a:effectLst/>
                <a:latin typeface="+mn-lt"/>
                <a:ea typeface="+mn-ea"/>
                <a:cs typeface="+mn-cs"/>
              </a:rPr>
              <a:t>3 </a:t>
            </a:r>
            <a:r>
              <a:rPr lang="zh-CN" altLang="zh-CN" sz="1200" kern="1200" dirty="0" smtClean="0">
                <a:solidFill>
                  <a:schemeClr val="tx1"/>
                </a:solidFill>
                <a:effectLst/>
                <a:latin typeface="+mn-lt"/>
                <a:ea typeface="+mn-ea"/>
                <a:cs typeface="+mn-cs"/>
              </a:rPr>
              <a:t>新型冠状病毒感染的肺炎可疑暴露者和密切接触者管理方案</a:t>
            </a:r>
          </a:p>
          <a:p>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．前言部分潜伏期由</a:t>
            </a:r>
            <a:r>
              <a:rPr lang="en-US" altLang="zh-CN" sz="1200" kern="1200" dirty="0" smtClean="0">
                <a:solidFill>
                  <a:schemeClr val="tx1"/>
                </a:solidFill>
                <a:effectLst/>
                <a:latin typeface="+mn-lt"/>
                <a:ea typeface="+mn-ea"/>
                <a:cs typeface="+mn-cs"/>
              </a:rPr>
              <a:t>12</a:t>
            </a:r>
            <a:r>
              <a:rPr lang="zh-CN" altLang="zh-CN" sz="1200" kern="1200" dirty="0" smtClean="0">
                <a:solidFill>
                  <a:schemeClr val="tx1"/>
                </a:solidFill>
                <a:effectLst/>
                <a:latin typeface="+mn-lt"/>
                <a:ea typeface="+mn-ea"/>
                <a:cs typeface="+mn-cs"/>
              </a:rPr>
              <a:t>天更为</a:t>
            </a:r>
            <a:r>
              <a:rPr lang="en-US" altLang="zh-CN" sz="1200" kern="1200" dirty="0" smtClean="0">
                <a:solidFill>
                  <a:schemeClr val="tx1"/>
                </a:solidFill>
                <a:effectLst/>
                <a:latin typeface="+mn-lt"/>
                <a:ea typeface="+mn-ea"/>
                <a:cs typeface="+mn-cs"/>
              </a:rPr>
              <a:t>14</a:t>
            </a:r>
            <a:r>
              <a:rPr lang="zh-CN" altLang="zh-CN" sz="1200" kern="1200" dirty="0" smtClean="0">
                <a:solidFill>
                  <a:schemeClr val="tx1"/>
                </a:solidFill>
                <a:effectLst/>
                <a:latin typeface="+mn-lt"/>
                <a:ea typeface="+mn-ea"/>
                <a:cs typeface="+mn-cs"/>
              </a:rPr>
              <a:t>天；是否人传人由病例暂无明确的人传人感染改为病例存在人传人情况</a:t>
            </a:r>
          </a:p>
          <a:p>
            <a:r>
              <a:rPr lang="en-US" altLang="zh-CN" sz="1200" kern="1200" dirty="0" smtClean="0">
                <a:solidFill>
                  <a:schemeClr val="tx1"/>
                </a:solidFill>
                <a:effectLst/>
                <a:latin typeface="+mn-lt"/>
                <a:ea typeface="+mn-ea"/>
                <a:cs typeface="+mn-cs"/>
              </a:rPr>
              <a:t>2</a:t>
            </a:r>
            <a:r>
              <a:rPr lang="zh-CN" altLang="zh-CN" sz="1200" kern="1200" dirty="0" smtClean="0">
                <a:solidFill>
                  <a:schemeClr val="tx1"/>
                </a:solidFill>
                <a:effectLst/>
                <a:latin typeface="+mn-lt"/>
                <a:ea typeface="+mn-ea"/>
                <a:cs typeface="+mn-cs"/>
              </a:rPr>
              <a:t>．标题的顺序发生改变，判定标准和管理要求中病例的密切接触者列在可疑暴露者前。</a:t>
            </a:r>
          </a:p>
          <a:p>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．第二版没有明确发热的定义（腋下体温≥</a:t>
            </a:r>
            <a:r>
              <a:rPr lang="en-US" altLang="zh-CN" sz="1200" kern="1200" dirty="0" smtClean="0">
                <a:solidFill>
                  <a:schemeClr val="tx1"/>
                </a:solidFill>
                <a:effectLst/>
                <a:latin typeface="+mn-lt"/>
                <a:ea typeface="+mn-ea"/>
                <a:cs typeface="+mn-cs"/>
              </a:rPr>
              <a:t>37.3</a:t>
            </a:r>
            <a:r>
              <a:rPr lang="zh-CN" altLang="zh-CN" sz="1200" kern="1200" dirty="0" smtClean="0">
                <a:solidFill>
                  <a:schemeClr val="tx1"/>
                </a:solidFill>
                <a:effectLst/>
                <a:latin typeface="+mn-lt"/>
                <a:ea typeface="+mn-ea"/>
                <a:cs typeface="+mn-cs"/>
              </a:rPr>
              <a:t>℃）。</a:t>
            </a:r>
          </a:p>
          <a:p>
            <a:r>
              <a:rPr lang="en-US" altLang="zh-CN" sz="1200" kern="1200" dirty="0" smtClean="0">
                <a:solidFill>
                  <a:schemeClr val="tx1"/>
                </a:solidFill>
                <a:effectLst/>
                <a:latin typeface="+mn-lt"/>
                <a:ea typeface="+mn-ea"/>
                <a:cs typeface="+mn-cs"/>
              </a:rPr>
              <a:t>4</a:t>
            </a:r>
            <a:r>
              <a:rPr lang="zh-CN" altLang="zh-CN" sz="1200" kern="1200" dirty="0" smtClean="0">
                <a:solidFill>
                  <a:schemeClr val="tx1"/>
                </a:solidFill>
                <a:effectLst/>
                <a:latin typeface="+mn-lt"/>
                <a:ea typeface="+mn-ea"/>
                <a:cs typeface="+mn-cs"/>
              </a:rPr>
              <a:t>。增加了附表</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密接登记表。</a:t>
            </a:r>
          </a:p>
          <a:p>
            <a:endParaRPr lang="zh-CN" altLang="en-US"/>
          </a:p>
        </p:txBody>
      </p:sp>
      <p:sp>
        <p:nvSpPr>
          <p:cNvPr id="4" name="灯片编号占位符 3"/>
          <p:cNvSpPr>
            <a:spLocks noGrp="1"/>
          </p:cNvSpPr>
          <p:nvPr>
            <p:ph type="sldNum" sz="quarter" idx="10"/>
          </p:nvPr>
        </p:nvSpPr>
        <p:spPr/>
        <p:txBody>
          <a:bodyPr/>
          <a:lstStyle/>
          <a:p>
            <a:fld id="{E3C2F08A-4FB5-4838-9654-A432FF635E52}" type="slidenum">
              <a:rPr lang="zh-CN" altLang="en-US" smtClean="0"/>
              <a:pPr/>
              <a:t>68</a:t>
            </a:fld>
            <a:endParaRPr lang="zh-CN" altLang="en-US"/>
          </a:p>
        </p:txBody>
      </p:sp>
    </p:spTree>
    <p:extLst>
      <p:ext uri="{BB962C8B-B14F-4D97-AF65-F5344CB8AC3E}">
        <p14:creationId xmlns:p14="http://schemas.microsoft.com/office/powerpoint/2010/main" val="3712287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base" hangingPunct="1">
              <a:spcBef>
                <a:spcPct val="0"/>
              </a:spcBef>
              <a:spcAft>
                <a:spcPct val="0"/>
              </a:spcAft>
            </a:pPr>
            <a:fld id="{AE3B42B3-1AAA-4FFA-B255-72CEA3A358FB}" type="slidenum">
              <a:rPr lang="zh-CN" altLang="en-US" smtClean="0">
                <a:solidFill>
                  <a:srgbClr val="000000"/>
                </a:solidFill>
                <a:latin typeface="Calibri" pitchFamily="34" charset="0"/>
              </a:rPr>
              <a:pPr eaLnBrk="1" fontAlgn="base" hangingPunct="1">
                <a:spcBef>
                  <a:spcPct val="0"/>
                </a:spcBef>
                <a:spcAft>
                  <a:spcPct val="0"/>
                </a:spcAft>
              </a:pPr>
              <a:t>15</a:t>
            </a:fld>
            <a:endParaRPr lang="zh-CN" altLang="en-US" smtClean="0">
              <a:solidFill>
                <a:srgbClr val="000000"/>
              </a:solidFill>
              <a:latin typeface="Calibri"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3C2F08A-4FB5-4838-9654-A432FF635E52}" type="slidenum">
              <a:rPr lang="zh-CN" altLang="en-US" smtClean="0"/>
              <a:pPr/>
              <a:t>69</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三、附件</a:t>
            </a:r>
            <a:r>
              <a:rPr lang="en-US" altLang="zh-CN" sz="1200" kern="1200" dirty="0" smtClean="0">
                <a:solidFill>
                  <a:schemeClr val="tx1"/>
                </a:solidFill>
                <a:effectLst/>
                <a:latin typeface="+mn-lt"/>
                <a:ea typeface="+mn-ea"/>
                <a:cs typeface="+mn-cs"/>
              </a:rPr>
              <a:t>3 </a:t>
            </a:r>
            <a:r>
              <a:rPr lang="zh-CN" altLang="zh-CN" sz="1200" kern="1200" dirty="0" smtClean="0">
                <a:solidFill>
                  <a:schemeClr val="tx1"/>
                </a:solidFill>
                <a:effectLst/>
                <a:latin typeface="+mn-lt"/>
                <a:ea typeface="+mn-ea"/>
                <a:cs typeface="+mn-cs"/>
              </a:rPr>
              <a:t>新型冠状病毒感染的肺炎可疑暴露者和密切接触者管理方案</a:t>
            </a:r>
          </a:p>
          <a:p>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．前言部分潜伏期由</a:t>
            </a:r>
            <a:r>
              <a:rPr lang="en-US" altLang="zh-CN" sz="1200" kern="1200" dirty="0" smtClean="0">
                <a:solidFill>
                  <a:schemeClr val="tx1"/>
                </a:solidFill>
                <a:effectLst/>
                <a:latin typeface="+mn-lt"/>
                <a:ea typeface="+mn-ea"/>
                <a:cs typeface="+mn-cs"/>
              </a:rPr>
              <a:t>12</a:t>
            </a:r>
            <a:r>
              <a:rPr lang="zh-CN" altLang="zh-CN" sz="1200" kern="1200" dirty="0" smtClean="0">
                <a:solidFill>
                  <a:schemeClr val="tx1"/>
                </a:solidFill>
                <a:effectLst/>
                <a:latin typeface="+mn-lt"/>
                <a:ea typeface="+mn-ea"/>
                <a:cs typeface="+mn-cs"/>
              </a:rPr>
              <a:t>天更为</a:t>
            </a:r>
            <a:r>
              <a:rPr lang="en-US" altLang="zh-CN" sz="1200" kern="1200" dirty="0" smtClean="0">
                <a:solidFill>
                  <a:schemeClr val="tx1"/>
                </a:solidFill>
                <a:effectLst/>
                <a:latin typeface="+mn-lt"/>
                <a:ea typeface="+mn-ea"/>
                <a:cs typeface="+mn-cs"/>
              </a:rPr>
              <a:t>14</a:t>
            </a:r>
            <a:r>
              <a:rPr lang="zh-CN" altLang="zh-CN" sz="1200" kern="1200" dirty="0" smtClean="0">
                <a:solidFill>
                  <a:schemeClr val="tx1"/>
                </a:solidFill>
                <a:effectLst/>
                <a:latin typeface="+mn-lt"/>
                <a:ea typeface="+mn-ea"/>
                <a:cs typeface="+mn-cs"/>
              </a:rPr>
              <a:t>天；是否人传人由病例暂无明确的人传人感染改为病例存在人传人情况</a:t>
            </a:r>
          </a:p>
          <a:p>
            <a:r>
              <a:rPr lang="en-US" altLang="zh-CN" sz="1200" kern="1200" dirty="0" smtClean="0">
                <a:solidFill>
                  <a:schemeClr val="tx1"/>
                </a:solidFill>
                <a:effectLst/>
                <a:latin typeface="+mn-lt"/>
                <a:ea typeface="+mn-ea"/>
                <a:cs typeface="+mn-cs"/>
              </a:rPr>
              <a:t>2</a:t>
            </a:r>
            <a:r>
              <a:rPr lang="zh-CN" altLang="zh-CN" sz="1200" kern="1200" dirty="0" smtClean="0">
                <a:solidFill>
                  <a:schemeClr val="tx1"/>
                </a:solidFill>
                <a:effectLst/>
                <a:latin typeface="+mn-lt"/>
                <a:ea typeface="+mn-ea"/>
                <a:cs typeface="+mn-cs"/>
              </a:rPr>
              <a:t>．标题的顺序发生改变，判定标准和管理要求中病例的密切接触者列在可疑暴露者前。</a:t>
            </a:r>
          </a:p>
          <a:p>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．第二版没有明确发热的定义（腋下体温≥</a:t>
            </a:r>
            <a:r>
              <a:rPr lang="en-US" altLang="zh-CN" sz="1200" kern="1200" dirty="0" smtClean="0">
                <a:solidFill>
                  <a:schemeClr val="tx1"/>
                </a:solidFill>
                <a:effectLst/>
                <a:latin typeface="+mn-lt"/>
                <a:ea typeface="+mn-ea"/>
                <a:cs typeface="+mn-cs"/>
              </a:rPr>
              <a:t>37.3</a:t>
            </a:r>
            <a:r>
              <a:rPr lang="zh-CN" altLang="zh-CN" sz="1200" kern="1200" dirty="0" smtClean="0">
                <a:solidFill>
                  <a:schemeClr val="tx1"/>
                </a:solidFill>
                <a:effectLst/>
                <a:latin typeface="+mn-lt"/>
                <a:ea typeface="+mn-ea"/>
                <a:cs typeface="+mn-cs"/>
              </a:rPr>
              <a:t>℃）。</a:t>
            </a:r>
          </a:p>
          <a:p>
            <a:r>
              <a:rPr lang="en-US" altLang="zh-CN" sz="1200" kern="1200" dirty="0" smtClean="0">
                <a:solidFill>
                  <a:schemeClr val="tx1"/>
                </a:solidFill>
                <a:effectLst/>
                <a:latin typeface="+mn-lt"/>
                <a:ea typeface="+mn-ea"/>
                <a:cs typeface="+mn-cs"/>
              </a:rPr>
              <a:t>4</a:t>
            </a:r>
            <a:r>
              <a:rPr lang="zh-CN" altLang="zh-CN" sz="1200" kern="1200" dirty="0" smtClean="0">
                <a:solidFill>
                  <a:schemeClr val="tx1"/>
                </a:solidFill>
                <a:effectLst/>
                <a:latin typeface="+mn-lt"/>
                <a:ea typeface="+mn-ea"/>
                <a:cs typeface="+mn-cs"/>
              </a:rPr>
              <a:t>。增加了附表</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密接登记表。</a:t>
            </a:r>
          </a:p>
          <a:p>
            <a:endParaRPr lang="zh-CN" altLang="en-US"/>
          </a:p>
        </p:txBody>
      </p:sp>
      <p:sp>
        <p:nvSpPr>
          <p:cNvPr id="4" name="灯片编号占位符 3"/>
          <p:cNvSpPr>
            <a:spLocks noGrp="1"/>
          </p:cNvSpPr>
          <p:nvPr>
            <p:ph type="sldNum" sz="quarter" idx="10"/>
          </p:nvPr>
        </p:nvSpPr>
        <p:spPr/>
        <p:txBody>
          <a:bodyPr/>
          <a:lstStyle/>
          <a:p>
            <a:fld id="{E3C2F08A-4FB5-4838-9654-A432FF635E52}" type="slidenum">
              <a:rPr lang="zh-CN" altLang="en-US" smtClean="0"/>
              <a:pPr/>
              <a:t>72</a:t>
            </a:fld>
            <a:endParaRPr lang="zh-CN" altLang="en-US"/>
          </a:p>
        </p:txBody>
      </p:sp>
    </p:spTree>
    <p:extLst>
      <p:ext uri="{BB962C8B-B14F-4D97-AF65-F5344CB8AC3E}">
        <p14:creationId xmlns:p14="http://schemas.microsoft.com/office/powerpoint/2010/main" val="37122875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C2F08A-4FB5-4838-9654-A432FF635E52}" type="slidenum">
              <a:rPr lang="zh-CN" altLang="en-US" smtClean="0"/>
              <a:pPr/>
              <a:t>73</a:t>
            </a:fld>
            <a:endParaRPr lang="zh-CN" altLang="en-US"/>
          </a:p>
        </p:txBody>
      </p:sp>
    </p:spTree>
    <p:extLst>
      <p:ext uri="{BB962C8B-B14F-4D97-AF65-F5344CB8AC3E}">
        <p14:creationId xmlns:p14="http://schemas.microsoft.com/office/powerpoint/2010/main" val="3712287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04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base" hangingPunct="1">
              <a:spcBef>
                <a:spcPct val="0"/>
              </a:spcBef>
              <a:spcAft>
                <a:spcPct val="0"/>
              </a:spcAft>
            </a:pPr>
            <a:fld id="{9EC4D07F-67E2-4A14-A208-4C4A720961EF}" type="slidenum">
              <a:rPr lang="zh-CN" altLang="en-US" smtClean="0">
                <a:solidFill>
                  <a:srgbClr val="000000"/>
                </a:solidFill>
                <a:latin typeface="Calibri" pitchFamily="34" charset="0"/>
              </a:rPr>
              <a:pPr eaLnBrk="1" fontAlgn="base" hangingPunct="1">
                <a:spcBef>
                  <a:spcPct val="0"/>
                </a:spcBef>
                <a:spcAft>
                  <a:spcPct val="0"/>
                </a:spcAft>
              </a:pPr>
              <a:t>17</a:t>
            </a:fld>
            <a:endParaRPr lang="zh-CN" altLang="en-US" smtClean="0">
              <a:solidFill>
                <a:srgbClr val="000000"/>
              </a:solidFill>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15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base" hangingPunct="1">
              <a:spcBef>
                <a:spcPct val="0"/>
              </a:spcBef>
              <a:spcAft>
                <a:spcPct val="0"/>
              </a:spcAft>
            </a:pPr>
            <a:fld id="{04522C09-3295-4FC7-BBFA-EDC3F4EE24B4}" type="slidenum">
              <a:rPr lang="zh-CN" altLang="en-US" smtClean="0">
                <a:solidFill>
                  <a:srgbClr val="000000"/>
                </a:solidFill>
                <a:latin typeface="Calibri" pitchFamily="34" charset="0"/>
              </a:rPr>
              <a:pPr eaLnBrk="1" fontAlgn="base" hangingPunct="1">
                <a:spcBef>
                  <a:spcPct val="0"/>
                </a:spcBef>
                <a:spcAft>
                  <a:spcPct val="0"/>
                </a:spcAft>
              </a:pPr>
              <a:t>18</a:t>
            </a:fld>
            <a:endParaRPr lang="zh-CN" altLang="en-US" smtClean="0">
              <a:solidFill>
                <a:srgbClr val="000000"/>
              </a:solidFill>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2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base" hangingPunct="1">
              <a:spcBef>
                <a:spcPct val="0"/>
              </a:spcBef>
              <a:spcAft>
                <a:spcPct val="0"/>
              </a:spcAft>
            </a:pPr>
            <a:fld id="{E61C50B9-8B12-4785-A6E6-EB4C27532C18}" type="slidenum">
              <a:rPr lang="zh-CN" altLang="en-US" smtClean="0">
                <a:solidFill>
                  <a:srgbClr val="000000"/>
                </a:solidFill>
                <a:latin typeface="Calibri" pitchFamily="34" charset="0"/>
              </a:rPr>
              <a:pPr eaLnBrk="1" fontAlgn="base" hangingPunct="1">
                <a:spcBef>
                  <a:spcPct val="0"/>
                </a:spcBef>
                <a:spcAft>
                  <a:spcPct val="0"/>
                </a:spcAft>
              </a:pPr>
              <a:t>19</a:t>
            </a:fld>
            <a:endParaRPr lang="zh-CN" altLang="en-US" smtClean="0">
              <a:solidFill>
                <a:srgbClr val="000000"/>
              </a:solidFill>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5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base" hangingPunct="1">
              <a:spcBef>
                <a:spcPct val="0"/>
              </a:spcBef>
              <a:spcAft>
                <a:spcPct val="0"/>
              </a:spcAft>
            </a:pPr>
            <a:fld id="{A16B3723-42BE-465A-BD38-7BA093C72B7F}" type="slidenum">
              <a:rPr lang="zh-CN" altLang="en-US" smtClean="0">
                <a:solidFill>
                  <a:srgbClr val="000000"/>
                </a:solidFill>
                <a:latin typeface="Calibri" pitchFamily="34" charset="0"/>
              </a:rPr>
              <a:pPr eaLnBrk="1" fontAlgn="base" hangingPunct="1">
                <a:spcBef>
                  <a:spcPct val="0"/>
                </a:spcBef>
                <a:spcAft>
                  <a:spcPct val="0"/>
                </a:spcAft>
              </a:pPr>
              <a:t>20</a:t>
            </a:fld>
            <a:endParaRPr lang="zh-CN" altLang="en-US" smtClean="0">
              <a:solidFill>
                <a:srgbClr val="000000"/>
              </a:solidFill>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base" hangingPunct="1">
              <a:spcBef>
                <a:spcPct val="0"/>
              </a:spcBef>
              <a:spcAft>
                <a:spcPct val="0"/>
              </a:spcAft>
            </a:pPr>
            <a:fld id="{56B0680A-EF39-474C-89D4-78301F356322}" type="slidenum">
              <a:rPr lang="zh-CN" altLang="en-US" smtClean="0">
                <a:solidFill>
                  <a:srgbClr val="000000"/>
                </a:solidFill>
                <a:latin typeface="Calibri" pitchFamily="34" charset="0"/>
              </a:rPr>
              <a:pPr eaLnBrk="1" fontAlgn="base" hangingPunct="1">
                <a:spcBef>
                  <a:spcPct val="0"/>
                </a:spcBef>
                <a:spcAft>
                  <a:spcPct val="0"/>
                </a:spcAft>
              </a:pPr>
              <a:t>21</a:t>
            </a:fld>
            <a:endParaRPr lang="zh-CN" altLang="en-US" smtClean="0">
              <a:solidFill>
                <a:srgbClr val="000000"/>
              </a:solidFill>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5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base" hangingPunct="1">
              <a:spcBef>
                <a:spcPct val="0"/>
              </a:spcBef>
              <a:spcAft>
                <a:spcPct val="0"/>
              </a:spcAft>
            </a:pPr>
            <a:fld id="{E3959900-2AC3-4817-82B6-F5D7CDC62826}" type="slidenum">
              <a:rPr lang="zh-CN" altLang="en-US" smtClean="0">
                <a:solidFill>
                  <a:srgbClr val="000000"/>
                </a:solidFill>
                <a:latin typeface="Calibri" pitchFamily="34" charset="0"/>
              </a:rPr>
              <a:pPr eaLnBrk="1" fontAlgn="base" hangingPunct="1">
                <a:spcBef>
                  <a:spcPct val="0"/>
                </a:spcBef>
                <a:spcAft>
                  <a:spcPct val="0"/>
                </a:spcAft>
              </a:pPr>
              <a:t>23</a:t>
            </a:fld>
            <a:endParaRPr lang="zh-CN" altLang="en-US" smtClean="0">
              <a:solidFill>
                <a:srgbClr val="000000"/>
              </a:solidFill>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7" descr="PPT模版"/>
          <p:cNvPicPr>
            <a:picLocks noChangeAspect="1" noChangeArrowheads="1"/>
          </p:cNvPicPr>
          <p:nvPr/>
        </p:nvPicPr>
        <p:blipFill>
          <a:blip r:embed="rId2" cstate="print"/>
          <a:srcRect/>
          <a:stretch>
            <a:fillRect/>
          </a:stretch>
        </p:blipFill>
        <p:spPr bwMode="auto">
          <a:xfrm>
            <a:off x="32" y="0"/>
            <a:ext cx="9144000" cy="6858000"/>
          </a:xfrm>
          <a:prstGeom prst="rect">
            <a:avLst/>
          </a:prstGeom>
          <a:noFill/>
          <a:ln w="9525">
            <a:noFill/>
            <a:miter lim="800000"/>
            <a:headEnd/>
            <a:tailEnd/>
          </a:ln>
        </p:spPr>
      </p:pic>
      <p:pic>
        <p:nvPicPr>
          <p:cNvPr id="5" name="Picture 8" descr="楼体"/>
          <p:cNvPicPr>
            <a:picLocks noChangeAspect="1" noChangeArrowheads="1"/>
          </p:cNvPicPr>
          <p:nvPr/>
        </p:nvPicPr>
        <p:blipFill>
          <a:blip r:embed="rId3" cstate="print">
            <a:clrChange>
              <a:clrFrom>
                <a:srgbClr val="E8EAF2"/>
              </a:clrFrom>
              <a:clrTo>
                <a:srgbClr val="E8EAF2">
                  <a:alpha val="0"/>
                </a:srgbClr>
              </a:clrTo>
            </a:clrChange>
          </a:blip>
          <a:srcRect/>
          <a:stretch>
            <a:fillRect/>
          </a:stretch>
        </p:blipFill>
        <p:spPr bwMode="auto">
          <a:xfrm>
            <a:off x="32" y="3284538"/>
            <a:ext cx="9144000" cy="3287712"/>
          </a:xfrm>
          <a:prstGeom prst="rect">
            <a:avLst/>
          </a:prstGeom>
          <a:noFill/>
          <a:ln w="9525">
            <a:noFill/>
            <a:miter lim="800000"/>
            <a:headEnd/>
            <a:tailEnd/>
          </a:ln>
        </p:spPr>
      </p:pic>
      <p:sp>
        <p:nvSpPr>
          <p:cNvPr id="3074" name="Rectangle 2"/>
          <p:cNvSpPr>
            <a:spLocks noGrp="1" noChangeArrowheads="1"/>
          </p:cNvSpPr>
          <p:nvPr>
            <p:ph type="ctrTitle"/>
          </p:nvPr>
        </p:nvSpPr>
        <p:spPr>
          <a:xfrm>
            <a:off x="684214" y="1989138"/>
            <a:ext cx="7772400" cy="792162"/>
          </a:xfrm>
        </p:spPr>
        <p:txBody>
          <a:bodyPr/>
          <a:lstStyle>
            <a:lvl1pPr>
              <a:defRPr/>
            </a:lvl1pPr>
          </a:lstStyle>
          <a:p>
            <a:r>
              <a:rPr lang="zh-CN" altLang="en-US" smtClean="0"/>
              <a:t>单击此处编辑母版标题样式</a:t>
            </a:r>
            <a:endParaRPr lang="zh-CN" altLang="en-US"/>
          </a:p>
        </p:txBody>
      </p:sp>
      <p:sp>
        <p:nvSpPr>
          <p:cNvPr id="3075" name="Rectangle 3"/>
          <p:cNvSpPr>
            <a:spLocks noGrp="1" noChangeArrowheads="1"/>
          </p:cNvSpPr>
          <p:nvPr>
            <p:ph type="subTitle" idx="1"/>
          </p:nvPr>
        </p:nvSpPr>
        <p:spPr>
          <a:xfrm>
            <a:off x="1403350" y="3068638"/>
            <a:ext cx="6400801" cy="622300"/>
          </a:xfrm>
        </p:spPr>
        <p:txBody>
          <a:bodyPr/>
          <a:lstStyle>
            <a:lvl1pPr marL="0" indent="0" algn="ctr">
              <a:buFontTx/>
              <a:buNone/>
              <a:defRPr/>
            </a:lvl1pPr>
          </a:lstStyle>
          <a:p>
            <a:r>
              <a:rPr lang="zh-CN" altLang="en-US" smtClean="0"/>
              <a:t>单击此处编辑母版副标题样式</a:t>
            </a:r>
            <a:endParaRPr lang="zh-CN" altLang="en-US"/>
          </a:p>
        </p:txBody>
      </p:sp>
      <p:sp>
        <p:nvSpPr>
          <p:cNvPr id="6" name="Rectangle 4"/>
          <p:cNvSpPr>
            <a:spLocks noGrp="1" noChangeArrowheads="1"/>
          </p:cNvSpPr>
          <p:nvPr>
            <p:ph type="dt" sz="half" idx="10"/>
          </p:nvPr>
        </p:nvSpPr>
        <p:spPr/>
        <p:txBody>
          <a:bodyPr/>
          <a:lstStyle>
            <a:lvl1pPr>
              <a:defRPr/>
            </a:lvl1pPr>
          </a:lstStyle>
          <a:p>
            <a:pPr>
              <a:defRPr/>
            </a:pPr>
            <a:fld id="{CAC0472C-E13D-4D44-8E3E-BE0516391360}" type="datetimeFigureOut">
              <a:rPr lang="zh-CN" altLang="en-US">
                <a:solidFill>
                  <a:srgbClr val="000000"/>
                </a:solidFill>
              </a:rPr>
              <a:pPr>
                <a:defRPr/>
              </a:pPr>
              <a:t>2020-01-22</a:t>
            </a:fld>
            <a:endParaRPr lang="zh-CN" altLang="en-US">
              <a:solidFill>
                <a:srgbClr val="000000"/>
              </a:solidFill>
            </a:endParaRPr>
          </a:p>
        </p:txBody>
      </p:sp>
      <p:sp>
        <p:nvSpPr>
          <p:cNvPr id="7" name="Rectangle 5"/>
          <p:cNvSpPr>
            <a:spLocks noGrp="1" noChangeArrowheads="1"/>
          </p:cNvSpPr>
          <p:nvPr>
            <p:ph type="ftr" sz="quarter" idx="11"/>
          </p:nvPr>
        </p:nvSpPr>
        <p:spPr/>
        <p:txBody>
          <a:bodyPr/>
          <a:lstStyle>
            <a:lvl1pPr>
              <a:defRPr/>
            </a:lvl1pPr>
          </a:lstStyle>
          <a:p>
            <a:pPr>
              <a:defRPr/>
            </a:pPr>
            <a:endParaRPr lang="zh-CN" altLang="en-US">
              <a:solidFill>
                <a:srgbClr val="000000"/>
              </a:solidFill>
            </a:endParaRPr>
          </a:p>
        </p:txBody>
      </p:sp>
      <p:sp>
        <p:nvSpPr>
          <p:cNvPr id="8" name="Rectangle 6"/>
          <p:cNvSpPr>
            <a:spLocks noGrp="1" noChangeArrowheads="1"/>
          </p:cNvSpPr>
          <p:nvPr>
            <p:ph type="sldNum" sz="quarter" idx="12"/>
          </p:nvPr>
        </p:nvSpPr>
        <p:spPr>
          <a:xfrm>
            <a:off x="6553235" y="6329363"/>
            <a:ext cx="2133601" cy="412750"/>
          </a:xfrm>
        </p:spPr>
        <p:txBody>
          <a:bodyPr/>
          <a:lstStyle>
            <a:lvl1pPr>
              <a:defRPr/>
            </a:lvl1pPr>
          </a:lstStyle>
          <a:p>
            <a:pPr>
              <a:defRPr/>
            </a:pPr>
            <a:fld id="{B9973706-DDF0-442F-A50E-29ECA78CCCAA}"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792500268"/>
      </p:ext>
    </p:extLst>
  </p:cSld>
  <p:clrMapOvr>
    <a:masterClrMapping/>
  </p:clrMapOvr>
  <p:transition>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6305520E-86FD-44DF-A615-A424639F3B89}" type="datetimeFigureOut">
              <a:rPr lang="zh-CN" altLang="en-US">
                <a:solidFill>
                  <a:srgbClr val="000000"/>
                </a:solidFill>
              </a:rPr>
              <a:pPr>
                <a:defRPr/>
              </a:pPr>
              <a:t>2020-01-22</a:t>
            </a:fld>
            <a:endParaRPr lang="zh-CN"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3FE9885-351D-4CFD-9E60-0CAF5FFB7C26}"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476329663"/>
      </p:ext>
    </p:extLst>
  </p:cSld>
  <p:clrMapOvr>
    <a:masterClrMapping/>
  </p:clrMapOvr>
  <p:transition>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6" y="1196975"/>
            <a:ext cx="2058988" cy="4895850"/>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457202" y="1196975"/>
            <a:ext cx="6029324" cy="4895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E2144592-9AE2-4FB7-834A-BA3CCBFE574F}" type="datetimeFigureOut">
              <a:rPr lang="zh-CN" altLang="en-US">
                <a:solidFill>
                  <a:srgbClr val="000000"/>
                </a:solidFill>
              </a:rPr>
              <a:pPr>
                <a:defRPr/>
              </a:pPr>
              <a:t>2020-01-22</a:t>
            </a:fld>
            <a:endParaRPr lang="zh-CN"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C42A64-E7D8-4B92-A56B-8A150D1BE908}"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296897970"/>
      </p:ext>
    </p:extLst>
  </p:cSld>
  <p:clrMapOvr>
    <a:masterClrMapping/>
  </p:clrMapOvr>
  <p:transition>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 charteo.com / Design 1">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87403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4" y="1600209"/>
            <a:ext cx="8229600" cy="4525963"/>
          </a:xfrm>
          <a:prstGeom prst="rect">
            <a:avLst/>
          </a:prstGeom>
        </p:spPr>
        <p:txBody>
          <a:bodyPr lIns="100899" tIns="50450" rIns="100899" bIns="50450"/>
          <a:lstStyle>
            <a:lvl1pPr>
              <a:lnSpc>
                <a:spcPct val="140000"/>
              </a:lnSpc>
              <a:spcBef>
                <a:spcPts val="0"/>
              </a:spcBef>
              <a:buClr>
                <a:srgbClr val="0070C0"/>
              </a:buClr>
              <a:buFont typeface="Wingdings" pitchFamily="2" charset="2"/>
              <a:buChar char="Ø"/>
              <a:defRPr>
                <a:latin typeface="华文细黑" panose="02010600040101010101" pitchFamily="2" charset="-122"/>
                <a:ea typeface="华文细黑" panose="02010600040101010101" pitchFamily="2" charset="-122"/>
              </a:defRPr>
            </a:lvl1pPr>
            <a:lvl2pPr>
              <a:lnSpc>
                <a:spcPct val="140000"/>
              </a:lnSpc>
              <a:spcBef>
                <a:spcPts val="0"/>
              </a:spcBef>
              <a:buClr>
                <a:srgbClr val="0070C0"/>
              </a:buClr>
              <a:buFont typeface="Wingdings" pitchFamily="2" charset="2"/>
              <a:buChar char="n"/>
              <a:defRPr>
                <a:latin typeface="华文细黑" panose="02010600040101010101" pitchFamily="2" charset="-122"/>
                <a:ea typeface="华文细黑" panose="02010600040101010101" pitchFamily="2" charset="-122"/>
              </a:defRPr>
            </a:lvl2pPr>
            <a:lvl3pPr>
              <a:lnSpc>
                <a:spcPct val="140000"/>
              </a:lnSpc>
              <a:spcBef>
                <a:spcPts val="0"/>
              </a:spcBef>
              <a:buClr>
                <a:srgbClr val="0070C0"/>
              </a:buClr>
              <a:buFont typeface="Wingdings" pitchFamily="2" charset="2"/>
              <a:buChar char="l"/>
              <a:defRPr>
                <a:latin typeface="华文细黑" panose="02010600040101010101" pitchFamily="2" charset="-122"/>
                <a:ea typeface="华文细黑" panose="02010600040101010101" pitchFamily="2" charset="-122"/>
              </a:defRPr>
            </a:lvl3pPr>
            <a:lvl4pPr>
              <a:lnSpc>
                <a:spcPct val="140000"/>
              </a:lnSpc>
              <a:spcBef>
                <a:spcPts val="0"/>
              </a:spcBef>
              <a:defRPr>
                <a:latin typeface="华文细黑" panose="02010600040101010101" pitchFamily="2" charset="-122"/>
                <a:ea typeface="华文细黑" panose="02010600040101010101" pitchFamily="2" charset="-122"/>
              </a:defRPr>
            </a:lvl4pPr>
            <a:lvl5pPr>
              <a:lnSpc>
                <a:spcPct val="140000"/>
              </a:lnSpc>
              <a:spcBef>
                <a:spcPts val="0"/>
              </a:spcBef>
              <a:defRPr>
                <a:latin typeface="华文细黑" panose="02010600040101010101" pitchFamily="2" charset="-122"/>
                <a:ea typeface="华文细黑" panose="02010600040101010101"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2426515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9F743384-9FB2-4FB0-A9E2-67B4C15DAF24}" type="datetimeFigureOut">
              <a:rPr lang="zh-CN" altLang="en-US">
                <a:solidFill>
                  <a:srgbClr val="000000"/>
                </a:solidFill>
              </a:rPr>
              <a:pPr>
                <a:defRPr/>
              </a:pPr>
              <a:t>2020-01-22</a:t>
            </a:fld>
            <a:endParaRPr lang="zh-CN"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EACB265-ABA4-4A20-AD41-9AC6F40EF833}"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447395493"/>
      </p:ext>
    </p:extLst>
  </p:cSld>
  <p:clrMapOvr>
    <a:masterClrMapping/>
  </p:clrMapOvr>
  <p:transition>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4" y="440697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Text Placeholder 2"/>
          <p:cNvSpPr>
            <a:spLocks noGrp="1"/>
          </p:cNvSpPr>
          <p:nvPr>
            <p:ph type="body" idx="1"/>
          </p:nvPr>
        </p:nvSpPr>
        <p:spPr>
          <a:xfrm>
            <a:off x="722314"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fld id="{41318B27-5BB6-4E8C-9714-5456DB2D8B30}" type="datetimeFigureOut">
              <a:rPr lang="zh-CN" altLang="en-US">
                <a:solidFill>
                  <a:srgbClr val="000000"/>
                </a:solidFill>
              </a:rPr>
              <a:pPr>
                <a:defRPr/>
              </a:pPr>
              <a:t>2020-01-22</a:t>
            </a:fld>
            <a:endParaRPr lang="zh-CN"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965D29E-576C-48DE-871E-A35DA9C8DD7E}"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832866418"/>
      </p:ext>
    </p:extLst>
  </p:cSld>
  <p:clrMapOvr>
    <a:masterClrMapping/>
  </p:clrMapOvr>
  <p:transition>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12" y="1844675"/>
            <a:ext cx="4038599" cy="424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4648201" y="1844675"/>
            <a:ext cx="4038599" cy="424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5AB2E216-C55A-4E47-ADFA-A7599D555D0C}" type="datetimeFigureOut">
              <a:rPr lang="zh-CN" altLang="en-US">
                <a:solidFill>
                  <a:srgbClr val="000000"/>
                </a:solidFill>
              </a:rPr>
              <a:pPr>
                <a:defRPr/>
              </a:pPr>
              <a:t>2020-01-22</a:t>
            </a:fld>
            <a:endParaRPr lang="zh-CN"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7E644DE-BE5F-439B-8E2E-FD6FCE579BED}"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591902933"/>
      </p:ext>
    </p:extLst>
  </p:cSld>
  <p:clrMapOvr>
    <a:masterClrMapping/>
  </p:clrMapOvr>
  <p:transition>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32" y="274638"/>
            <a:ext cx="8229601" cy="1143000"/>
          </a:xfrm>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Text Placeholder 4"/>
          <p:cNvSpPr>
            <a:spLocks noGrp="1"/>
          </p:cNvSpPr>
          <p:nvPr>
            <p:ph type="body" sz="quarter" idx="3"/>
          </p:nvPr>
        </p:nvSpPr>
        <p:spPr>
          <a:xfrm>
            <a:off x="4645033" y="1535113"/>
            <a:ext cx="404177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33" y="2174875"/>
            <a:ext cx="404177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F34C99BA-F654-43B1-9909-52FF5C8E51FE}" type="datetimeFigureOut">
              <a:rPr lang="zh-CN" altLang="en-US">
                <a:solidFill>
                  <a:srgbClr val="000000"/>
                </a:solidFill>
              </a:rPr>
              <a:pPr>
                <a:defRPr/>
              </a:pPr>
              <a:t>2020-01-22</a:t>
            </a:fld>
            <a:endParaRPr lang="zh-CN"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E9DD8F2-B640-477E-B124-023845DD35F3}"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493732574"/>
      </p:ext>
    </p:extLst>
  </p:cSld>
  <p:clrMapOvr>
    <a:masterClrMapping/>
  </p:clrMapOvr>
  <p:transition>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D82B7775-E5E9-49E3-ACCC-8F40C5FE5765}" type="datetimeFigureOut">
              <a:rPr lang="zh-CN" altLang="en-US">
                <a:solidFill>
                  <a:srgbClr val="000000"/>
                </a:solidFill>
              </a:rPr>
              <a:pPr>
                <a:defRPr/>
              </a:pPr>
              <a:t>2020-01-22</a:t>
            </a:fld>
            <a:endParaRPr lang="zh-CN"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6A7B891-0F39-4433-A2DA-5589DE202CAC}"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708914424"/>
      </p:ext>
    </p:extLst>
  </p:cSld>
  <p:clrMapOvr>
    <a:masterClrMapping/>
  </p:clrMapOvr>
  <p:transition>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4AFE086F-BB8E-4987-B91D-02336489A3DE}" type="datetimeFigureOut">
              <a:rPr lang="zh-CN" altLang="en-US">
                <a:solidFill>
                  <a:srgbClr val="000000"/>
                </a:solidFill>
              </a:rPr>
              <a:pPr>
                <a:defRPr/>
              </a:pPr>
              <a:t>2020-01-22</a:t>
            </a:fld>
            <a:endParaRPr lang="zh-CN"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526E0DB-F3F9-486F-B6E2-D5AC567AFE75}"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785096010"/>
      </p:ext>
    </p:extLst>
  </p:cSld>
  <p:clrMapOvr>
    <a:masterClrMapping/>
  </p:clrMapOvr>
  <p:transition>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4" cy="1162050"/>
          </a:xfrm>
        </p:spPr>
        <p:txBody>
          <a:bodyPr anchor="b"/>
          <a:lstStyle>
            <a:lvl1pPr algn="l">
              <a:defRPr sz="2000" b="1"/>
            </a:lvl1pPr>
          </a:lstStyle>
          <a:p>
            <a:r>
              <a:rPr lang="zh-CN" altLang="en-US" smtClean="0"/>
              <a:t>单击此处编辑母版标题样式</a:t>
            </a:r>
            <a:endParaRPr lang="en-US"/>
          </a:p>
        </p:txBody>
      </p:sp>
      <p:sp>
        <p:nvSpPr>
          <p:cNvPr id="3" name="Content Placeholder 2"/>
          <p:cNvSpPr>
            <a:spLocks noGrp="1"/>
          </p:cNvSpPr>
          <p:nvPr>
            <p:ph idx="1"/>
          </p:nvPr>
        </p:nvSpPr>
        <p:spPr>
          <a:xfrm>
            <a:off x="357507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Text Placeholder 3"/>
          <p:cNvSpPr>
            <a:spLocks noGrp="1"/>
          </p:cNvSpPr>
          <p:nvPr>
            <p:ph type="body" sz="half" idx="2"/>
          </p:nvPr>
        </p:nvSpPr>
        <p:spPr>
          <a:xfrm>
            <a:off x="457200" y="1435103"/>
            <a:ext cx="300831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fld id="{A98D3B71-79AD-4A08-8A86-78C8A27E1612}" type="datetimeFigureOut">
              <a:rPr lang="zh-CN" altLang="en-US">
                <a:solidFill>
                  <a:srgbClr val="000000"/>
                </a:solidFill>
              </a:rPr>
              <a:pPr>
                <a:defRPr/>
              </a:pPr>
              <a:t>2020-01-22</a:t>
            </a:fld>
            <a:endParaRPr lang="zh-CN"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8FBEA56-AB28-4081-B160-BD8089ADF3AC}"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891776725"/>
      </p:ext>
    </p:extLst>
  </p:cSld>
  <p:clrMapOvr>
    <a:masterClrMapping/>
  </p:clrMapOvr>
  <p:transition>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792289"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Picture Placeholder 2"/>
          <p:cNvSpPr>
            <a:spLocks noGrp="1"/>
          </p:cNvSpPr>
          <p:nvPr>
            <p:ph type="pic" idx="1"/>
          </p:nvPr>
        </p:nvSpPr>
        <p:spPr>
          <a:xfrm>
            <a:off x="1792289"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1792289"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fld id="{8D1DC09D-7365-42DE-9D99-792DC0D29CFF}" type="datetimeFigureOut">
              <a:rPr lang="zh-CN" altLang="en-US">
                <a:solidFill>
                  <a:srgbClr val="000000"/>
                </a:solidFill>
              </a:rPr>
              <a:pPr>
                <a:defRPr/>
              </a:pPr>
              <a:t>2020-01-22</a:t>
            </a:fld>
            <a:endParaRPr lang="zh-CN"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7439B4B-6DB6-402D-8AA9-A32908B38269}"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53139849"/>
      </p:ext>
    </p:extLst>
  </p:cSld>
  <p:clrMapOvr>
    <a:masterClrMapping/>
  </p:clrMapOvr>
  <p:transition>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50195"/>
          </a:schemeClr>
        </a:solidFill>
        <a:effectLst/>
      </p:bgPr>
    </p:bg>
    <p:spTree>
      <p:nvGrpSpPr>
        <p:cNvPr id="1" name=""/>
        <p:cNvGrpSpPr/>
        <p:nvPr/>
      </p:nvGrpSpPr>
      <p:grpSpPr>
        <a:xfrm>
          <a:off x="0" y="0"/>
          <a:ext cx="0" cy="0"/>
          <a:chOff x="0" y="0"/>
          <a:chExt cx="0" cy="0"/>
        </a:xfrm>
      </p:grpSpPr>
      <p:pic>
        <p:nvPicPr>
          <p:cNvPr id="1026" name="Picture 8" descr="楼体"/>
          <p:cNvPicPr>
            <a:picLocks noChangeAspect="1" noChangeArrowheads="1"/>
          </p:cNvPicPr>
          <p:nvPr/>
        </p:nvPicPr>
        <p:blipFill>
          <a:blip r:embed="rId15" cstate="print">
            <a:clrChange>
              <a:clrFrom>
                <a:srgbClr val="E8EAF2"/>
              </a:clrFrom>
              <a:clrTo>
                <a:srgbClr val="E8EAF2">
                  <a:alpha val="0"/>
                </a:srgbClr>
              </a:clrTo>
            </a:clrChange>
            <a:lum bright="70000" contrast="-70000"/>
          </a:blip>
          <a:srcRect b="8165"/>
          <a:stretch>
            <a:fillRect/>
          </a:stretch>
        </p:blipFill>
        <p:spPr bwMode="auto">
          <a:xfrm>
            <a:off x="32" y="4005269"/>
            <a:ext cx="9144000" cy="28797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468347" y="1196975"/>
            <a:ext cx="8229601"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8" name="Rectangle 3"/>
          <p:cNvSpPr>
            <a:spLocks noGrp="1" noChangeArrowheads="1"/>
          </p:cNvSpPr>
          <p:nvPr>
            <p:ph type="body" idx="1"/>
          </p:nvPr>
        </p:nvSpPr>
        <p:spPr bwMode="auto">
          <a:xfrm>
            <a:off x="457232" y="1844675"/>
            <a:ext cx="8229601" cy="4248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 name="Rectangle 4"/>
          <p:cNvSpPr>
            <a:spLocks noGrp="1" noChangeArrowheads="1"/>
          </p:cNvSpPr>
          <p:nvPr>
            <p:ph type="dt" sz="half" idx="2"/>
          </p:nvPr>
        </p:nvSpPr>
        <p:spPr bwMode="auto">
          <a:xfrm>
            <a:off x="457234" y="6245225"/>
            <a:ext cx="2133601"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ea typeface="+mn-ea"/>
              </a:defRPr>
            </a:lvl1pPr>
          </a:lstStyle>
          <a:p>
            <a:pPr>
              <a:defRPr/>
            </a:pPr>
            <a:fld id="{919AEAEF-A9F2-47AB-A787-6AA13B42061B}" type="datetimeFigureOut">
              <a:rPr lang="zh-CN" altLang="en-US">
                <a:solidFill>
                  <a:srgbClr val="000000"/>
                </a:solidFill>
              </a:rPr>
              <a:pPr>
                <a:defRPr/>
              </a:pPr>
              <a:t>2020-01-22</a:t>
            </a:fld>
            <a:endParaRPr lang="zh-CN" altLang="en-US">
              <a:solidFill>
                <a:srgbClr val="000000"/>
              </a:solidFill>
            </a:endParaRPr>
          </a:p>
        </p:txBody>
      </p:sp>
      <p:sp>
        <p:nvSpPr>
          <p:cNvPr id="1029" name="Rectangle 5"/>
          <p:cNvSpPr>
            <a:spLocks noGrp="1" noChangeArrowheads="1"/>
          </p:cNvSpPr>
          <p:nvPr>
            <p:ph type="ftr" sz="quarter" idx="3"/>
          </p:nvPr>
        </p:nvSpPr>
        <p:spPr bwMode="auto">
          <a:xfrm>
            <a:off x="3124201"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ea typeface="+mn-ea"/>
              </a:defRPr>
            </a:lvl1pPr>
          </a:lstStyle>
          <a:p>
            <a:pPr>
              <a:defRPr/>
            </a:pPr>
            <a:endParaRPr lang="zh-CN" altLang="en-US">
              <a:solidFill>
                <a:srgbClr val="000000"/>
              </a:solidFill>
            </a:endParaRPr>
          </a:p>
        </p:txBody>
      </p:sp>
      <p:sp>
        <p:nvSpPr>
          <p:cNvPr id="1030" name="Rectangle 6"/>
          <p:cNvSpPr>
            <a:spLocks noGrp="1" noChangeArrowheads="1"/>
          </p:cNvSpPr>
          <p:nvPr>
            <p:ph type="sldNum" sz="quarter" idx="4"/>
          </p:nvPr>
        </p:nvSpPr>
        <p:spPr bwMode="auto">
          <a:xfrm>
            <a:off x="6553235" y="6245225"/>
            <a:ext cx="2133601"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ea typeface="+mn-ea"/>
              </a:defRPr>
            </a:lvl1pPr>
          </a:lstStyle>
          <a:p>
            <a:pPr>
              <a:defRPr/>
            </a:pPr>
            <a:fld id="{17EBCF7F-A094-4DBB-8FAE-9BA17C329E6A}" type="slidenum">
              <a:rPr lang="zh-CN" altLang="en-US">
                <a:solidFill>
                  <a:srgbClr val="000000"/>
                </a:solidFill>
              </a:rPr>
              <a:pPr>
                <a:defRPr/>
              </a:pPr>
              <a:t>‹#›</a:t>
            </a:fld>
            <a:endParaRPr lang="zh-CN" altLang="en-US">
              <a:solidFill>
                <a:srgbClr val="000000"/>
              </a:solidFill>
            </a:endParaRPr>
          </a:p>
        </p:txBody>
      </p:sp>
      <p:pic>
        <p:nvPicPr>
          <p:cNvPr id="1032" name="Picture 7" descr="PPT模版"/>
          <p:cNvPicPr>
            <a:picLocks noChangeAspect="1" noChangeArrowheads="1"/>
          </p:cNvPicPr>
          <p:nvPr/>
        </p:nvPicPr>
        <p:blipFill>
          <a:blip r:embed="rId16" cstate="print"/>
          <a:srcRect l="1143" r="84570" b="80952"/>
          <a:stretch>
            <a:fillRect/>
          </a:stretch>
        </p:blipFill>
        <p:spPr bwMode="auto">
          <a:xfrm>
            <a:off x="107950" y="44450"/>
            <a:ext cx="1079500" cy="1081088"/>
          </a:xfrm>
          <a:prstGeom prst="rect">
            <a:avLst/>
          </a:prstGeom>
          <a:noFill/>
          <a:ln w="9525">
            <a:noFill/>
            <a:miter lim="800000"/>
            <a:headEnd/>
            <a:tailEnd/>
          </a:ln>
        </p:spPr>
      </p:pic>
    </p:spTree>
    <p:extLst>
      <p:ext uri="{BB962C8B-B14F-4D97-AF65-F5344CB8AC3E}">
        <p14:creationId xmlns:p14="http://schemas.microsoft.com/office/powerpoint/2010/main" val="3880359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p:wipe/>
  </p:transition>
  <p:timing>
    <p:tnLst>
      <p:par>
        <p:cTn id="1" dur="indefinite" restart="never" nodeType="tmRoot"/>
      </p:par>
    </p:tnLst>
  </p:timing>
  <p:txStyles>
    <p:titleStyle>
      <a:lvl1pPr algn="ctr" rtl="0" eaLnBrk="0" fontAlgn="base" hangingPunct="0">
        <a:spcBef>
          <a:spcPct val="0"/>
        </a:spcBef>
        <a:spcAft>
          <a:spcPct val="0"/>
        </a:spcAft>
        <a:defRPr sz="3600" b="1">
          <a:solidFill>
            <a:srgbClr val="003399"/>
          </a:solidFill>
          <a:latin typeface="黑体" pitchFamily="2" charset="-122"/>
          <a:ea typeface="黑体" pitchFamily="2" charset="-122"/>
          <a:cs typeface="+mj-cs"/>
        </a:defRPr>
      </a:lvl1pPr>
      <a:lvl2pPr algn="ctr" rtl="0" eaLnBrk="0" fontAlgn="base" hangingPunct="0">
        <a:spcBef>
          <a:spcPct val="0"/>
        </a:spcBef>
        <a:spcAft>
          <a:spcPct val="0"/>
        </a:spcAft>
        <a:defRPr sz="3600" b="1">
          <a:solidFill>
            <a:srgbClr val="003399"/>
          </a:solidFill>
          <a:latin typeface="黑体" pitchFamily="2" charset="-122"/>
          <a:ea typeface="黑体" pitchFamily="2" charset="-122"/>
        </a:defRPr>
      </a:lvl2pPr>
      <a:lvl3pPr algn="ctr" rtl="0" eaLnBrk="0" fontAlgn="base" hangingPunct="0">
        <a:spcBef>
          <a:spcPct val="0"/>
        </a:spcBef>
        <a:spcAft>
          <a:spcPct val="0"/>
        </a:spcAft>
        <a:defRPr sz="3600" b="1">
          <a:solidFill>
            <a:srgbClr val="003399"/>
          </a:solidFill>
          <a:latin typeface="黑体" pitchFamily="2" charset="-122"/>
          <a:ea typeface="黑体" pitchFamily="2" charset="-122"/>
        </a:defRPr>
      </a:lvl3pPr>
      <a:lvl4pPr algn="ctr" rtl="0" eaLnBrk="0" fontAlgn="base" hangingPunct="0">
        <a:spcBef>
          <a:spcPct val="0"/>
        </a:spcBef>
        <a:spcAft>
          <a:spcPct val="0"/>
        </a:spcAft>
        <a:defRPr sz="3600" b="1">
          <a:solidFill>
            <a:srgbClr val="003399"/>
          </a:solidFill>
          <a:latin typeface="黑体" pitchFamily="2" charset="-122"/>
          <a:ea typeface="黑体" pitchFamily="2" charset="-122"/>
        </a:defRPr>
      </a:lvl4pPr>
      <a:lvl5pPr algn="ctr" rtl="0" eaLnBrk="0" fontAlgn="base" hangingPunct="0">
        <a:spcBef>
          <a:spcPct val="0"/>
        </a:spcBef>
        <a:spcAft>
          <a:spcPct val="0"/>
        </a:spcAft>
        <a:defRPr sz="3600" b="1">
          <a:solidFill>
            <a:srgbClr val="003399"/>
          </a:solidFill>
          <a:latin typeface="黑体" pitchFamily="2" charset="-122"/>
          <a:ea typeface="黑体" pitchFamily="2" charset="-122"/>
        </a:defRPr>
      </a:lvl5pPr>
      <a:lvl6pPr marL="457200" algn="ctr" rtl="0" eaLnBrk="1" fontAlgn="base" hangingPunct="1">
        <a:spcBef>
          <a:spcPct val="0"/>
        </a:spcBef>
        <a:spcAft>
          <a:spcPct val="0"/>
        </a:spcAft>
        <a:defRPr sz="3600">
          <a:solidFill>
            <a:schemeClr val="tx2"/>
          </a:solidFill>
          <a:latin typeface="Arial" charset="0"/>
          <a:ea typeface="宋体" pitchFamily="2" charset="-122"/>
        </a:defRPr>
      </a:lvl6pPr>
      <a:lvl7pPr marL="914400" algn="ctr" rtl="0" eaLnBrk="1" fontAlgn="base" hangingPunct="1">
        <a:spcBef>
          <a:spcPct val="0"/>
        </a:spcBef>
        <a:spcAft>
          <a:spcPct val="0"/>
        </a:spcAft>
        <a:defRPr sz="3600">
          <a:solidFill>
            <a:schemeClr val="tx2"/>
          </a:solidFill>
          <a:latin typeface="Arial" charset="0"/>
          <a:ea typeface="宋体" pitchFamily="2" charset="-122"/>
        </a:defRPr>
      </a:lvl7pPr>
      <a:lvl8pPr marL="1371600" algn="ctr" rtl="0" eaLnBrk="1" fontAlgn="base" hangingPunct="1">
        <a:spcBef>
          <a:spcPct val="0"/>
        </a:spcBef>
        <a:spcAft>
          <a:spcPct val="0"/>
        </a:spcAft>
        <a:defRPr sz="3600">
          <a:solidFill>
            <a:schemeClr val="tx2"/>
          </a:solidFill>
          <a:latin typeface="Arial" charset="0"/>
          <a:ea typeface="宋体" pitchFamily="2" charset="-122"/>
        </a:defRPr>
      </a:lvl8pPr>
      <a:lvl9pPr marL="1828800" algn="ctr" rtl="0" eaLnBrk="1" fontAlgn="base" hangingPunct="1">
        <a:spcBef>
          <a:spcPct val="0"/>
        </a:spcBef>
        <a:spcAft>
          <a:spcPct val="0"/>
        </a:spcAft>
        <a:defRPr sz="36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rgbClr val="003399"/>
          </a:solidFill>
          <a:latin typeface="华文细黑" pitchFamily="2" charset="-122"/>
          <a:ea typeface="华文细黑" pitchFamily="2" charset="-122"/>
          <a:cs typeface="+mn-cs"/>
        </a:defRPr>
      </a:lvl1pPr>
      <a:lvl2pPr marL="742950" indent="-285750" algn="l" rtl="0" eaLnBrk="0" fontAlgn="base" hangingPunct="0">
        <a:spcBef>
          <a:spcPct val="20000"/>
        </a:spcBef>
        <a:spcAft>
          <a:spcPct val="0"/>
        </a:spcAft>
        <a:buChar char="–"/>
        <a:defRPr sz="2800">
          <a:solidFill>
            <a:srgbClr val="003399"/>
          </a:solidFill>
          <a:latin typeface="华文细黑" pitchFamily="2" charset="-122"/>
          <a:ea typeface="华文细黑" pitchFamily="2" charset="-122"/>
        </a:defRPr>
      </a:lvl2pPr>
      <a:lvl3pPr marL="1143000" indent="-228600" algn="l" rtl="0" eaLnBrk="0" fontAlgn="base" hangingPunct="0">
        <a:spcBef>
          <a:spcPct val="20000"/>
        </a:spcBef>
        <a:spcAft>
          <a:spcPct val="0"/>
        </a:spcAft>
        <a:buChar char="•"/>
        <a:defRPr sz="2400">
          <a:solidFill>
            <a:srgbClr val="003399"/>
          </a:solidFill>
          <a:latin typeface="华文细黑" pitchFamily="2" charset="-122"/>
          <a:ea typeface="华文细黑" pitchFamily="2" charset="-122"/>
        </a:defRPr>
      </a:lvl3pPr>
      <a:lvl4pPr marL="1600200" indent="-228600" algn="l" rtl="0" eaLnBrk="0" fontAlgn="base" hangingPunct="0">
        <a:spcBef>
          <a:spcPct val="20000"/>
        </a:spcBef>
        <a:spcAft>
          <a:spcPct val="0"/>
        </a:spcAft>
        <a:buChar char="–"/>
        <a:defRPr sz="2000">
          <a:solidFill>
            <a:srgbClr val="003399"/>
          </a:solidFill>
          <a:latin typeface="华文细黑" pitchFamily="2" charset="-122"/>
          <a:ea typeface="华文细黑" pitchFamily="2" charset="-122"/>
        </a:defRPr>
      </a:lvl4pPr>
      <a:lvl5pPr marL="2057400" indent="-228600" algn="l" rtl="0" eaLnBrk="0" fontAlgn="base" hangingPunct="0">
        <a:spcBef>
          <a:spcPct val="20000"/>
        </a:spcBef>
        <a:spcAft>
          <a:spcPct val="0"/>
        </a:spcAft>
        <a:buChar char="»"/>
        <a:defRPr sz="2000">
          <a:solidFill>
            <a:srgbClr val="003399"/>
          </a:solidFill>
          <a:latin typeface="华文细黑" pitchFamily="2" charset="-122"/>
          <a:ea typeface="华文细黑"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8.gif"/><Relationship Id="rId7" Type="http://schemas.openxmlformats.org/officeDocument/2006/relationships/diagramColors" Target="../diagrams/colors8.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55.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18.gif"/><Relationship Id="rId7" Type="http://schemas.openxmlformats.org/officeDocument/2006/relationships/diagramColors" Target="../diagrams/colors9.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59.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683568" y="1844824"/>
            <a:ext cx="7772400" cy="1584874"/>
          </a:xfrm>
        </p:spPr>
        <p:txBody>
          <a:bodyPr/>
          <a:lstStyle/>
          <a:p>
            <a:r>
              <a:rPr lang="zh-CN" altLang="zh-CN" sz="4000" dirty="0">
                <a:latin typeface="微软雅黑" pitchFamily="34" charset="-122"/>
                <a:ea typeface="微软雅黑" pitchFamily="34" charset="-122"/>
              </a:rPr>
              <a:t>新型冠状病毒感染的</a:t>
            </a:r>
            <a:r>
              <a:rPr lang="zh-CN" altLang="zh-CN" sz="4000" dirty="0" smtClean="0">
                <a:latin typeface="微软雅黑" pitchFamily="34" charset="-122"/>
                <a:ea typeface="微软雅黑" pitchFamily="34" charset="-122"/>
              </a:rPr>
              <a:t>肺炎</a:t>
            </a:r>
            <a:r>
              <a:rPr lang="en-US" altLang="zh-CN" sz="4000" dirty="0" smtClean="0">
                <a:latin typeface="微软雅黑" pitchFamily="34" charset="-122"/>
                <a:ea typeface="微软雅黑" pitchFamily="34" charset="-122"/>
              </a:rPr>
              <a:t/>
            </a:r>
            <a:br>
              <a:rPr lang="en-US" altLang="zh-CN" sz="4000" dirty="0" smtClean="0">
                <a:latin typeface="微软雅黑" pitchFamily="34" charset="-122"/>
                <a:ea typeface="微软雅黑" pitchFamily="34" charset="-122"/>
              </a:rPr>
            </a:br>
            <a:r>
              <a:rPr lang="zh-CN" altLang="zh-CN" sz="4000" dirty="0" smtClean="0">
                <a:latin typeface="微软雅黑" pitchFamily="34" charset="-122"/>
                <a:ea typeface="微软雅黑" pitchFamily="34" charset="-122"/>
              </a:rPr>
              <a:t>疫情</a:t>
            </a:r>
            <a:r>
              <a:rPr lang="zh-CN" altLang="zh-CN" sz="4000" dirty="0">
                <a:latin typeface="微软雅黑" pitchFamily="34" charset="-122"/>
                <a:ea typeface="微软雅黑" pitchFamily="34" charset="-122"/>
              </a:rPr>
              <a:t>防控</a:t>
            </a:r>
            <a:r>
              <a:rPr lang="zh-CN" altLang="zh-CN" sz="4000" dirty="0" smtClean="0">
                <a:latin typeface="微软雅黑" pitchFamily="34" charset="-122"/>
                <a:ea typeface="微软雅黑" pitchFamily="34" charset="-122"/>
              </a:rPr>
              <a:t>方案</a:t>
            </a:r>
            <a:r>
              <a:rPr lang="en-US" altLang="zh-CN" sz="4000" dirty="0">
                <a:latin typeface="微软雅黑" pitchFamily="34" charset="-122"/>
                <a:ea typeface="微软雅黑" pitchFamily="34" charset="-122"/>
              </a:rPr>
              <a:t>(</a:t>
            </a:r>
            <a:r>
              <a:rPr lang="zh-CN" altLang="zh-CN" sz="4000" dirty="0">
                <a:latin typeface="微软雅黑" pitchFamily="34" charset="-122"/>
                <a:ea typeface="微软雅黑" pitchFamily="34" charset="-122"/>
              </a:rPr>
              <a:t>第二版</a:t>
            </a:r>
            <a:r>
              <a:rPr lang="en-US" altLang="zh-CN" sz="4000" dirty="0">
                <a:latin typeface="微软雅黑" pitchFamily="34" charset="-122"/>
                <a:ea typeface="微软雅黑" pitchFamily="34" charset="-122"/>
              </a:rPr>
              <a:t>) </a:t>
            </a:r>
            <a:r>
              <a:rPr lang="zh-CN" altLang="zh-CN" sz="4000" dirty="0">
                <a:latin typeface="微软雅黑" pitchFamily="34" charset="-122"/>
                <a:ea typeface="微软雅黑" pitchFamily="34" charset="-122"/>
              </a:rPr>
              <a:t/>
            </a:r>
            <a:br>
              <a:rPr lang="zh-CN" altLang="zh-CN" sz="4000" dirty="0">
                <a:latin typeface="微软雅黑" pitchFamily="34" charset="-122"/>
                <a:ea typeface="微软雅黑" pitchFamily="34" charset="-122"/>
              </a:rPr>
            </a:br>
            <a:r>
              <a:rPr lang="zh-CN" altLang="en-US" sz="4000" dirty="0" smtClean="0">
                <a:latin typeface="微软雅黑" pitchFamily="34" charset="-122"/>
                <a:ea typeface="微软雅黑" pitchFamily="34" charset="-122"/>
              </a:rPr>
              <a:t>解读</a:t>
            </a:r>
            <a:r>
              <a:rPr lang="zh-CN" altLang="zh-CN" sz="4000" dirty="0">
                <a:latin typeface="微软雅黑" pitchFamily="34" charset="-122"/>
                <a:ea typeface="微软雅黑" pitchFamily="34" charset="-122"/>
              </a:rPr>
              <a:t/>
            </a:r>
            <a:br>
              <a:rPr lang="zh-CN" altLang="zh-CN" sz="4000" dirty="0">
                <a:latin typeface="微软雅黑" pitchFamily="34" charset="-122"/>
                <a:ea typeface="微软雅黑" pitchFamily="34" charset="-122"/>
              </a:rPr>
            </a:br>
            <a:endParaRPr lang="zh-CN" altLang="zh-CN" sz="4000" dirty="0">
              <a:latin typeface="微软雅黑" pitchFamily="34" charset="-122"/>
              <a:ea typeface="微软雅黑" pitchFamily="34" charset="-122"/>
            </a:endParaRPr>
          </a:p>
        </p:txBody>
      </p:sp>
      <p:sp>
        <p:nvSpPr>
          <p:cNvPr id="3075" name="副标题 3"/>
          <p:cNvSpPr>
            <a:spLocks noGrp="1"/>
          </p:cNvSpPr>
          <p:nvPr>
            <p:ph type="subTitle" idx="1"/>
          </p:nvPr>
        </p:nvSpPr>
        <p:spPr>
          <a:xfrm>
            <a:off x="1331640" y="3501008"/>
            <a:ext cx="6400801" cy="1944216"/>
          </a:xfrm>
        </p:spPr>
        <p:txBody>
          <a:bodyPr/>
          <a:lstStyle/>
          <a:p>
            <a:pPr eaLnBrk="1" hangingPunct="1">
              <a:lnSpc>
                <a:spcPct val="150000"/>
              </a:lnSpc>
              <a:spcBef>
                <a:spcPts val="0"/>
              </a:spcBef>
            </a:pPr>
            <a:r>
              <a:rPr lang="zh-CN" altLang="en-US" sz="2800" dirty="0" smtClean="0">
                <a:latin typeface="微软雅黑" pitchFamily="34" charset="-122"/>
                <a:ea typeface="微软雅黑" pitchFamily="34" charset="-122"/>
              </a:rPr>
              <a:t>中国疾病预防控制中心</a:t>
            </a:r>
            <a:endParaRPr lang="en-US" altLang="zh-CN" sz="2800" dirty="0" smtClean="0">
              <a:latin typeface="微软雅黑" pitchFamily="34" charset="-122"/>
              <a:ea typeface="微软雅黑" pitchFamily="34" charset="-122"/>
            </a:endParaRPr>
          </a:p>
          <a:p>
            <a:pPr eaLnBrk="1" hangingPunct="1">
              <a:lnSpc>
                <a:spcPct val="150000"/>
              </a:lnSpc>
              <a:spcBef>
                <a:spcPts val="0"/>
              </a:spcBef>
            </a:pPr>
            <a:r>
              <a:rPr lang="en-US" altLang="zh-CN" sz="2800" dirty="0" smtClean="0">
                <a:latin typeface="微软雅黑" pitchFamily="34" charset="-122"/>
                <a:ea typeface="微软雅黑" pitchFamily="34" charset="-122"/>
              </a:rPr>
              <a:t>2020</a:t>
            </a:r>
            <a:r>
              <a:rPr lang="zh-CN" altLang="en-US" sz="2800" dirty="0" smtClean="0">
                <a:latin typeface="微软雅黑" pitchFamily="34" charset="-122"/>
                <a:ea typeface="微软雅黑" pitchFamily="34" charset="-122"/>
              </a:rPr>
              <a:t>年</a:t>
            </a:r>
            <a:r>
              <a:rPr lang="en-US" altLang="zh-CN" sz="2800" dirty="0" smtClean="0">
                <a:latin typeface="微软雅黑" pitchFamily="34" charset="-122"/>
                <a:ea typeface="微软雅黑" pitchFamily="34" charset="-122"/>
              </a:rPr>
              <a:t>1</a:t>
            </a:r>
            <a:r>
              <a:rPr lang="zh-CN" altLang="en-US" sz="2800" dirty="0" smtClean="0">
                <a:latin typeface="微软雅黑" pitchFamily="34" charset="-122"/>
                <a:ea typeface="微软雅黑" pitchFamily="34" charset="-122"/>
              </a:rPr>
              <a:t>月</a:t>
            </a:r>
            <a:r>
              <a:rPr lang="en-US" altLang="zh-CN" sz="2800" dirty="0" smtClean="0">
                <a:latin typeface="微软雅黑" pitchFamily="34" charset="-122"/>
                <a:ea typeface="微软雅黑" pitchFamily="34" charset="-122"/>
              </a:rPr>
              <a:t>22</a:t>
            </a:r>
            <a:r>
              <a:rPr lang="zh-CN" altLang="en-US" sz="2800" dirty="0" smtClean="0">
                <a:latin typeface="微软雅黑" pitchFamily="34" charset="-122"/>
                <a:ea typeface="微软雅黑" pitchFamily="34" charset="-122"/>
              </a:rPr>
              <a:t>日</a:t>
            </a:r>
          </a:p>
        </p:txBody>
      </p:sp>
    </p:spTree>
    <p:extLst>
      <p:ext uri="{BB962C8B-B14F-4D97-AF65-F5344CB8AC3E}">
        <p14:creationId xmlns:p14="http://schemas.microsoft.com/office/powerpoint/2010/main" val="1926947610"/>
      </p:ext>
    </p:extLst>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zh-CN" altLang="zh-CN" dirty="0" smtClean="0"/>
              <a:t>五</a:t>
            </a:r>
            <a:r>
              <a:rPr lang="zh-CN" altLang="zh-CN" dirty="0"/>
              <a:t>）病例救治及院内感染预防控制</a:t>
            </a:r>
            <a:endParaRPr lang="zh-CN" altLang="en-US" dirty="0"/>
          </a:p>
        </p:txBody>
      </p:sp>
      <p:sp>
        <p:nvSpPr>
          <p:cNvPr id="3" name="内容占位符 2"/>
          <p:cNvSpPr>
            <a:spLocks noGrp="1"/>
          </p:cNvSpPr>
          <p:nvPr>
            <p:ph idx="1"/>
          </p:nvPr>
        </p:nvSpPr>
        <p:spPr/>
        <p:txBody>
          <a:bodyPr/>
          <a:lstStyle/>
          <a:p>
            <a:r>
              <a:rPr lang="zh-CN" altLang="zh-CN" dirty="0"/>
              <a:t>病例需收治在指定医疗</a:t>
            </a:r>
            <a:r>
              <a:rPr lang="zh-CN" altLang="zh-CN" dirty="0" smtClean="0"/>
              <a:t>机构</a:t>
            </a:r>
            <a:endParaRPr lang="en-US" altLang="zh-CN" dirty="0" smtClean="0"/>
          </a:p>
          <a:p>
            <a:r>
              <a:rPr lang="zh-CN" altLang="zh-CN" dirty="0"/>
              <a:t>对疑似病例、确诊病例实行隔离治疗</a:t>
            </a:r>
            <a:endParaRPr lang="en-US" altLang="zh-CN" dirty="0"/>
          </a:p>
          <a:p>
            <a:pPr lvl="1"/>
            <a:r>
              <a:rPr lang="zh-CN" altLang="zh-CN" dirty="0"/>
              <a:t>疑似病例应当进行单间隔离治疗</a:t>
            </a:r>
            <a:endParaRPr lang="zh-CN" altLang="en-US" dirty="0"/>
          </a:p>
          <a:p>
            <a:r>
              <a:rPr lang="zh-CN" altLang="zh-CN" dirty="0" smtClean="0"/>
              <a:t>做好</a:t>
            </a:r>
            <a:r>
              <a:rPr lang="zh-CN" altLang="zh-CN" dirty="0"/>
              <a:t>医疗救治所需的人员、药品、设施、设备、防护用品等保障</a:t>
            </a:r>
            <a:r>
              <a:rPr lang="zh-CN" altLang="zh-CN" dirty="0" smtClean="0"/>
              <a:t>工作</a:t>
            </a:r>
            <a:endParaRPr lang="en-US" altLang="zh-CN" dirty="0" smtClean="0"/>
          </a:p>
          <a:p>
            <a:r>
              <a:rPr lang="zh-CN" altLang="zh-CN" dirty="0"/>
              <a:t>应当重视和加强隔离、消毒和防护</a:t>
            </a:r>
            <a:r>
              <a:rPr lang="zh-CN" altLang="zh-CN" dirty="0" smtClean="0"/>
              <a:t>工作</a:t>
            </a:r>
            <a:endParaRPr lang="en-US" altLang="zh-CN" dirty="0" smtClean="0"/>
          </a:p>
        </p:txBody>
      </p:sp>
    </p:spTree>
    <p:extLst>
      <p:ext uri="{BB962C8B-B14F-4D97-AF65-F5344CB8AC3E}">
        <p14:creationId xmlns:p14="http://schemas.microsoft.com/office/powerpoint/2010/main" val="1321471408"/>
      </p:ext>
    </p:extLst>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229601" cy="503238"/>
          </a:xfrm>
        </p:spPr>
        <p:txBody>
          <a:bodyPr/>
          <a:lstStyle/>
          <a:p>
            <a:r>
              <a:rPr lang="zh-CN" altLang="zh-CN" dirty="0"/>
              <a:t>（七）宣传教育与风险沟通</a:t>
            </a:r>
            <a:endParaRPr lang="zh-CN" altLang="en-US" dirty="0"/>
          </a:p>
        </p:txBody>
      </p:sp>
      <p:sp>
        <p:nvSpPr>
          <p:cNvPr id="3" name="内容占位符 2"/>
          <p:cNvSpPr>
            <a:spLocks noGrp="1"/>
          </p:cNvSpPr>
          <p:nvPr>
            <p:ph idx="1"/>
          </p:nvPr>
        </p:nvSpPr>
        <p:spPr/>
        <p:txBody>
          <a:bodyPr/>
          <a:lstStyle/>
          <a:p>
            <a:r>
              <a:rPr lang="zh-CN" altLang="zh-CN" dirty="0"/>
              <a:t>积极开展舆情监测，普及疫情防控知识，及时向公众解疑释惑，回应社会关切，做好疫情防控风险沟通</a:t>
            </a:r>
            <a:r>
              <a:rPr lang="zh-CN" altLang="zh-CN" dirty="0" smtClean="0"/>
              <a:t>工作</a:t>
            </a:r>
            <a:endParaRPr lang="en-US" altLang="zh-CN" dirty="0" smtClean="0"/>
          </a:p>
          <a:p>
            <a:r>
              <a:rPr lang="zh-CN" altLang="zh-CN" dirty="0" smtClean="0"/>
              <a:t>要</a:t>
            </a:r>
            <a:r>
              <a:rPr lang="zh-CN" altLang="zh-CN" dirty="0"/>
              <a:t>加强重点人群、重点场所以及大型人群聚集活动的健康教育和风险沟通工作</a:t>
            </a:r>
            <a:endParaRPr lang="zh-CN" altLang="en-US" dirty="0"/>
          </a:p>
        </p:txBody>
      </p:sp>
    </p:spTree>
    <p:extLst>
      <p:ext uri="{BB962C8B-B14F-4D97-AF65-F5344CB8AC3E}">
        <p14:creationId xmlns:p14="http://schemas.microsoft.com/office/powerpoint/2010/main" val="1781095973"/>
      </p:ext>
    </p:extLst>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332656"/>
            <a:ext cx="8229601" cy="503238"/>
          </a:xfrm>
        </p:spPr>
        <p:txBody>
          <a:bodyPr/>
          <a:lstStyle/>
          <a:p>
            <a:r>
              <a:rPr lang="zh-CN" altLang="zh-CN" dirty="0"/>
              <a:t>（八）加强医疗卫生机构专业人员培训</a:t>
            </a:r>
            <a:endParaRPr lang="zh-CN" altLang="en-US" dirty="0"/>
          </a:p>
        </p:txBody>
      </p:sp>
      <p:sp>
        <p:nvSpPr>
          <p:cNvPr id="6" name="矩形 5"/>
          <p:cNvSpPr/>
          <p:nvPr/>
        </p:nvSpPr>
        <p:spPr>
          <a:xfrm>
            <a:off x="899592" y="1102859"/>
            <a:ext cx="8244408" cy="1175706"/>
          </a:xfrm>
          <a:prstGeom prst="rect">
            <a:avLst/>
          </a:prstGeom>
        </p:spPr>
        <p:txBody>
          <a:bodyPr wrap="square">
            <a:spAutoFit/>
          </a:bodyPr>
          <a:lstStyle/>
          <a:p>
            <a:pPr marL="342900" lvl="0" indent="-342900" eaLnBrk="0" fontAlgn="base" hangingPunct="0">
              <a:spcBef>
                <a:spcPct val="20000"/>
              </a:spcBef>
              <a:spcAft>
                <a:spcPct val="0"/>
              </a:spcAft>
              <a:buFontTx/>
              <a:buChar char="•"/>
            </a:pPr>
            <a:r>
              <a:rPr lang="zh-CN" altLang="zh-CN" sz="3200" dirty="0" smtClean="0">
                <a:solidFill>
                  <a:srgbClr val="003399"/>
                </a:solidFill>
                <a:latin typeface="+mj-lt"/>
                <a:ea typeface="华文细黑" pitchFamily="2" charset="-122"/>
              </a:rPr>
              <a:t>开展</a:t>
            </a:r>
            <a:r>
              <a:rPr lang="zh-CN" altLang="en-US" sz="3200" dirty="0" smtClean="0">
                <a:solidFill>
                  <a:srgbClr val="003399"/>
                </a:solidFill>
                <a:latin typeface="+mj-lt"/>
                <a:ea typeface="华文细黑" pitchFamily="2" charset="-122"/>
              </a:rPr>
              <a:t>以下相关培训，</a:t>
            </a:r>
            <a:r>
              <a:rPr lang="zh-CN" altLang="zh-CN" sz="3200" dirty="0">
                <a:solidFill>
                  <a:srgbClr val="003399"/>
                </a:solidFill>
                <a:ea typeface="华文细黑" pitchFamily="2" charset="-122"/>
              </a:rPr>
              <a:t>提高防控和诊疗能力</a:t>
            </a:r>
            <a:endParaRPr lang="zh-CN" altLang="en-US" sz="3200" dirty="0">
              <a:solidFill>
                <a:srgbClr val="003399"/>
              </a:solidFill>
              <a:ea typeface="华文细黑" pitchFamily="2" charset="-122"/>
            </a:endParaRPr>
          </a:p>
          <a:p>
            <a:pPr marL="342900" indent="-342900" eaLnBrk="0" fontAlgn="base" hangingPunct="0">
              <a:spcBef>
                <a:spcPct val="20000"/>
              </a:spcBef>
              <a:spcAft>
                <a:spcPct val="0"/>
              </a:spcAft>
              <a:buChar char="•"/>
            </a:pPr>
            <a:endParaRPr lang="zh-CN" altLang="en-US" sz="3200" dirty="0">
              <a:solidFill>
                <a:srgbClr val="003399"/>
              </a:solidFill>
              <a:latin typeface="+mj-lt"/>
              <a:ea typeface="华文细黑" pitchFamily="2" charset="-122"/>
            </a:endParaRPr>
          </a:p>
        </p:txBody>
      </p:sp>
      <p:graphicFrame>
        <p:nvGraphicFramePr>
          <p:cNvPr id="7" name="图示 6"/>
          <p:cNvGraphicFramePr/>
          <p:nvPr>
            <p:extLst>
              <p:ext uri="{D42A27DB-BD31-4B8C-83A1-F6EECF244321}">
                <p14:modId xmlns:p14="http://schemas.microsoft.com/office/powerpoint/2010/main" val="4037336418"/>
              </p:ext>
            </p:extLst>
          </p:nvPr>
        </p:nvGraphicFramePr>
        <p:xfrm>
          <a:off x="1763688" y="1971352"/>
          <a:ext cx="5016039"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20570225"/>
      </p:ext>
    </p:extLst>
  </p:cSld>
  <p:clrMapOvr>
    <a:masterClrMapping/>
  </p:clrMapOvr>
  <p:transition>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399" y="620688"/>
            <a:ext cx="8229601" cy="503238"/>
          </a:xfrm>
        </p:spPr>
        <p:txBody>
          <a:bodyPr/>
          <a:lstStyle/>
          <a:p>
            <a:r>
              <a:rPr lang="zh-CN" altLang="zh-CN" dirty="0"/>
              <a:t>（九）加强实验室检测</a:t>
            </a:r>
            <a:r>
              <a:rPr lang="zh-CN" altLang="zh-CN" dirty="0" smtClean="0"/>
              <a:t>能力</a:t>
            </a:r>
            <a:r>
              <a:rPr lang="en-US" altLang="zh-CN" dirty="0" smtClean="0"/>
              <a:t/>
            </a:r>
            <a:br>
              <a:rPr lang="en-US" altLang="zh-CN" dirty="0" smtClean="0"/>
            </a:br>
            <a:r>
              <a:rPr lang="zh-CN" altLang="zh-CN" dirty="0" smtClean="0"/>
              <a:t>及</a:t>
            </a:r>
            <a:r>
              <a:rPr lang="zh-CN" altLang="zh-CN" dirty="0"/>
              <a:t>生物安全防护意识</a:t>
            </a:r>
            <a:endParaRPr lang="zh-CN" altLang="en-US" dirty="0"/>
          </a:p>
        </p:txBody>
      </p:sp>
      <p:sp>
        <p:nvSpPr>
          <p:cNvPr id="3" name="内容占位符 2"/>
          <p:cNvSpPr>
            <a:spLocks noGrp="1"/>
          </p:cNvSpPr>
          <p:nvPr>
            <p:ph idx="1"/>
          </p:nvPr>
        </p:nvSpPr>
        <p:spPr>
          <a:xfrm>
            <a:off x="457232" y="1844675"/>
            <a:ext cx="8507256" cy="4248150"/>
          </a:xfrm>
        </p:spPr>
        <p:txBody>
          <a:bodyPr/>
          <a:lstStyle/>
          <a:p>
            <a:pPr algn="just"/>
            <a:r>
              <a:rPr lang="zh-CN" altLang="zh-CN" dirty="0"/>
              <a:t>各省级疾控</a:t>
            </a:r>
            <a:r>
              <a:rPr lang="zh-CN" altLang="zh-CN" dirty="0" smtClean="0"/>
              <a:t>机构</a:t>
            </a:r>
            <a:endParaRPr lang="en-US" altLang="zh-CN" dirty="0" smtClean="0"/>
          </a:p>
          <a:p>
            <a:pPr algn="just"/>
            <a:r>
              <a:rPr lang="zh-CN" altLang="en-US" dirty="0" smtClean="0"/>
              <a:t>具备</a:t>
            </a:r>
            <a:r>
              <a:rPr lang="zh-CN" altLang="en-US" dirty="0"/>
              <a:t>实验室检测能力的地市级疾控</a:t>
            </a:r>
            <a:r>
              <a:rPr lang="zh-CN" altLang="en-US" dirty="0" smtClean="0"/>
              <a:t>机构</a:t>
            </a:r>
            <a:endParaRPr lang="en-US" altLang="zh-CN" dirty="0" smtClean="0"/>
          </a:p>
          <a:p>
            <a:pPr algn="just"/>
            <a:r>
              <a:rPr lang="zh-CN" altLang="zh-CN" dirty="0" smtClean="0"/>
              <a:t>指定</a:t>
            </a:r>
            <a:r>
              <a:rPr lang="zh-CN" altLang="zh-CN" dirty="0"/>
              <a:t>的医疗卫生</a:t>
            </a:r>
            <a:r>
              <a:rPr lang="zh-CN" altLang="zh-CN" dirty="0" smtClean="0"/>
              <a:t>机构</a:t>
            </a:r>
            <a:endParaRPr lang="en-US" altLang="zh-CN" dirty="0" smtClean="0"/>
          </a:p>
          <a:p>
            <a:pPr marL="857250" lvl="1" indent="-457200" algn="just"/>
            <a:r>
              <a:rPr lang="zh-CN" altLang="zh-CN" dirty="0" smtClean="0"/>
              <a:t>做好</a:t>
            </a:r>
            <a:r>
              <a:rPr lang="zh-CN" altLang="zh-CN" dirty="0"/>
              <a:t>实验室诊断方法建立和试剂、技术</a:t>
            </a:r>
            <a:r>
              <a:rPr lang="zh-CN" altLang="zh-CN" dirty="0" smtClean="0"/>
              <a:t>储备</a:t>
            </a:r>
            <a:endParaRPr lang="en-US" altLang="zh-CN" dirty="0" smtClean="0"/>
          </a:p>
          <a:p>
            <a:pPr marL="857250" lvl="1" indent="-457200" algn="just"/>
            <a:r>
              <a:rPr lang="zh-CN" altLang="en-US" dirty="0" smtClean="0"/>
              <a:t>随时</a:t>
            </a:r>
            <a:r>
              <a:rPr lang="zh-CN" altLang="zh-CN" dirty="0" smtClean="0"/>
              <a:t>按照</a:t>
            </a:r>
            <a:r>
              <a:rPr lang="zh-CN" altLang="zh-CN" dirty="0"/>
              <a:t>实验室生物安全规定开展各项实验室检测</a:t>
            </a:r>
            <a:r>
              <a:rPr lang="zh-CN" altLang="zh-CN" dirty="0" smtClean="0"/>
              <a:t>工作</a:t>
            </a:r>
            <a:endParaRPr lang="zh-CN" altLang="en-US" dirty="0"/>
          </a:p>
        </p:txBody>
      </p:sp>
    </p:spTree>
    <p:extLst>
      <p:ext uri="{BB962C8B-B14F-4D97-AF65-F5344CB8AC3E}">
        <p14:creationId xmlns:p14="http://schemas.microsoft.com/office/powerpoint/2010/main" val="28282903"/>
      </p:ext>
    </p:extLst>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404664"/>
            <a:ext cx="8229601" cy="503238"/>
          </a:xfrm>
        </p:spPr>
        <p:txBody>
          <a:bodyPr/>
          <a:lstStyle/>
          <a:p>
            <a:r>
              <a:rPr lang="zh-CN" altLang="zh-CN" dirty="0"/>
              <a:t>附件</a:t>
            </a:r>
            <a:endParaRPr lang="zh-CN" altLang="en-US" dirty="0"/>
          </a:p>
        </p:txBody>
      </p:sp>
      <p:sp>
        <p:nvSpPr>
          <p:cNvPr id="3" name="内容占位符 2"/>
          <p:cNvSpPr>
            <a:spLocks noGrp="1"/>
          </p:cNvSpPr>
          <p:nvPr>
            <p:ph idx="1"/>
          </p:nvPr>
        </p:nvSpPr>
        <p:spPr>
          <a:xfrm>
            <a:off x="467544" y="1196752"/>
            <a:ext cx="8229601" cy="4248150"/>
          </a:xfrm>
        </p:spPr>
        <p:txBody>
          <a:bodyPr/>
          <a:lstStyle/>
          <a:p>
            <a:pPr algn="just"/>
            <a:r>
              <a:rPr lang="en-US" altLang="zh-CN" dirty="0" smtClean="0"/>
              <a:t>1</a:t>
            </a:r>
            <a:r>
              <a:rPr lang="en-US" altLang="zh-CN" dirty="0"/>
              <a:t>.</a:t>
            </a:r>
            <a:r>
              <a:rPr lang="zh-CN" altLang="zh-CN" dirty="0"/>
              <a:t>新型冠状病毒感染的肺炎</a:t>
            </a:r>
            <a:r>
              <a:rPr lang="zh-CN" altLang="zh-CN" b="1" dirty="0"/>
              <a:t>病例监测方案</a:t>
            </a:r>
            <a:r>
              <a:rPr lang="zh-CN" altLang="zh-CN" dirty="0"/>
              <a:t>（第二版）</a:t>
            </a:r>
          </a:p>
          <a:p>
            <a:pPr algn="just"/>
            <a:r>
              <a:rPr lang="en-US" altLang="zh-CN" dirty="0"/>
              <a:t>2.</a:t>
            </a:r>
            <a:r>
              <a:rPr lang="zh-CN" altLang="zh-CN" dirty="0"/>
              <a:t>新型冠状病毒感染的肺炎</a:t>
            </a:r>
            <a:r>
              <a:rPr lang="zh-CN" altLang="zh-CN" b="1" dirty="0"/>
              <a:t>病例流行病学</a:t>
            </a:r>
            <a:r>
              <a:rPr lang="zh-CN" altLang="zh-CN" b="1" dirty="0" smtClean="0"/>
              <a:t>调查方案</a:t>
            </a:r>
            <a:r>
              <a:rPr lang="zh-CN" altLang="zh-CN" dirty="0"/>
              <a:t>（第二版）</a:t>
            </a:r>
          </a:p>
          <a:p>
            <a:pPr algn="just"/>
            <a:r>
              <a:rPr lang="en-US" altLang="zh-CN" dirty="0"/>
              <a:t>3</a:t>
            </a:r>
            <a:r>
              <a:rPr lang="en-US" altLang="zh-CN" dirty="0" smtClean="0"/>
              <a:t>.</a:t>
            </a:r>
            <a:r>
              <a:rPr lang="zh-CN" altLang="zh-CN" dirty="0"/>
              <a:t>新型冠状病毒感染的肺炎</a:t>
            </a:r>
            <a:r>
              <a:rPr lang="zh-CN" altLang="zh-CN" b="1" dirty="0"/>
              <a:t>可疑暴露者和密切接触者管理方案</a:t>
            </a:r>
            <a:r>
              <a:rPr lang="zh-CN" altLang="zh-CN" dirty="0"/>
              <a:t>（第二版）</a:t>
            </a:r>
          </a:p>
          <a:p>
            <a:pPr algn="just"/>
            <a:r>
              <a:rPr lang="en-US" altLang="zh-CN" dirty="0" smtClean="0"/>
              <a:t>4.</a:t>
            </a:r>
            <a:r>
              <a:rPr lang="zh-CN" altLang="zh-CN" dirty="0" smtClean="0"/>
              <a:t>新型</a:t>
            </a:r>
            <a:r>
              <a:rPr lang="zh-CN" altLang="zh-CN" dirty="0"/>
              <a:t>冠状病毒感染的肺炎</a:t>
            </a:r>
            <a:r>
              <a:rPr lang="zh-CN" altLang="zh-CN" b="1" dirty="0"/>
              <a:t>实验室</a:t>
            </a:r>
            <a:r>
              <a:rPr lang="zh-CN" altLang="zh-CN" b="1" dirty="0" smtClean="0"/>
              <a:t>检测</a:t>
            </a:r>
            <a:r>
              <a:rPr lang="zh-CN" altLang="en-US" b="1" dirty="0" smtClean="0"/>
              <a:t>技术指南</a:t>
            </a:r>
            <a:r>
              <a:rPr lang="zh-CN" altLang="zh-CN" dirty="0" smtClean="0"/>
              <a:t>（</a:t>
            </a:r>
            <a:r>
              <a:rPr lang="zh-CN" altLang="zh-CN" dirty="0"/>
              <a:t>第二版）</a:t>
            </a:r>
          </a:p>
          <a:p>
            <a:pPr algn="just"/>
            <a:endParaRPr lang="zh-CN" altLang="en-US" dirty="0"/>
          </a:p>
        </p:txBody>
      </p:sp>
    </p:spTree>
    <p:extLst>
      <p:ext uri="{BB962C8B-B14F-4D97-AF65-F5344CB8AC3E}">
        <p14:creationId xmlns:p14="http://schemas.microsoft.com/office/powerpoint/2010/main" val="2231979082"/>
      </p:ext>
    </p:extLst>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683568" y="2132856"/>
            <a:ext cx="8105775" cy="1584325"/>
          </a:xfrm>
        </p:spPr>
        <p:txBody>
          <a:bodyPr/>
          <a:lstStyle/>
          <a:p>
            <a:pPr eaLnBrk="1" hangingPunct="1">
              <a:lnSpc>
                <a:spcPct val="150000"/>
              </a:lnSpc>
            </a:pPr>
            <a:r>
              <a:rPr lang="zh-CN" altLang="en-US" sz="4000" dirty="0" smtClean="0">
                <a:latin typeface="微软雅黑" pitchFamily="34" charset="-122"/>
                <a:ea typeface="微软雅黑" pitchFamily="34" charset="-122"/>
              </a:rPr>
              <a:t>（三）病例监测方案（第二版）</a:t>
            </a:r>
          </a:p>
        </p:txBody>
      </p:sp>
    </p:spTree>
    <p:extLst>
      <p:ext uri="{BB962C8B-B14F-4D97-AF65-F5344CB8AC3E}">
        <p14:creationId xmlns:p14="http://schemas.microsoft.com/office/powerpoint/2010/main" val="487826964"/>
      </p:ext>
    </p:extLst>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8" y="476250"/>
            <a:ext cx="8229600" cy="503238"/>
          </a:xfrm>
        </p:spPr>
        <p:txBody>
          <a:bodyPr/>
          <a:lstStyle/>
          <a:p>
            <a:pPr>
              <a:defRPr/>
            </a:pPr>
            <a:r>
              <a:rPr lang="zh-CN" altLang="en-US" sz="4000" dirty="0" smtClean="0"/>
              <a:t>内 容</a:t>
            </a:r>
            <a:endParaRPr lang="zh-CN" altLang="en-US" sz="4000" dirty="0"/>
          </a:p>
        </p:txBody>
      </p:sp>
      <p:sp>
        <p:nvSpPr>
          <p:cNvPr id="3" name="内容占位符 2"/>
          <p:cNvSpPr>
            <a:spLocks noGrp="1"/>
          </p:cNvSpPr>
          <p:nvPr>
            <p:ph idx="1"/>
          </p:nvPr>
        </p:nvSpPr>
        <p:spPr/>
        <p:txBody>
          <a:bodyPr/>
          <a:lstStyle/>
          <a:p>
            <a:pPr lvl="0" rtl="0"/>
            <a:r>
              <a:rPr lang="zh-CN" dirty="0" smtClean="0"/>
              <a:t>病例监测目的</a:t>
            </a:r>
            <a:endParaRPr lang="zh-CN" dirty="0"/>
          </a:p>
          <a:p>
            <a:pPr lvl="0" rtl="0"/>
            <a:r>
              <a:rPr lang="zh-CN" dirty="0" smtClean="0"/>
              <a:t>病例定义</a:t>
            </a:r>
            <a:endParaRPr lang="zh-CN" dirty="0"/>
          </a:p>
          <a:p>
            <a:pPr lvl="0" rtl="0"/>
            <a:r>
              <a:rPr lang="zh-CN" dirty="0" smtClean="0"/>
              <a:t>病例监测工作内容</a:t>
            </a:r>
            <a:endParaRPr lang="zh-CN" dirty="0"/>
          </a:p>
        </p:txBody>
      </p:sp>
    </p:spTree>
    <p:extLst>
      <p:ext uri="{BB962C8B-B14F-4D97-AF65-F5344CB8AC3E}">
        <p14:creationId xmlns:p14="http://schemas.microsoft.com/office/powerpoint/2010/main" val="2919412458"/>
      </p:ext>
    </p:extLst>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xfrm>
            <a:off x="468313" y="568325"/>
            <a:ext cx="8229600" cy="503238"/>
          </a:xfrm>
        </p:spPr>
        <p:txBody>
          <a:bodyPr/>
          <a:lstStyle/>
          <a:p>
            <a:pPr eaLnBrk="1" hangingPunct="1"/>
            <a:r>
              <a:rPr lang="zh-CN" altLang="en-US" sz="3000" smtClean="0">
                <a:latin typeface="微软雅黑" pitchFamily="34" charset="-122"/>
                <a:ea typeface="微软雅黑" pitchFamily="34" charset="-122"/>
              </a:rPr>
              <a:t>调查目的</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2193358398"/>
              </p:ext>
            </p:extLst>
          </p:nvPr>
        </p:nvGraphicFramePr>
        <p:xfrm>
          <a:off x="827584" y="764704"/>
          <a:ext cx="7787244" cy="47863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82247952"/>
      </p:ext>
    </p:extLst>
  </p:cSld>
  <p:clrMapOvr>
    <a:masterClrMapping/>
  </p:clrMapOvr>
  <p:transition>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539750" y="333375"/>
            <a:ext cx="8229600" cy="503238"/>
          </a:xfrm>
        </p:spPr>
        <p:txBody>
          <a:bodyPr/>
          <a:lstStyle/>
          <a:p>
            <a:pPr eaLnBrk="1" hangingPunct="1"/>
            <a:r>
              <a:rPr lang="zh-CN" altLang="en-US" sz="3000" smtClean="0">
                <a:latin typeface="微软雅黑" pitchFamily="34" charset="-122"/>
                <a:ea typeface="微软雅黑" pitchFamily="34" charset="-122"/>
              </a:rPr>
              <a:t>病例定义</a:t>
            </a:r>
            <a:r>
              <a:rPr lang="en-US" altLang="zh-CN" sz="3000" smtClean="0">
                <a:latin typeface="微软雅黑" pitchFamily="34" charset="-122"/>
                <a:ea typeface="微软雅黑" pitchFamily="34" charset="-122"/>
              </a:rPr>
              <a:t>—</a:t>
            </a:r>
            <a:r>
              <a:rPr lang="zh-CN" altLang="en-US" sz="3000" smtClean="0">
                <a:latin typeface="微软雅黑" pitchFamily="34" charset="-122"/>
                <a:ea typeface="微软雅黑" pitchFamily="34" charset="-122"/>
              </a:rPr>
              <a:t>疑似病例</a:t>
            </a:r>
          </a:p>
        </p:txBody>
      </p:sp>
      <p:graphicFrame>
        <p:nvGraphicFramePr>
          <p:cNvPr id="2" name="内容占位符 1"/>
          <p:cNvGraphicFramePr>
            <a:graphicFrameLocks noGrp="1"/>
          </p:cNvGraphicFramePr>
          <p:nvPr>
            <p:ph idx="1"/>
            <p:extLst>
              <p:ext uri="{D42A27DB-BD31-4B8C-83A1-F6EECF244321}">
                <p14:modId xmlns:p14="http://schemas.microsoft.com/office/powerpoint/2010/main" val="3709571254"/>
              </p:ext>
            </p:extLst>
          </p:nvPr>
        </p:nvGraphicFramePr>
        <p:xfrm>
          <a:off x="683568" y="1052736"/>
          <a:ext cx="7992888" cy="54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53514386"/>
      </p:ext>
    </p:extLst>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539750" y="476250"/>
            <a:ext cx="8229600" cy="503238"/>
          </a:xfrm>
        </p:spPr>
        <p:txBody>
          <a:bodyPr/>
          <a:lstStyle/>
          <a:p>
            <a:pPr eaLnBrk="1" hangingPunct="1"/>
            <a:r>
              <a:rPr lang="zh-CN" altLang="en-US" sz="3000" smtClean="0">
                <a:latin typeface="微软雅黑" pitchFamily="34" charset="-122"/>
                <a:ea typeface="微软雅黑" pitchFamily="34" charset="-122"/>
              </a:rPr>
              <a:t>确诊病例</a:t>
            </a:r>
          </a:p>
        </p:txBody>
      </p:sp>
      <p:graphicFrame>
        <p:nvGraphicFramePr>
          <p:cNvPr id="5" name="内容占位符 4"/>
          <p:cNvGraphicFramePr>
            <a:graphicFrameLocks noGrp="1"/>
          </p:cNvGraphicFramePr>
          <p:nvPr>
            <p:ph idx="1"/>
            <p:extLst>
              <p:ext uri="{D42A27DB-BD31-4B8C-83A1-F6EECF244321}">
                <p14:modId xmlns:p14="http://schemas.microsoft.com/office/powerpoint/2010/main" val="3489937551"/>
              </p:ext>
            </p:extLst>
          </p:nvPr>
        </p:nvGraphicFramePr>
        <p:xfrm>
          <a:off x="323528" y="1340768"/>
          <a:ext cx="8392381" cy="47863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54247235"/>
      </p:ext>
    </p:extLst>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548680"/>
            <a:ext cx="8229601" cy="503238"/>
          </a:xfrm>
        </p:spPr>
        <p:txBody>
          <a:bodyPr/>
          <a:lstStyle/>
          <a:p>
            <a:r>
              <a:rPr lang="zh-CN" altLang="en-US" sz="4400" dirty="0" smtClean="0">
                <a:latin typeface="微软雅黑" pitchFamily="34" charset="-122"/>
                <a:ea typeface="微软雅黑" pitchFamily="34" charset="-122"/>
              </a:rPr>
              <a:t>内 容</a:t>
            </a:r>
            <a:endParaRPr lang="zh-CN" altLang="en-US" sz="4400" dirty="0">
              <a:latin typeface="微软雅黑" pitchFamily="34" charset="-122"/>
              <a:ea typeface="微软雅黑" pitchFamily="34" charset="-122"/>
            </a:endParaRPr>
          </a:p>
        </p:txBody>
      </p:sp>
      <p:sp>
        <p:nvSpPr>
          <p:cNvPr id="3" name="内容占位符 2"/>
          <p:cNvSpPr>
            <a:spLocks noGrp="1"/>
          </p:cNvSpPr>
          <p:nvPr>
            <p:ph idx="1"/>
          </p:nvPr>
        </p:nvSpPr>
        <p:spPr>
          <a:xfrm>
            <a:off x="179512" y="1484784"/>
            <a:ext cx="9217024" cy="4680520"/>
          </a:xfrm>
        </p:spPr>
        <p:txBody>
          <a:bodyPr/>
          <a:lstStyle/>
          <a:p>
            <a:pPr marL="571500" indent="-571500">
              <a:lnSpc>
                <a:spcPts val="3840"/>
              </a:lnSpc>
              <a:spcBef>
                <a:spcPts val="1200"/>
              </a:spcBef>
              <a:buFont typeface="+mj-ea"/>
              <a:buAutoNum type="ea1JpnChsDbPeriod"/>
            </a:pPr>
            <a:r>
              <a:rPr lang="zh-CN" altLang="en-US" b="1" dirty="0" smtClean="0"/>
              <a:t>目前形势与基本认识</a:t>
            </a:r>
            <a:endParaRPr lang="en-US" altLang="zh-CN" b="1" dirty="0" smtClean="0"/>
          </a:p>
          <a:p>
            <a:pPr marL="571500" indent="-571500">
              <a:lnSpc>
                <a:spcPts val="3840"/>
              </a:lnSpc>
              <a:spcBef>
                <a:spcPts val="1200"/>
              </a:spcBef>
              <a:buFont typeface="+mj-ea"/>
              <a:buAutoNum type="ea1JpnChsDbPeriod"/>
            </a:pPr>
            <a:r>
              <a:rPr lang="zh-CN" altLang="en-US" b="1" dirty="0" smtClean="0"/>
              <a:t>总体防控方案（第二版）</a:t>
            </a:r>
            <a:endParaRPr lang="en-US" altLang="zh-CN" b="1" dirty="0" smtClean="0"/>
          </a:p>
          <a:p>
            <a:pPr marL="571500" indent="-571500">
              <a:lnSpc>
                <a:spcPts val="3840"/>
              </a:lnSpc>
              <a:spcBef>
                <a:spcPts val="1200"/>
              </a:spcBef>
              <a:buFont typeface="+mj-ea"/>
              <a:buAutoNum type="ea1JpnChsDbPeriod"/>
            </a:pPr>
            <a:r>
              <a:rPr lang="zh-CN" altLang="en-US" b="1" dirty="0" smtClean="0"/>
              <a:t>病例</a:t>
            </a:r>
            <a:r>
              <a:rPr lang="zh-CN" altLang="en-US" b="1" dirty="0"/>
              <a:t>监测方案（第二版）</a:t>
            </a:r>
            <a:endParaRPr lang="en-US" altLang="zh-CN" b="1" dirty="0"/>
          </a:p>
          <a:p>
            <a:pPr marL="571500" indent="-571500">
              <a:lnSpc>
                <a:spcPts val="3840"/>
              </a:lnSpc>
              <a:spcBef>
                <a:spcPts val="1200"/>
              </a:spcBef>
              <a:buFont typeface="+mj-ea"/>
              <a:buAutoNum type="ea1JpnChsDbPeriod"/>
            </a:pPr>
            <a:r>
              <a:rPr lang="zh-CN" altLang="en-US" b="1" dirty="0" smtClean="0"/>
              <a:t>流行病学调查方案</a:t>
            </a:r>
            <a:r>
              <a:rPr lang="zh-CN" altLang="en-US" b="1" dirty="0"/>
              <a:t>（第二版）</a:t>
            </a:r>
            <a:endParaRPr lang="en-US" altLang="zh-CN" b="1" dirty="0"/>
          </a:p>
          <a:p>
            <a:pPr marL="571500" indent="-571500">
              <a:lnSpc>
                <a:spcPts val="3840"/>
              </a:lnSpc>
              <a:spcBef>
                <a:spcPts val="1200"/>
              </a:spcBef>
              <a:buFont typeface="+mj-ea"/>
              <a:buAutoNum type="ea1JpnChsDbPeriod"/>
            </a:pPr>
            <a:r>
              <a:rPr lang="zh-CN" altLang="en-US" b="1" dirty="0" smtClean="0"/>
              <a:t>可疑</a:t>
            </a:r>
            <a:r>
              <a:rPr lang="zh-CN" altLang="en-US" b="1" dirty="0"/>
              <a:t>暴露</a:t>
            </a:r>
            <a:r>
              <a:rPr lang="zh-CN" altLang="en-US" b="1" dirty="0" smtClean="0"/>
              <a:t>者</a:t>
            </a:r>
            <a:r>
              <a:rPr lang="zh-CN" altLang="en-US" b="1" dirty="0"/>
              <a:t>和</a:t>
            </a:r>
            <a:r>
              <a:rPr lang="zh-CN" altLang="en-US" b="1" dirty="0" smtClean="0"/>
              <a:t>密切接触者</a:t>
            </a:r>
            <a:r>
              <a:rPr lang="zh-CN" altLang="en-US" b="1" dirty="0"/>
              <a:t>管理方案（第二版</a:t>
            </a:r>
            <a:r>
              <a:rPr lang="zh-CN" altLang="en-US" b="1" dirty="0" smtClean="0"/>
              <a:t>）</a:t>
            </a:r>
            <a:endParaRPr lang="en-US" altLang="zh-CN" b="1" dirty="0" smtClean="0"/>
          </a:p>
          <a:p>
            <a:pPr marL="571500" indent="-571500">
              <a:lnSpc>
                <a:spcPts val="3840"/>
              </a:lnSpc>
              <a:spcBef>
                <a:spcPts val="1200"/>
              </a:spcBef>
              <a:buFont typeface="+mj-ea"/>
              <a:buAutoNum type="ea1JpnChsDbPeriod"/>
            </a:pPr>
            <a:r>
              <a:rPr lang="zh-CN" altLang="en-US" b="1" dirty="0"/>
              <a:t>第二版方案与第一版方案的区别</a:t>
            </a:r>
            <a:endParaRPr lang="en-US" altLang="zh-CN" b="1" dirty="0"/>
          </a:p>
          <a:p>
            <a:pPr marL="571500" indent="-571500">
              <a:lnSpc>
                <a:spcPts val="3840"/>
              </a:lnSpc>
              <a:spcBef>
                <a:spcPts val="1200"/>
              </a:spcBef>
              <a:buFont typeface="+mj-ea"/>
              <a:buAutoNum type="ea1JpnChsDbPeriod"/>
            </a:pPr>
            <a:endParaRPr lang="en-US" altLang="zh-CN" b="1" dirty="0"/>
          </a:p>
          <a:p>
            <a:pPr marL="571500" indent="-571500">
              <a:lnSpc>
                <a:spcPct val="150000"/>
              </a:lnSpc>
              <a:spcBef>
                <a:spcPts val="1200"/>
              </a:spcBef>
              <a:buFont typeface="+mj-ea"/>
              <a:buAutoNum type="ea1JpnChsDbPeriod"/>
            </a:pPr>
            <a:endParaRPr lang="zh-CN" altLang="zh-CN" b="1" dirty="0"/>
          </a:p>
        </p:txBody>
      </p:sp>
    </p:spTree>
    <p:extLst>
      <p:ext uri="{BB962C8B-B14F-4D97-AF65-F5344CB8AC3E}">
        <p14:creationId xmlns:p14="http://schemas.microsoft.com/office/powerpoint/2010/main" val="1434025880"/>
      </p:ext>
    </p:extLst>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a:xfrm>
            <a:off x="539750" y="333375"/>
            <a:ext cx="8229600" cy="503238"/>
          </a:xfrm>
        </p:spPr>
        <p:txBody>
          <a:bodyPr/>
          <a:lstStyle/>
          <a:p>
            <a:pPr eaLnBrk="1" hangingPunct="1"/>
            <a:r>
              <a:rPr lang="zh-CN" altLang="en-US" sz="3000" smtClean="0">
                <a:latin typeface="微软雅黑" pitchFamily="34" charset="-122"/>
                <a:ea typeface="微软雅黑" pitchFamily="34" charset="-122"/>
              </a:rPr>
              <a:t>聚集性病例</a:t>
            </a:r>
          </a:p>
        </p:txBody>
      </p:sp>
      <p:sp>
        <p:nvSpPr>
          <p:cNvPr id="6147" name="内容占位符 2"/>
          <p:cNvSpPr>
            <a:spLocks noGrp="1"/>
          </p:cNvSpPr>
          <p:nvPr>
            <p:ph idx="1"/>
          </p:nvPr>
        </p:nvSpPr>
        <p:spPr>
          <a:xfrm>
            <a:off x="611188" y="1268413"/>
            <a:ext cx="8137525" cy="4786312"/>
          </a:xfrm>
        </p:spPr>
        <p:txBody>
          <a:bodyPr/>
          <a:lstStyle/>
          <a:p>
            <a:pPr algn="just" eaLnBrk="1" hangingPunct="1">
              <a:lnSpc>
                <a:spcPct val="150000"/>
              </a:lnSpc>
            </a:pPr>
            <a:r>
              <a:rPr lang="zh-CN" altLang="en-US" sz="2000" b="1" dirty="0" smtClean="0">
                <a:solidFill>
                  <a:srgbClr val="000000"/>
                </a:solidFill>
                <a:latin typeface="微软雅黑" pitchFamily="34" charset="-122"/>
                <a:ea typeface="微软雅黑" pitchFamily="34" charset="-122"/>
              </a:rPr>
              <a:t>疑似聚集性病例：</a:t>
            </a:r>
            <a:r>
              <a:rPr lang="en-US" altLang="zh-CN" sz="2400" b="1" dirty="0" smtClean="0">
                <a:solidFill>
                  <a:srgbClr val="FF0000"/>
                </a:solidFill>
                <a:latin typeface="微软雅黑" pitchFamily="34" charset="-122"/>
                <a:ea typeface="微软雅黑" pitchFamily="34" charset="-122"/>
              </a:rPr>
              <a:t>14</a:t>
            </a:r>
            <a:r>
              <a:rPr lang="zh-CN" altLang="en-US" sz="2400" b="1" dirty="0" smtClean="0">
                <a:solidFill>
                  <a:srgbClr val="FF0000"/>
                </a:solidFill>
                <a:latin typeface="微软雅黑" pitchFamily="34" charset="-122"/>
                <a:ea typeface="微软雅黑" pitchFamily="34" charset="-122"/>
              </a:rPr>
              <a:t>天内</a:t>
            </a:r>
            <a:r>
              <a:rPr lang="zh-CN" altLang="en-US" sz="2000" b="1" dirty="0" smtClean="0">
                <a:solidFill>
                  <a:srgbClr val="000000"/>
                </a:solidFill>
                <a:latin typeface="微软雅黑" pitchFamily="34" charset="-122"/>
                <a:ea typeface="微软雅黑" pitchFamily="34" charset="-122"/>
              </a:rPr>
              <a:t>在小范围（如一个家庭、一个工地、一个单位等）发现</a:t>
            </a:r>
            <a:r>
              <a:rPr lang="en-US" altLang="zh-CN" sz="2400" b="1" dirty="0" smtClean="0">
                <a:solidFill>
                  <a:srgbClr val="FF0000"/>
                </a:solidFill>
                <a:latin typeface="微软雅黑" pitchFamily="34" charset="-122"/>
                <a:ea typeface="微软雅黑" pitchFamily="34" charset="-122"/>
              </a:rPr>
              <a:t>1</a:t>
            </a:r>
            <a:r>
              <a:rPr lang="zh-CN" altLang="en-US" sz="2400" b="1" dirty="0" smtClean="0">
                <a:solidFill>
                  <a:srgbClr val="FF0000"/>
                </a:solidFill>
                <a:latin typeface="微软雅黑" pitchFamily="34" charset="-122"/>
                <a:ea typeface="微软雅黑" pitchFamily="34" charset="-122"/>
              </a:rPr>
              <a:t>例确诊病例</a:t>
            </a:r>
            <a:r>
              <a:rPr lang="zh-CN" altLang="en-US" sz="2000" b="1" dirty="0" smtClean="0">
                <a:solidFill>
                  <a:srgbClr val="000000"/>
                </a:solidFill>
                <a:latin typeface="微软雅黑" pitchFamily="34" charset="-122"/>
                <a:ea typeface="微软雅黑" pitchFamily="34" charset="-122"/>
              </a:rPr>
              <a:t>，并同时发现</a:t>
            </a:r>
            <a:r>
              <a:rPr lang="en-US" altLang="zh-CN" sz="2400" b="1" dirty="0" smtClean="0">
                <a:solidFill>
                  <a:srgbClr val="FF0000"/>
                </a:solidFill>
                <a:latin typeface="微软雅黑" pitchFamily="34" charset="-122"/>
                <a:ea typeface="微软雅黑" pitchFamily="34" charset="-122"/>
              </a:rPr>
              <a:t>1</a:t>
            </a:r>
            <a:r>
              <a:rPr lang="zh-CN" altLang="en-US" sz="2400" b="1" dirty="0" smtClean="0">
                <a:solidFill>
                  <a:srgbClr val="FF0000"/>
                </a:solidFill>
                <a:latin typeface="微软雅黑" pitchFamily="34" charset="-122"/>
                <a:ea typeface="微软雅黑" pitchFamily="34" charset="-122"/>
              </a:rPr>
              <a:t>例及以上</a:t>
            </a:r>
            <a:r>
              <a:rPr lang="zh-CN" altLang="en-US" sz="2000" b="1" dirty="0" smtClean="0">
                <a:solidFill>
                  <a:srgbClr val="000000"/>
                </a:solidFill>
                <a:latin typeface="微软雅黑" pitchFamily="34" charset="-122"/>
                <a:ea typeface="微软雅黑" pitchFamily="34" charset="-122"/>
              </a:rPr>
              <a:t>发热呼吸道感染病例</a:t>
            </a:r>
            <a:endParaRPr lang="en-US" altLang="zh-CN" sz="2000" b="1" dirty="0" smtClean="0">
              <a:solidFill>
                <a:srgbClr val="000000"/>
              </a:solidFill>
              <a:latin typeface="微软雅黑" pitchFamily="34" charset="-122"/>
              <a:ea typeface="微软雅黑" pitchFamily="34" charset="-122"/>
            </a:endParaRPr>
          </a:p>
          <a:p>
            <a:pPr algn="just" eaLnBrk="1" hangingPunct="1">
              <a:lnSpc>
                <a:spcPct val="150000"/>
              </a:lnSpc>
            </a:pPr>
            <a:endParaRPr lang="zh-CN" altLang="en-US" sz="2000" b="1" dirty="0" smtClean="0">
              <a:solidFill>
                <a:srgbClr val="000000"/>
              </a:solidFill>
              <a:latin typeface="微软雅黑" pitchFamily="34" charset="-122"/>
              <a:ea typeface="微软雅黑" pitchFamily="34" charset="-122"/>
            </a:endParaRPr>
          </a:p>
          <a:p>
            <a:pPr algn="just" eaLnBrk="1" hangingPunct="1">
              <a:lnSpc>
                <a:spcPct val="150000"/>
              </a:lnSpc>
            </a:pPr>
            <a:r>
              <a:rPr lang="zh-CN" altLang="en-US" sz="2000" b="1" dirty="0">
                <a:solidFill>
                  <a:srgbClr val="000000"/>
                </a:solidFill>
                <a:latin typeface="微软雅黑" pitchFamily="34" charset="-122"/>
                <a:ea typeface="微软雅黑" pitchFamily="34" charset="-122"/>
              </a:rPr>
              <a:t>聚集性</a:t>
            </a:r>
            <a:r>
              <a:rPr lang="zh-CN" altLang="en-US" sz="2000" b="1" dirty="0" smtClean="0">
                <a:solidFill>
                  <a:srgbClr val="000000"/>
                </a:solidFill>
                <a:latin typeface="微软雅黑" pitchFamily="34" charset="-122"/>
                <a:ea typeface="微软雅黑" pitchFamily="34" charset="-122"/>
              </a:rPr>
              <a:t>病例：在上述情形下，发现</a:t>
            </a:r>
            <a:r>
              <a:rPr lang="en-US" altLang="zh-CN" sz="2400" b="1" dirty="0" smtClean="0">
                <a:solidFill>
                  <a:srgbClr val="FF0000"/>
                </a:solidFill>
                <a:latin typeface="微软雅黑" pitchFamily="34" charset="-122"/>
                <a:ea typeface="微软雅黑" pitchFamily="34" charset="-122"/>
              </a:rPr>
              <a:t>2</a:t>
            </a:r>
            <a:r>
              <a:rPr lang="zh-CN" altLang="en-US" sz="2400" b="1" dirty="0" smtClean="0">
                <a:solidFill>
                  <a:srgbClr val="FF0000"/>
                </a:solidFill>
                <a:latin typeface="微软雅黑" pitchFamily="34" charset="-122"/>
                <a:ea typeface="微软雅黑" pitchFamily="34" charset="-122"/>
              </a:rPr>
              <a:t>例及以上</a:t>
            </a:r>
            <a:r>
              <a:rPr lang="zh-CN" altLang="en-US" sz="2400" b="1" dirty="0">
                <a:solidFill>
                  <a:srgbClr val="FF0000"/>
                </a:solidFill>
                <a:latin typeface="微软雅黑" pitchFamily="34" charset="-122"/>
                <a:ea typeface="微软雅黑" pitchFamily="34" charset="-122"/>
              </a:rPr>
              <a:t>确诊病例</a:t>
            </a:r>
            <a:r>
              <a:rPr lang="zh-CN" altLang="en-US" sz="2000" b="1" dirty="0" smtClean="0">
                <a:solidFill>
                  <a:srgbClr val="000000"/>
                </a:solidFill>
                <a:latin typeface="微软雅黑" pitchFamily="34" charset="-122"/>
                <a:ea typeface="微软雅黑" pitchFamily="34" charset="-122"/>
              </a:rPr>
              <a:t>，且病例间可能存在因密切接触导致的人际传播的可能性或因共同暴露而感染的可能性</a:t>
            </a:r>
            <a:endParaRPr lang="en-US" altLang="zh-CN" sz="2000" b="1" i="1" dirty="0" smtClean="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141184769"/>
      </p:ext>
    </p:extLst>
  </p:cSld>
  <p:clrMapOvr>
    <a:masterClrMapping/>
  </p:clrMapOvr>
  <p:transition>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539750" y="404813"/>
            <a:ext cx="8229600" cy="503237"/>
          </a:xfrm>
        </p:spPr>
        <p:txBody>
          <a:bodyPr/>
          <a:lstStyle/>
          <a:p>
            <a:pPr eaLnBrk="1" hangingPunct="1"/>
            <a:r>
              <a:rPr lang="zh-CN" altLang="en-US" sz="3000" dirty="0" smtClean="0">
                <a:latin typeface="微软雅黑" pitchFamily="34" charset="-122"/>
                <a:ea typeface="微软雅黑" pitchFamily="34" charset="-122"/>
              </a:rPr>
              <a:t>病例监测内容</a:t>
            </a:r>
          </a:p>
        </p:txBody>
      </p:sp>
      <p:sp>
        <p:nvSpPr>
          <p:cNvPr id="6147" name="内容占位符 2"/>
          <p:cNvSpPr>
            <a:spLocks noGrp="1"/>
          </p:cNvSpPr>
          <p:nvPr>
            <p:ph idx="1"/>
          </p:nvPr>
        </p:nvSpPr>
        <p:spPr>
          <a:xfrm>
            <a:off x="827088" y="1268413"/>
            <a:ext cx="8186737" cy="4786312"/>
          </a:xfrm>
        </p:spPr>
        <p:txBody>
          <a:bodyPr/>
          <a:lstStyle/>
          <a:p>
            <a:pPr eaLnBrk="1" hangingPunct="1">
              <a:lnSpc>
                <a:spcPct val="150000"/>
              </a:lnSpc>
            </a:pPr>
            <a:r>
              <a:rPr lang="zh-CN" altLang="en-US" sz="2800" b="1" dirty="0" smtClean="0">
                <a:solidFill>
                  <a:schemeClr val="tx2"/>
                </a:solidFill>
                <a:latin typeface="微软雅黑" pitchFamily="34" charset="-122"/>
                <a:ea typeface="微软雅黑" pitchFamily="34" charset="-122"/>
              </a:rPr>
              <a:t>病例发现与报告</a:t>
            </a:r>
          </a:p>
          <a:p>
            <a:pPr eaLnBrk="1" hangingPunct="1">
              <a:lnSpc>
                <a:spcPct val="150000"/>
              </a:lnSpc>
            </a:pPr>
            <a:r>
              <a:rPr lang="zh-CN" altLang="en-US" sz="2800" b="1" dirty="0" smtClean="0">
                <a:solidFill>
                  <a:schemeClr val="tx2"/>
                </a:solidFill>
                <a:latin typeface="微软雅黑" pitchFamily="34" charset="-122"/>
                <a:ea typeface="微软雅黑" pitchFamily="34" charset="-122"/>
              </a:rPr>
              <a:t>流行病学调查</a:t>
            </a:r>
          </a:p>
          <a:p>
            <a:pPr eaLnBrk="1" hangingPunct="1">
              <a:lnSpc>
                <a:spcPct val="150000"/>
              </a:lnSpc>
            </a:pPr>
            <a:r>
              <a:rPr lang="zh-CN" altLang="en-US" sz="2800" b="1" dirty="0" smtClean="0">
                <a:solidFill>
                  <a:schemeClr val="tx2"/>
                </a:solidFill>
                <a:latin typeface="微软雅黑" pitchFamily="34" charset="-122"/>
                <a:ea typeface="微软雅黑" pitchFamily="34" charset="-122"/>
              </a:rPr>
              <a:t>标本采集和实验室检测</a:t>
            </a:r>
          </a:p>
          <a:p>
            <a:pPr eaLnBrk="1" hangingPunct="1">
              <a:lnSpc>
                <a:spcPct val="150000"/>
              </a:lnSpc>
            </a:pPr>
            <a:r>
              <a:rPr lang="zh-CN" altLang="en-US" sz="2800" b="1" dirty="0" smtClean="0">
                <a:solidFill>
                  <a:schemeClr val="tx2"/>
                </a:solidFill>
                <a:latin typeface="微软雅黑" pitchFamily="34" charset="-122"/>
                <a:ea typeface="微软雅黑" pitchFamily="34" charset="-122"/>
              </a:rPr>
              <a:t>病例诊断流程要求</a:t>
            </a:r>
          </a:p>
          <a:p>
            <a:pPr eaLnBrk="1" hangingPunct="1">
              <a:lnSpc>
                <a:spcPct val="150000"/>
              </a:lnSpc>
            </a:pPr>
            <a:endParaRPr lang="en-US" altLang="zh-CN" sz="2000" b="1" dirty="0" smtClean="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3450983776"/>
      </p:ext>
    </p:extLst>
  </p:cSld>
  <p:clrMapOvr>
    <a:masterClrMapping/>
  </p:clrMapOvr>
  <p:transition>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332656"/>
            <a:ext cx="8229601" cy="503238"/>
          </a:xfrm>
        </p:spPr>
        <p:txBody>
          <a:bodyPr/>
          <a:lstStyle/>
          <a:p>
            <a:r>
              <a:rPr lang="zh-CN" altLang="zh-CN" dirty="0" smtClean="0">
                <a:latin typeface="微软雅黑" pitchFamily="34" charset="-122"/>
                <a:ea typeface="微软雅黑" pitchFamily="34" charset="-122"/>
              </a:rPr>
              <a:t>病例发现</a:t>
            </a:r>
            <a:endParaRPr lang="zh-CN" altLang="en-US" dirty="0">
              <a:latin typeface="微软雅黑" pitchFamily="34" charset="-122"/>
              <a:ea typeface="微软雅黑" pitchFamily="34" charset="-122"/>
            </a:endParaRPr>
          </a:p>
        </p:txBody>
      </p:sp>
      <p:sp>
        <p:nvSpPr>
          <p:cNvPr id="3" name="矩形 2"/>
          <p:cNvSpPr/>
          <p:nvPr/>
        </p:nvSpPr>
        <p:spPr>
          <a:xfrm>
            <a:off x="395536" y="1397000"/>
            <a:ext cx="8352928" cy="4840312"/>
          </a:xfrm>
          <a:prstGeom prst="rect">
            <a:avLst/>
          </a:prstGeom>
        </p:spPr>
        <p:txBody>
          <a:bodyPr/>
          <a:lstStyle/>
          <a:p>
            <a:pPr eaLnBrk="0" fontAlgn="base" hangingPunct="0">
              <a:spcBef>
                <a:spcPct val="20000"/>
              </a:spcBef>
              <a:spcAft>
                <a:spcPct val="0"/>
              </a:spcAft>
            </a:pPr>
            <a:r>
              <a:rPr lang="zh-CN" altLang="en-US" sz="3200" dirty="0">
                <a:solidFill>
                  <a:srgbClr val="FF0000"/>
                </a:solidFill>
                <a:latin typeface="+mj-lt"/>
                <a:ea typeface="华文细黑" pitchFamily="2" charset="-122"/>
              </a:rPr>
              <a:t>临床医生诊断</a:t>
            </a:r>
            <a:r>
              <a:rPr lang="zh-CN" altLang="en-US" sz="3200" dirty="0" smtClean="0">
                <a:solidFill>
                  <a:srgbClr val="FF0000"/>
                </a:solidFill>
                <a:latin typeface="+mj-lt"/>
                <a:ea typeface="华文细黑" pitchFamily="2" charset="-122"/>
              </a:rPr>
              <a:t>时：要提高诊断意识</a:t>
            </a:r>
            <a:endParaRPr lang="zh-CN" altLang="en-US" sz="3200" dirty="0">
              <a:solidFill>
                <a:srgbClr val="FF0000"/>
              </a:solidFill>
              <a:latin typeface="+mj-lt"/>
              <a:ea typeface="华文细黑" pitchFamily="2" charset="-122"/>
            </a:endParaRPr>
          </a:p>
          <a:p>
            <a:pPr eaLnBrk="0" fontAlgn="base" hangingPunct="0">
              <a:spcBef>
                <a:spcPct val="20000"/>
              </a:spcBef>
              <a:spcAft>
                <a:spcPct val="0"/>
              </a:spcAft>
              <a:buChar char="•"/>
            </a:pPr>
            <a:r>
              <a:rPr lang="zh-CN" altLang="en-US" sz="3200" dirty="0" smtClean="0">
                <a:solidFill>
                  <a:srgbClr val="003399"/>
                </a:solidFill>
                <a:latin typeface="+mj-lt"/>
                <a:ea typeface="华文细黑" pitchFamily="2" charset="-122"/>
              </a:rPr>
              <a:t>对不明原因发热咳嗽的病例，</a:t>
            </a:r>
            <a:r>
              <a:rPr lang="zh-CN" altLang="zh-CN" sz="3200" dirty="0" smtClean="0">
                <a:solidFill>
                  <a:srgbClr val="003399"/>
                </a:solidFill>
                <a:latin typeface="+mj-lt"/>
                <a:ea typeface="华文细黑" pitchFamily="2" charset="-122"/>
              </a:rPr>
              <a:t>询问</a:t>
            </a:r>
            <a:r>
              <a:rPr lang="zh-CN" altLang="zh-CN" sz="3200" dirty="0">
                <a:solidFill>
                  <a:srgbClr val="003399"/>
                </a:solidFill>
                <a:latin typeface="+mj-lt"/>
                <a:ea typeface="华文细黑" pitchFamily="2" charset="-122"/>
              </a:rPr>
              <a:t>发病前</a:t>
            </a:r>
            <a:r>
              <a:rPr lang="en-US" altLang="zh-CN" sz="3200" dirty="0">
                <a:solidFill>
                  <a:srgbClr val="003399"/>
                </a:solidFill>
                <a:latin typeface="+mj-lt"/>
                <a:ea typeface="华文细黑" pitchFamily="2" charset="-122"/>
              </a:rPr>
              <a:t>14</a:t>
            </a:r>
            <a:r>
              <a:rPr lang="zh-CN" altLang="zh-CN" sz="3200" dirty="0">
                <a:solidFill>
                  <a:srgbClr val="003399"/>
                </a:solidFill>
                <a:latin typeface="+mj-lt"/>
                <a:ea typeface="华文细黑" pitchFamily="2" charset="-122"/>
              </a:rPr>
              <a:t>天内的旅行史或可疑的暴露史</a:t>
            </a:r>
            <a:endParaRPr lang="zh-CN" altLang="en-US" sz="3200" dirty="0">
              <a:solidFill>
                <a:srgbClr val="003399"/>
              </a:solidFill>
              <a:latin typeface="+mj-lt"/>
              <a:ea typeface="华文细黑" pitchFamily="2" charset="-122"/>
            </a:endParaRPr>
          </a:p>
          <a:p>
            <a:pPr marL="914400" lvl="1" indent="-457200" eaLnBrk="0" fontAlgn="base" hangingPunct="0">
              <a:spcBef>
                <a:spcPct val="20000"/>
              </a:spcBef>
              <a:spcAft>
                <a:spcPct val="0"/>
              </a:spcAft>
              <a:buFont typeface="Arial" pitchFamily="34" charset="0"/>
              <a:buChar char="→"/>
            </a:pPr>
            <a:r>
              <a:rPr lang="zh-CN" altLang="en-US" sz="3200" dirty="0">
                <a:solidFill>
                  <a:srgbClr val="003399"/>
                </a:solidFill>
                <a:latin typeface="+mj-lt"/>
                <a:ea typeface="华文细黑" pitchFamily="2" charset="-122"/>
              </a:rPr>
              <a:t>有无赴新型冠状病毒感染的肺炎疫情发生地区的旅行史</a:t>
            </a:r>
          </a:p>
          <a:p>
            <a:pPr marL="914400" lvl="1" indent="-457200" eaLnBrk="0" fontAlgn="base" hangingPunct="0">
              <a:spcBef>
                <a:spcPct val="20000"/>
              </a:spcBef>
              <a:spcAft>
                <a:spcPct val="0"/>
              </a:spcAft>
              <a:buFont typeface="Arial" pitchFamily="34" charset="0"/>
              <a:buChar char="→"/>
            </a:pPr>
            <a:r>
              <a:rPr lang="zh-CN" altLang="en-US" sz="3200" dirty="0">
                <a:solidFill>
                  <a:srgbClr val="003399"/>
                </a:solidFill>
                <a:latin typeface="+mj-lt"/>
                <a:ea typeface="华文细黑" pitchFamily="2" charset="-122"/>
              </a:rPr>
              <a:t>有无与类似病例的密切接触史</a:t>
            </a:r>
          </a:p>
          <a:p>
            <a:pPr marL="914400" lvl="1" indent="-457200" eaLnBrk="0" fontAlgn="base" hangingPunct="0">
              <a:spcBef>
                <a:spcPct val="20000"/>
              </a:spcBef>
              <a:spcAft>
                <a:spcPct val="0"/>
              </a:spcAft>
              <a:buFont typeface="Arial" pitchFamily="34" charset="0"/>
              <a:buChar char="→"/>
            </a:pPr>
            <a:r>
              <a:rPr lang="zh-CN" altLang="en-US" sz="3200" dirty="0" smtClean="0">
                <a:solidFill>
                  <a:srgbClr val="003399"/>
                </a:solidFill>
                <a:latin typeface="+mj-lt"/>
                <a:ea typeface="华文细黑" pitchFamily="2" charset="-122"/>
              </a:rPr>
              <a:t>有</a:t>
            </a:r>
            <a:r>
              <a:rPr lang="zh-CN" altLang="en-US" sz="3200" dirty="0">
                <a:solidFill>
                  <a:srgbClr val="003399"/>
                </a:solidFill>
                <a:latin typeface="+mj-lt"/>
                <a:ea typeface="华文细黑" pitchFamily="2" charset="-122"/>
              </a:rPr>
              <a:t>无哺乳动物、啮齿动物、禽类等接触史，尤其是野生动物接触</a:t>
            </a:r>
            <a:r>
              <a:rPr lang="zh-CN" altLang="en-US" sz="3200" dirty="0" smtClean="0">
                <a:solidFill>
                  <a:srgbClr val="003399"/>
                </a:solidFill>
                <a:latin typeface="+mj-lt"/>
                <a:ea typeface="华文细黑" pitchFamily="2" charset="-122"/>
              </a:rPr>
              <a:t>史</a:t>
            </a:r>
            <a:endParaRPr lang="zh-CN" altLang="en-US" sz="3200" dirty="0">
              <a:solidFill>
                <a:srgbClr val="003399"/>
              </a:solidFill>
              <a:latin typeface="+mj-lt"/>
              <a:ea typeface="华文细黑" pitchFamily="2" charset="-122"/>
            </a:endParaRPr>
          </a:p>
        </p:txBody>
      </p:sp>
    </p:spTree>
    <p:extLst>
      <p:ext uri="{BB962C8B-B14F-4D97-AF65-F5344CB8AC3E}">
        <p14:creationId xmlns:p14="http://schemas.microsoft.com/office/powerpoint/2010/main" val="3479070296"/>
      </p:ext>
    </p:extLst>
  </p:cSld>
  <p:clrMapOvr>
    <a:masterClrMapping/>
  </p:clrMapOvr>
  <p:transition>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539750" y="620713"/>
            <a:ext cx="8229600" cy="503237"/>
          </a:xfrm>
        </p:spPr>
        <p:txBody>
          <a:bodyPr/>
          <a:lstStyle/>
          <a:p>
            <a:pPr eaLnBrk="1" hangingPunct="1"/>
            <a:r>
              <a:rPr lang="zh-CN" altLang="en-US" dirty="0" smtClean="0">
                <a:latin typeface="微软雅黑" pitchFamily="34" charset="-122"/>
                <a:ea typeface="微软雅黑" pitchFamily="34" charset="-122"/>
              </a:rPr>
              <a:t>病例报告</a:t>
            </a:r>
            <a:r>
              <a:rPr lang="zh-CN" altLang="en-US" sz="3000" dirty="0" smtClean="0">
                <a:latin typeface="微软雅黑" pitchFamily="34" charset="-122"/>
                <a:ea typeface="微软雅黑" pitchFamily="34" charset="-122"/>
              </a:rPr>
              <a:t/>
            </a:r>
            <a:br>
              <a:rPr lang="zh-CN" altLang="en-US" sz="3000" dirty="0" smtClean="0">
                <a:latin typeface="微软雅黑" pitchFamily="34" charset="-122"/>
                <a:ea typeface="微软雅黑" pitchFamily="34" charset="-122"/>
              </a:rPr>
            </a:br>
            <a:endParaRPr lang="zh-CN" altLang="en-US" sz="3000" dirty="0" smtClean="0">
              <a:latin typeface="微软雅黑" pitchFamily="34" charset="-122"/>
              <a:ea typeface="微软雅黑" pitchFamily="34" charset="-122"/>
            </a:endParaRPr>
          </a:p>
        </p:txBody>
      </p:sp>
      <p:sp>
        <p:nvSpPr>
          <p:cNvPr id="3" name="内容占位符 2"/>
          <p:cNvSpPr>
            <a:spLocks noGrp="1"/>
          </p:cNvSpPr>
          <p:nvPr>
            <p:ph idx="1"/>
          </p:nvPr>
        </p:nvSpPr>
        <p:spPr>
          <a:xfrm>
            <a:off x="467544" y="1340768"/>
            <a:ext cx="8229601" cy="4248150"/>
          </a:xfrm>
        </p:spPr>
        <p:txBody>
          <a:bodyPr/>
          <a:lstStyle/>
          <a:p>
            <a:pPr lvl="0" rtl="0"/>
            <a:r>
              <a:rPr lang="zh-CN" b="1" dirty="0" smtClean="0"/>
              <a:t>各级各类医疗机构</a:t>
            </a:r>
            <a:r>
              <a:rPr lang="zh-CN" altLang="en-US" b="1" dirty="0" smtClean="0"/>
              <a:t>：</a:t>
            </a:r>
            <a:r>
              <a:rPr lang="zh-CN" dirty="0" smtClean="0"/>
              <a:t>发现疑似病例</a:t>
            </a:r>
            <a:r>
              <a:rPr lang="zh-CN" altLang="en-US" dirty="0" smtClean="0"/>
              <a:t>、确诊病例</a:t>
            </a:r>
            <a:r>
              <a:rPr lang="zh-CN" dirty="0" smtClean="0"/>
              <a:t>，应于</a:t>
            </a:r>
            <a:r>
              <a:rPr lang="en-US" dirty="0" smtClean="0">
                <a:solidFill>
                  <a:srgbClr val="FF0000"/>
                </a:solidFill>
              </a:rPr>
              <a:t>2</a:t>
            </a:r>
            <a:r>
              <a:rPr lang="zh-CN" dirty="0" smtClean="0">
                <a:solidFill>
                  <a:srgbClr val="FF0000"/>
                </a:solidFill>
              </a:rPr>
              <a:t>小时内进行网络直报</a:t>
            </a:r>
            <a:r>
              <a:rPr lang="zh-CN" altLang="en-US" dirty="0" smtClean="0"/>
              <a:t>。</a:t>
            </a:r>
            <a:endParaRPr lang="en-US" altLang="zh-CN" dirty="0" smtClean="0"/>
          </a:p>
          <a:p>
            <a:pPr lvl="1"/>
            <a:r>
              <a:rPr lang="zh-CN" altLang="zh-CN" dirty="0"/>
              <a:t>不具备网络直报条件</a:t>
            </a:r>
            <a:r>
              <a:rPr lang="zh-CN" altLang="zh-CN" dirty="0" smtClean="0"/>
              <a:t>的，</a:t>
            </a:r>
            <a:r>
              <a:rPr lang="zh-CN" altLang="zh-CN" dirty="0"/>
              <a:t>应立即向当地</a:t>
            </a:r>
            <a:r>
              <a:rPr lang="zh-CN" altLang="zh-CN" dirty="0" smtClean="0"/>
              <a:t>县级</a:t>
            </a:r>
            <a:r>
              <a:rPr lang="zh-CN" altLang="zh-CN" dirty="0"/>
              <a:t>疾控机构报告，</a:t>
            </a:r>
            <a:r>
              <a:rPr lang="zh-CN" altLang="zh-CN" dirty="0" smtClean="0"/>
              <a:t>并</a:t>
            </a:r>
            <a:r>
              <a:rPr lang="en-US" altLang="zh-CN" dirty="0" smtClean="0"/>
              <a:t>2</a:t>
            </a:r>
            <a:r>
              <a:rPr lang="zh-CN" altLang="zh-CN" dirty="0"/>
              <a:t>小时内</a:t>
            </a:r>
            <a:r>
              <a:rPr lang="zh-CN" altLang="zh-CN" dirty="0" smtClean="0"/>
              <a:t>将传染病</a:t>
            </a:r>
            <a:r>
              <a:rPr lang="zh-CN" altLang="zh-CN" dirty="0"/>
              <a:t>报告卡寄</a:t>
            </a:r>
            <a:r>
              <a:rPr lang="zh-CN" altLang="zh-CN" dirty="0" smtClean="0"/>
              <a:t>出</a:t>
            </a:r>
            <a:endParaRPr lang="zh-CN" altLang="zh-CN" dirty="0"/>
          </a:p>
          <a:p>
            <a:pPr lvl="1"/>
            <a:r>
              <a:rPr lang="zh-CN" altLang="zh-CN" dirty="0" smtClean="0"/>
              <a:t>县级</a:t>
            </a:r>
            <a:r>
              <a:rPr lang="zh-CN" altLang="zh-CN" dirty="0"/>
              <a:t>疾控机构在接到报告后，应立即进行网络直报</a:t>
            </a:r>
            <a:r>
              <a:rPr lang="zh-CN" altLang="en-US" dirty="0"/>
              <a:t>，并做好后续信息的</a:t>
            </a:r>
            <a:r>
              <a:rPr lang="zh-CN" altLang="en-US" dirty="0" smtClean="0"/>
              <a:t>订正</a:t>
            </a:r>
            <a:endParaRPr lang="zh-CN" altLang="zh-CN" dirty="0"/>
          </a:p>
          <a:p>
            <a:pPr lvl="0" rtl="0"/>
            <a:endParaRPr lang="en-US" altLang="zh-CN" dirty="0" smtClean="0"/>
          </a:p>
          <a:p>
            <a:pPr lvl="0" rtl="0"/>
            <a:r>
              <a:rPr lang="zh-CN" altLang="en-US" b="1" dirty="0" smtClean="0"/>
              <a:t>疾控机构：</a:t>
            </a:r>
            <a:r>
              <a:rPr lang="zh-CN" altLang="en-US" dirty="0" smtClean="0"/>
              <a:t>在接到报告后应立即调查核实，于</a:t>
            </a:r>
            <a:r>
              <a:rPr lang="en-US" altLang="en-US" dirty="0" smtClean="0">
                <a:solidFill>
                  <a:srgbClr val="FF0000"/>
                </a:solidFill>
              </a:rPr>
              <a:t>2</a:t>
            </a:r>
            <a:r>
              <a:rPr lang="zh-CN" altLang="en-US" dirty="0" smtClean="0">
                <a:solidFill>
                  <a:srgbClr val="FF0000"/>
                </a:solidFill>
              </a:rPr>
              <a:t>小时内</a:t>
            </a:r>
            <a:r>
              <a:rPr lang="zh-CN" altLang="en-US" dirty="0" smtClean="0"/>
              <a:t>通过网络完成报告信息的</a:t>
            </a:r>
            <a:r>
              <a:rPr lang="zh-CN" altLang="en-US" dirty="0" smtClean="0">
                <a:solidFill>
                  <a:srgbClr val="FF0000"/>
                </a:solidFill>
              </a:rPr>
              <a:t>三级确认审核</a:t>
            </a:r>
            <a:endParaRPr lang="zh-CN" dirty="0"/>
          </a:p>
        </p:txBody>
      </p:sp>
      <p:sp>
        <p:nvSpPr>
          <p:cNvPr id="2" name="矩形 1"/>
          <p:cNvSpPr/>
          <p:nvPr/>
        </p:nvSpPr>
        <p:spPr>
          <a:xfrm>
            <a:off x="3419872" y="5949280"/>
            <a:ext cx="4680520" cy="79208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itchFamily="34" charset="0"/>
              <a:buChar char="•"/>
            </a:pPr>
            <a:r>
              <a:rPr lang="zh-CN" altLang="en-US" sz="2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注意：既往确诊病例要补报</a:t>
            </a:r>
            <a:endParaRPr lang="zh-CN" altLang="en-US" sz="24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761975498"/>
      </p:ext>
    </p:extLst>
  </p:cSld>
  <p:clrMapOvr>
    <a:masterClrMapping/>
  </p:clrMapOvr>
  <p:transition>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539750" y="620713"/>
            <a:ext cx="8229600" cy="503237"/>
          </a:xfrm>
        </p:spPr>
        <p:txBody>
          <a:bodyPr/>
          <a:lstStyle/>
          <a:p>
            <a:pPr eaLnBrk="1" hangingPunct="1"/>
            <a:r>
              <a:rPr lang="zh-CN" altLang="en-US" sz="3000" smtClean="0">
                <a:latin typeface="微软雅黑" pitchFamily="34" charset="-122"/>
                <a:ea typeface="微软雅黑" pitchFamily="34" charset="-122"/>
              </a:rPr>
              <a:t>病例发现与报告</a:t>
            </a:r>
            <a:br>
              <a:rPr lang="zh-CN" altLang="en-US" sz="3000" smtClean="0">
                <a:latin typeface="微软雅黑" pitchFamily="34" charset="-122"/>
                <a:ea typeface="微软雅黑" pitchFamily="34" charset="-122"/>
              </a:rPr>
            </a:br>
            <a:endParaRPr lang="zh-CN" altLang="en-US" sz="3000" smtClean="0">
              <a:latin typeface="微软雅黑" pitchFamily="34" charset="-122"/>
              <a:ea typeface="微软雅黑" pitchFamily="34" charset="-122"/>
            </a:endParaRPr>
          </a:p>
        </p:txBody>
      </p:sp>
      <p:sp>
        <p:nvSpPr>
          <p:cNvPr id="6147" name="内容占位符 2"/>
          <p:cNvSpPr>
            <a:spLocks noGrp="1"/>
          </p:cNvSpPr>
          <p:nvPr>
            <p:ph idx="1"/>
          </p:nvPr>
        </p:nvSpPr>
        <p:spPr>
          <a:xfrm>
            <a:off x="179388" y="1357313"/>
            <a:ext cx="8507412" cy="4786312"/>
          </a:xfrm>
        </p:spPr>
        <p:txBody>
          <a:bodyPr/>
          <a:lstStyle/>
          <a:p>
            <a:pPr marL="0" indent="0" eaLnBrk="1" hangingPunct="1">
              <a:lnSpc>
                <a:spcPct val="150000"/>
              </a:lnSpc>
              <a:buFontTx/>
              <a:buNone/>
              <a:defRPr/>
            </a:pPr>
            <a:r>
              <a:rPr lang="zh-CN" altLang="en-US" sz="2400" b="1" dirty="0" smtClean="0">
                <a:solidFill>
                  <a:schemeClr val="tx2"/>
                </a:solidFill>
                <a:latin typeface="微软雅黑" pitchFamily="34" charset="-122"/>
                <a:ea typeface="微软雅黑" pitchFamily="34" charset="-122"/>
              </a:rPr>
              <a:t>再次强调：</a:t>
            </a:r>
            <a:endParaRPr lang="en-US" altLang="zh-CN" sz="2400" b="1" dirty="0" smtClean="0">
              <a:solidFill>
                <a:schemeClr val="tx2"/>
              </a:solidFill>
              <a:latin typeface="微软雅黑" pitchFamily="34" charset="-122"/>
              <a:ea typeface="微软雅黑" pitchFamily="34" charset="-122"/>
            </a:endParaRPr>
          </a:p>
          <a:p>
            <a:pPr eaLnBrk="1" hangingPunct="1">
              <a:lnSpc>
                <a:spcPct val="150000"/>
              </a:lnSpc>
              <a:defRPr/>
            </a:pPr>
            <a:r>
              <a:rPr lang="zh-CN" altLang="en-US" sz="2400" b="1" dirty="0" smtClean="0">
                <a:solidFill>
                  <a:schemeClr val="tx2"/>
                </a:solidFill>
                <a:latin typeface="微软雅黑" pitchFamily="34" charset="-122"/>
                <a:ea typeface="微软雅黑" pitchFamily="34" charset="-122"/>
              </a:rPr>
              <a:t>三种情况下，</a:t>
            </a:r>
            <a:r>
              <a:rPr lang="zh-CN" altLang="en-US" sz="2400" b="1" dirty="0" smtClean="0">
                <a:solidFill>
                  <a:srgbClr val="FF0000"/>
                </a:solidFill>
                <a:latin typeface="微软雅黑" pitchFamily="34" charset="-122"/>
                <a:ea typeface="微软雅黑" pitchFamily="34" charset="-122"/>
              </a:rPr>
              <a:t>即使</a:t>
            </a:r>
            <a:r>
              <a:rPr lang="zh-CN" altLang="en-US" sz="2400" b="1" dirty="0">
                <a:solidFill>
                  <a:srgbClr val="FF0000"/>
                </a:solidFill>
                <a:latin typeface="微软雅黑" pitchFamily="34" charset="-122"/>
                <a:ea typeface="微软雅黑" pitchFamily="34" charset="-122"/>
              </a:rPr>
              <a:t>没有肺炎表现，</a:t>
            </a:r>
            <a:r>
              <a:rPr lang="zh-CN" altLang="en-US" sz="2400" b="1" dirty="0" smtClean="0">
                <a:solidFill>
                  <a:srgbClr val="FF0000"/>
                </a:solidFill>
                <a:latin typeface="微软雅黑" pitchFamily="34" charset="-122"/>
                <a:ea typeface="微软雅黑" pitchFamily="34" charset="-122"/>
              </a:rPr>
              <a:t>但</a:t>
            </a:r>
            <a:r>
              <a:rPr lang="zh-CN" altLang="en-US" sz="2400" b="1" dirty="0">
                <a:solidFill>
                  <a:srgbClr val="FF0000"/>
                </a:solidFill>
                <a:latin typeface="微软雅黑" pitchFamily="34" charset="-122"/>
                <a:ea typeface="微软雅黑" pitchFamily="34" charset="-122"/>
              </a:rPr>
              <a:t>经采样检测</a:t>
            </a:r>
            <a:r>
              <a:rPr lang="zh-CN" altLang="en-US" sz="2400" b="1" dirty="0" smtClean="0">
                <a:solidFill>
                  <a:srgbClr val="FF0000"/>
                </a:solidFill>
                <a:latin typeface="微软雅黑" pitchFamily="34" charset="-122"/>
                <a:ea typeface="微软雅黑" pitchFamily="34" charset="-122"/>
              </a:rPr>
              <a:t>后实验室</a:t>
            </a:r>
            <a:r>
              <a:rPr lang="zh-CN" altLang="en-US" sz="2400" b="1" dirty="0">
                <a:solidFill>
                  <a:srgbClr val="FF0000"/>
                </a:solidFill>
                <a:latin typeface="微软雅黑" pitchFamily="34" charset="-122"/>
                <a:ea typeface="微软雅黑" pitchFamily="34" charset="-122"/>
              </a:rPr>
              <a:t>确诊阳性，也</a:t>
            </a:r>
            <a:r>
              <a:rPr lang="zh-CN" altLang="en-US" sz="2400" b="1" dirty="0" smtClean="0">
                <a:solidFill>
                  <a:srgbClr val="FF0000"/>
                </a:solidFill>
                <a:latin typeface="微软雅黑" pitchFamily="34" charset="-122"/>
                <a:ea typeface="微软雅黑" pitchFamily="34" charset="-122"/>
              </a:rPr>
              <a:t>要</a:t>
            </a:r>
            <a:r>
              <a:rPr lang="zh-CN" altLang="en-US" sz="2400" b="1" dirty="0">
                <a:solidFill>
                  <a:srgbClr val="FF0000"/>
                </a:solidFill>
                <a:latin typeface="微软雅黑" pitchFamily="34" charset="-122"/>
                <a:ea typeface="微软雅黑" pitchFamily="34" charset="-122"/>
              </a:rPr>
              <a:t>进行网络直</a:t>
            </a:r>
            <a:r>
              <a:rPr lang="zh-CN" altLang="en-US" sz="2400" b="1" dirty="0" smtClean="0">
                <a:solidFill>
                  <a:srgbClr val="FF0000"/>
                </a:solidFill>
                <a:latin typeface="微软雅黑" pitchFamily="34" charset="-122"/>
                <a:ea typeface="微软雅黑" pitchFamily="34" charset="-122"/>
              </a:rPr>
              <a:t>报：按确诊病例</a:t>
            </a:r>
            <a:endParaRPr lang="en-US" altLang="zh-CN" sz="2400" b="1" dirty="0" smtClean="0">
              <a:solidFill>
                <a:srgbClr val="FF0000"/>
              </a:solidFill>
              <a:latin typeface="微软雅黑" pitchFamily="34" charset="-122"/>
              <a:ea typeface="微软雅黑" pitchFamily="34" charset="-122"/>
            </a:endParaRPr>
          </a:p>
          <a:p>
            <a:pPr lvl="1" eaLnBrk="1" hangingPunct="1">
              <a:lnSpc>
                <a:spcPct val="150000"/>
              </a:lnSpc>
              <a:defRPr/>
            </a:pPr>
            <a:r>
              <a:rPr lang="zh-CN" altLang="en-US" sz="2000" b="1" dirty="0">
                <a:solidFill>
                  <a:schemeClr val="tx2"/>
                </a:solidFill>
                <a:latin typeface="微软雅黑" pitchFamily="34" charset="-122"/>
                <a:ea typeface="微软雅黑" pitchFamily="34" charset="-122"/>
              </a:rPr>
              <a:t>通过密切接触者医学观察</a:t>
            </a:r>
            <a:endParaRPr lang="en-US" altLang="zh-CN" sz="2000" b="1" dirty="0">
              <a:solidFill>
                <a:schemeClr val="tx2"/>
              </a:solidFill>
              <a:latin typeface="微软雅黑" pitchFamily="34" charset="-122"/>
              <a:ea typeface="微软雅黑" pitchFamily="34" charset="-122"/>
            </a:endParaRPr>
          </a:p>
          <a:p>
            <a:pPr lvl="1" eaLnBrk="1" hangingPunct="1">
              <a:lnSpc>
                <a:spcPct val="150000"/>
              </a:lnSpc>
              <a:defRPr/>
            </a:pPr>
            <a:r>
              <a:rPr lang="zh-CN" altLang="en-US" sz="2000" b="1" dirty="0" smtClean="0">
                <a:solidFill>
                  <a:schemeClr val="tx2"/>
                </a:solidFill>
                <a:latin typeface="微软雅黑" pitchFamily="34" charset="-122"/>
                <a:ea typeface="微软雅黑" pitchFamily="34" charset="-122"/>
              </a:rPr>
              <a:t>聚集</a:t>
            </a:r>
            <a:r>
              <a:rPr lang="zh-CN" altLang="en-US" sz="2000" b="1" dirty="0">
                <a:solidFill>
                  <a:schemeClr val="tx2"/>
                </a:solidFill>
                <a:latin typeface="微软雅黑" pitchFamily="34" charset="-122"/>
                <a:ea typeface="微软雅黑" pitchFamily="34" charset="-122"/>
              </a:rPr>
              <a:t>性病例判定过程</a:t>
            </a:r>
            <a:r>
              <a:rPr lang="zh-CN" altLang="en-US" sz="2000" b="1" dirty="0" smtClean="0">
                <a:solidFill>
                  <a:schemeClr val="tx2"/>
                </a:solidFill>
                <a:latin typeface="微软雅黑" pitchFamily="34" charset="-122"/>
                <a:ea typeface="微软雅黑" pitchFamily="34" charset="-122"/>
              </a:rPr>
              <a:t>中</a:t>
            </a:r>
            <a:endParaRPr lang="en-US" altLang="zh-CN" sz="2000" b="1" dirty="0" smtClean="0">
              <a:solidFill>
                <a:schemeClr val="tx2"/>
              </a:solidFill>
              <a:latin typeface="微软雅黑" pitchFamily="34" charset="-122"/>
              <a:ea typeface="微软雅黑" pitchFamily="34" charset="-122"/>
            </a:endParaRPr>
          </a:p>
          <a:p>
            <a:pPr lvl="1" eaLnBrk="1" hangingPunct="1">
              <a:lnSpc>
                <a:spcPct val="150000"/>
              </a:lnSpc>
              <a:defRPr/>
            </a:pPr>
            <a:r>
              <a:rPr lang="zh-CN" altLang="en-US" sz="2000" b="1" dirty="0" smtClean="0">
                <a:solidFill>
                  <a:schemeClr val="tx2"/>
                </a:solidFill>
                <a:latin typeface="微软雅黑" pitchFamily="34" charset="-122"/>
                <a:ea typeface="微软雅黑" pitchFamily="34" charset="-122"/>
              </a:rPr>
              <a:t>通过</a:t>
            </a:r>
            <a:r>
              <a:rPr lang="zh-CN" altLang="en-US" sz="2000" b="1" dirty="0">
                <a:solidFill>
                  <a:schemeClr val="tx2"/>
                </a:solidFill>
                <a:latin typeface="微软雅黑" pitchFamily="34" charset="-122"/>
                <a:ea typeface="微软雅黑" pitchFamily="34" charset="-122"/>
              </a:rPr>
              <a:t>其他途径发现的发热呼吸道感染</a:t>
            </a:r>
            <a:r>
              <a:rPr lang="zh-CN" altLang="en-US" sz="2000" b="1" dirty="0" smtClean="0">
                <a:solidFill>
                  <a:schemeClr val="tx2"/>
                </a:solidFill>
                <a:latin typeface="微软雅黑" pitchFamily="34" charset="-122"/>
                <a:ea typeface="微软雅黑" pitchFamily="34" charset="-122"/>
              </a:rPr>
              <a:t>病例</a:t>
            </a:r>
            <a:endParaRPr lang="en-US" altLang="zh-CN" sz="2000" b="1" dirty="0" smtClean="0">
              <a:solidFill>
                <a:schemeClr val="tx2"/>
              </a:solidFill>
              <a:latin typeface="微软雅黑" pitchFamily="34" charset="-122"/>
              <a:ea typeface="微软雅黑" pitchFamily="34" charset="-122"/>
            </a:endParaRPr>
          </a:p>
          <a:p>
            <a:pPr marL="0" indent="0" eaLnBrk="1" hangingPunct="1">
              <a:lnSpc>
                <a:spcPct val="150000"/>
              </a:lnSpc>
              <a:buFontTx/>
              <a:buNone/>
              <a:defRPr/>
            </a:pPr>
            <a:r>
              <a:rPr lang="en-US" altLang="zh-CN" sz="2400" b="1" dirty="0" smtClean="0">
                <a:solidFill>
                  <a:schemeClr val="tx2"/>
                </a:solidFill>
                <a:latin typeface="微软雅黑" pitchFamily="34" charset="-122"/>
                <a:ea typeface="微软雅黑" pitchFamily="34" charset="-122"/>
              </a:rPr>
              <a:t>  </a:t>
            </a:r>
            <a:endParaRPr lang="zh-CN" altLang="en-US" sz="2000" b="1" dirty="0" smtClean="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1601680825"/>
      </p:ext>
    </p:extLst>
  </p:cSld>
  <p:clrMapOvr>
    <a:masterClrMapping/>
  </p:clrMapOvr>
  <p:transition>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539750" y="620713"/>
            <a:ext cx="8229600" cy="503237"/>
          </a:xfrm>
        </p:spPr>
        <p:txBody>
          <a:bodyPr/>
          <a:lstStyle/>
          <a:p>
            <a:pPr eaLnBrk="1" hangingPunct="1"/>
            <a:r>
              <a:rPr lang="zh-CN" altLang="en-US" sz="3000" smtClean="0">
                <a:latin typeface="微软雅黑" pitchFamily="34" charset="-122"/>
                <a:ea typeface="微软雅黑" pitchFamily="34" charset="-122"/>
              </a:rPr>
              <a:t>病例发现与报告</a:t>
            </a:r>
            <a:br>
              <a:rPr lang="zh-CN" altLang="en-US" sz="3000" smtClean="0">
                <a:latin typeface="微软雅黑" pitchFamily="34" charset="-122"/>
                <a:ea typeface="微软雅黑" pitchFamily="34" charset="-122"/>
              </a:rPr>
            </a:br>
            <a:endParaRPr lang="zh-CN" altLang="en-US" sz="3000" smtClean="0">
              <a:latin typeface="微软雅黑" pitchFamily="34" charset="-122"/>
              <a:ea typeface="微软雅黑" pitchFamily="34" charset="-122"/>
            </a:endParaRPr>
          </a:p>
        </p:txBody>
      </p:sp>
      <p:sp>
        <p:nvSpPr>
          <p:cNvPr id="6147" name="内容占位符 2"/>
          <p:cNvSpPr>
            <a:spLocks noGrp="1"/>
          </p:cNvSpPr>
          <p:nvPr>
            <p:ph idx="1"/>
          </p:nvPr>
        </p:nvSpPr>
        <p:spPr>
          <a:xfrm>
            <a:off x="500063" y="1357313"/>
            <a:ext cx="8186737" cy="4786312"/>
          </a:xfrm>
        </p:spPr>
        <p:txBody>
          <a:bodyPr/>
          <a:lstStyle/>
          <a:p>
            <a:pPr eaLnBrk="1" hangingPunct="1">
              <a:lnSpc>
                <a:spcPct val="150000"/>
              </a:lnSpc>
            </a:pPr>
            <a:r>
              <a:rPr lang="zh-CN" altLang="en-US" sz="2000" b="1" dirty="0" smtClean="0">
                <a:solidFill>
                  <a:schemeClr val="tx2"/>
                </a:solidFill>
                <a:latin typeface="微软雅黑" pitchFamily="34" charset="-122"/>
                <a:ea typeface="微软雅黑" pitchFamily="34" charset="-122"/>
              </a:rPr>
              <a:t>网络直报</a:t>
            </a:r>
            <a:r>
              <a:rPr lang="zh-CN" altLang="en-US" sz="2000" b="1" dirty="0" smtClean="0">
                <a:solidFill>
                  <a:srgbClr val="FF0000"/>
                </a:solidFill>
                <a:latin typeface="微软雅黑" pitchFamily="34" charset="-122"/>
                <a:ea typeface="微软雅黑" pitchFamily="34" charset="-122"/>
              </a:rPr>
              <a:t>病种</a:t>
            </a:r>
            <a:r>
              <a:rPr lang="zh-CN" altLang="en-US" sz="2000" b="1" dirty="0" smtClean="0">
                <a:solidFill>
                  <a:schemeClr val="tx2"/>
                </a:solidFill>
                <a:latin typeface="微软雅黑" pitchFamily="34" charset="-122"/>
                <a:ea typeface="微软雅黑" pitchFamily="34" charset="-122"/>
              </a:rPr>
              <a:t>选择“新型冠状病毒感染的肺炎”，在“诊断类型”中符合疑似病例标准按“疑似病例”上报，病例确诊后，病例报告单位应及时将病例订正为“确诊病例”</a:t>
            </a:r>
            <a:endParaRPr lang="en-US" altLang="zh-CN" sz="2000" b="1" dirty="0" smtClean="0">
              <a:solidFill>
                <a:schemeClr val="tx2"/>
              </a:solidFill>
              <a:latin typeface="微软雅黑" pitchFamily="34" charset="-122"/>
              <a:ea typeface="微软雅黑" pitchFamily="34" charset="-122"/>
            </a:endParaRPr>
          </a:p>
          <a:p>
            <a:pPr eaLnBrk="1" hangingPunct="1">
              <a:lnSpc>
                <a:spcPct val="150000"/>
              </a:lnSpc>
            </a:pPr>
            <a:endParaRPr lang="en-US" altLang="zh-CN" sz="2000" b="1" dirty="0" smtClean="0">
              <a:solidFill>
                <a:schemeClr val="tx2"/>
              </a:solidFill>
              <a:latin typeface="微软雅黑" pitchFamily="34" charset="-122"/>
              <a:ea typeface="微软雅黑" pitchFamily="34" charset="-122"/>
            </a:endParaRPr>
          </a:p>
          <a:p>
            <a:pPr eaLnBrk="1" hangingPunct="1">
              <a:lnSpc>
                <a:spcPct val="150000"/>
              </a:lnSpc>
            </a:pPr>
            <a:r>
              <a:rPr lang="zh-CN" altLang="en-US" sz="2000" b="1" dirty="0" smtClean="0">
                <a:solidFill>
                  <a:schemeClr val="tx2"/>
                </a:solidFill>
                <a:latin typeface="微软雅黑" pitchFamily="34" charset="-122"/>
                <a:ea typeface="微软雅黑" pitchFamily="34" charset="-122"/>
              </a:rPr>
              <a:t>疑似及确诊病例需根据</a:t>
            </a:r>
            <a:r>
              <a:rPr lang="en-US" altLang="zh-CN" sz="2000" b="1" i="1" dirty="0" smtClean="0">
                <a:solidFill>
                  <a:schemeClr val="tx2"/>
                </a:solidFill>
                <a:latin typeface="微软雅黑" pitchFamily="34" charset="-122"/>
                <a:ea typeface="微软雅黑" pitchFamily="34" charset="-122"/>
              </a:rPr>
              <a:t>《</a:t>
            </a:r>
            <a:r>
              <a:rPr lang="zh-CN" altLang="en-US" sz="2000" b="1" i="1" dirty="0" smtClean="0">
                <a:solidFill>
                  <a:schemeClr val="tx2"/>
                </a:solidFill>
                <a:latin typeface="微软雅黑" pitchFamily="34" charset="-122"/>
                <a:ea typeface="微软雅黑" pitchFamily="34" charset="-122"/>
              </a:rPr>
              <a:t>新型冠状病毒感染的肺炎诊疗方案（试行第二版）</a:t>
            </a:r>
            <a:r>
              <a:rPr lang="en-US" altLang="zh-CN" sz="2000" b="1" i="1" dirty="0" smtClean="0">
                <a:solidFill>
                  <a:schemeClr val="tx2"/>
                </a:solidFill>
                <a:latin typeface="微软雅黑" pitchFamily="34" charset="-122"/>
                <a:ea typeface="微软雅黑" pitchFamily="34" charset="-122"/>
              </a:rPr>
              <a:t>》</a:t>
            </a:r>
            <a:r>
              <a:rPr lang="zh-CN" altLang="en-US" sz="2000" b="1" dirty="0" smtClean="0">
                <a:solidFill>
                  <a:schemeClr val="tx2"/>
                </a:solidFill>
                <a:latin typeface="微软雅黑" pitchFamily="34" charset="-122"/>
                <a:ea typeface="微软雅黑" pitchFamily="34" charset="-122"/>
              </a:rPr>
              <a:t>报告</a:t>
            </a:r>
            <a:r>
              <a:rPr lang="zh-CN" altLang="en-US" sz="2000" b="1" i="1" dirty="0" smtClean="0">
                <a:solidFill>
                  <a:srgbClr val="FF0000"/>
                </a:solidFill>
                <a:latin typeface="微软雅黑" pitchFamily="34" charset="-122"/>
                <a:ea typeface="微软雅黑" pitchFamily="34" charset="-122"/>
              </a:rPr>
              <a:t>临床严重程度分类</a:t>
            </a:r>
            <a:r>
              <a:rPr lang="zh-CN" altLang="en-US" sz="2000" b="1" dirty="0" smtClean="0">
                <a:solidFill>
                  <a:schemeClr val="tx2"/>
                </a:solidFill>
                <a:latin typeface="微软雅黑" pitchFamily="34" charset="-122"/>
                <a:ea typeface="微软雅黑" pitchFamily="34" charset="-122"/>
              </a:rPr>
              <a:t>，在传染病报告卡</a:t>
            </a:r>
            <a:r>
              <a:rPr lang="zh-CN" altLang="en-US" sz="2000" b="1" dirty="0" smtClean="0">
                <a:solidFill>
                  <a:srgbClr val="FF0000"/>
                </a:solidFill>
                <a:latin typeface="微软雅黑" pitchFamily="34" charset="-122"/>
                <a:ea typeface="微软雅黑" pitchFamily="34" charset="-122"/>
              </a:rPr>
              <a:t>新增副卡“临床严重程度”</a:t>
            </a:r>
            <a:r>
              <a:rPr lang="zh-CN" altLang="en-US" sz="2000" b="1" dirty="0" smtClean="0">
                <a:solidFill>
                  <a:schemeClr val="tx2"/>
                </a:solidFill>
                <a:latin typeface="微软雅黑" pitchFamily="34" charset="-122"/>
                <a:ea typeface="微软雅黑" pitchFamily="34" charset="-122"/>
              </a:rPr>
              <a:t>中选择“非肺炎病例”、“轻症肺炎病例”“重症肺炎病例”、“危重症肺炎病例”，根据临床症状的进展</a:t>
            </a:r>
            <a:r>
              <a:rPr lang="zh-CN" altLang="en-US" sz="2000" b="1" dirty="0" smtClean="0">
                <a:solidFill>
                  <a:schemeClr val="tx1"/>
                </a:solidFill>
                <a:latin typeface="微软雅黑" pitchFamily="34" charset="-122"/>
                <a:ea typeface="微软雅黑" pitchFamily="34" charset="-122"/>
              </a:rPr>
              <a:t>及时进行订正</a:t>
            </a:r>
            <a:endParaRPr lang="zh-CN" altLang="en-US" sz="2000" b="1" dirty="0" smtClean="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3653318961"/>
      </p:ext>
    </p:extLst>
  </p:cSld>
  <p:clrMapOvr>
    <a:masterClrMapping/>
  </p:clrMapOvr>
  <p:transition>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a:xfrm>
            <a:off x="539750" y="620713"/>
            <a:ext cx="8229600" cy="503237"/>
          </a:xfrm>
        </p:spPr>
        <p:txBody>
          <a:bodyPr/>
          <a:lstStyle/>
          <a:p>
            <a:pPr eaLnBrk="1" hangingPunct="1"/>
            <a:r>
              <a:rPr lang="zh-CN" altLang="en-US" sz="3000" dirty="0" smtClean="0">
                <a:latin typeface="微软雅黑" pitchFamily="34" charset="-122"/>
                <a:ea typeface="微软雅黑" pitchFamily="34" charset="-122"/>
              </a:rPr>
              <a:t>聚集性病例的报告</a:t>
            </a:r>
            <a:br>
              <a:rPr lang="zh-CN" altLang="en-US" sz="3000" dirty="0" smtClean="0">
                <a:latin typeface="微软雅黑" pitchFamily="34" charset="-122"/>
                <a:ea typeface="微软雅黑" pitchFamily="34" charset="-122"/>
              </a:rPr>
            </a:br>
            <a:endParaRPr lang="zh-CN" altLang="en-US" sz="3000" dirty="0" smtClean="0">
              <a:latin typeface="微软雅黑" pitchFamily="34" charset="-122"/>
              <a:ea typeface="微软雅黑" pitchFamily="34" charset="-122"/>
            </a:endParaRPr>
          </a:p>
        </p:txBody>
      </p:sp>
      <p:graphicFrame>
        <p:nvGraphicFramePr>
          <p:cNvPr id="2" name="内容占位符 1"/>
          <p:cNvGraphicFramePr>
            <a:graphicFrameLocks noGrp="1"/>
          </p:cNvGraphicFramePr>
          <p:nvPr>
            <p:ph idx="1"/>
            <p:extLst>
              <p:ext uri="{D42A27DB-BD31-4B8C-83A1-F6EECF244321}">
                <p14:modId xmlns:p14="http://schemas.microsoft.com/office/powerpoint/2010/main" val="458123563"/>
              </p:ext>
            </p:extLst>
          </p:nvPr>
        </p:nvGraphicFramePr>
        <p:xfrm>
          <a:off x="500099" y="1357313"/>
          <a:ext cx="8186737" cy="47863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2840914"/>
      </p:ext>
    </p:extLst>
  </p:cSld>
  <p:clrMapOvr>
    <a:masterClrMapping/>
  </p:clrMapOvr>
  <p:transition>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a:xfrm>
            <a:off x="468313" y="568325"/>
            <a:ext cx="8229600" cy="503238"/>
          </a:xfrm>
        </p:spPr>
        <p:txBody>
          <a:bodyPr/>
          <a:lstStyle/>
          <a:p>
            <a:pPr eaLnBrk="1" hangingPunct="1"/>
            <a:r>
              <a:rPr lang="zh-CN" altLang="en-US" sz="3000" smtClean="0">
                <a:latin typeface="微软雅黑" pitchFamily="34" charset="-122"/>
                <a:ea typeface="微软雅黑" pitchFamily="34" charset="-122"/>
              </a:rPr>
              <a:t>流行病学调查</a:t>
            </a:r>
          </a:p>
        </p:txBody>
      </p:sp>
      <p:sp>
        <p:nvSpPr>
          <p:cNvPr id="6147" name="内容占位符 2"/>
          <p:cNvSpPr>
            <a:spLocks noGrp="1"/>
          </p:cNvSpPr>
          <p:nvPr>
            <p:ph idx="1"/>
          </p:nvPr>
        </p:nvSpPr>
        <p:spPr>
          <a:xfrm>
            <a:off x="323850" y="1357313"/>
            <a:ext cx="8569325" cy="4786312"/>
          </a:xfrm>
        </p:spPr>
        <p:txBody>
          <a:bodyPr/>
          <a:lstStyle/>
          <a:p>
            <a:pPr marL="0" indent="0" algn="just" eaLnBrk="1" hangingPunct="1">
              <a:lnSpc>
                <a:spcPct val="150000"/>
              </a:lnSpc>
              <a:buFontTx/>
              <a:buNone/>
              <a:defRPr/>
            </a:pPr>
            <a:r>
              <a:rPr lang="zh-CN" altLang="en-US" sz="2000" b="1" dirty="0">
                <a:solidFill>
                  <a:schemeClr val="tx2"/>
                </a:solidFill>
                <a:latin typeface="微软雅黑" pitchFamily="34" charset="-122"/>
                <a:ea typeface="微软雅黑" pitchFamily="34" charset="-122"/>
              </a:rPr>
              <a:t>县（区）级疾控机构</a:t>
            </a:r>
            <a:endParaRPr lang="en-US" altLang="zh-CN" sz="2000" b="1" dirty="0" smtClean="0">
              <a:solidFill>
                <a:schemeClr val="tx2"/>
              </a:solidFill>
              <a:latin typeface="微软雅黑" pitchFamily="34" charset="-122"/>
              <a:ea typeface="微软雅黑" pitchFamily="34" charset="-122"/>
            </a:endParaRPr>
          </a:p>
          <a:p>
            <a:pPr algn="just" eaLnBrk="1" hangingPunct="1">
              <a:lnSpc>
                <a:spcPct val="150000"/>
              </a:lnSpc>
              <a:defRPr/>
            </a:pPr>
            <a:r>
              <a:rPr lang="zh-CN" altLang="en-US" sz="2000" b="1" dirty="0" smtClean="0">
                <a:solidFill>
                  <a:schemeClr val="tx2"/>
                </a:solidFill>
                <a:latin typeface="微软雅黑" pitchFamily="34" charset="-122"/>
                <a:ea typeface="微软雅黑" pitchFamily="34" charset="-122"/>
              </a:rPr>
              <a:t>接到</a:t>
            </a:r>
            <a:r>
              <a:rPr lang="zh-CN" altLang="en-US" sz="2000" b="1" dirty="0">
                <a:solidFill>
                  <a:schemeClr val="tx2"/>
                </a:solidFill>
                <a:latin typeface="微软雅黑" pitchFamily="34" charset="-122"/>
                <a:ea typeface="微软雅黑" pitchFamily="34" charset="-122"/>
              </a:rPr>
              <a:t>新型冠状病毒感染的肺炎病例报告后，应于</a:t>
            </a:r>
            <a:r>
              <a:rPr lang="en-US" altLang="zh-CN" sz="2000" b="1" i="1" dirty="0">
                <a:solidFill>
                  <a:srgbClr val="FF0000"/>
                </a:solidFill>
                <a:latin typeface="微软雅黑" pitchFamily="34" charset="-122"/>
                <a:ea typeface="微软雅黑" pitchFamily="34" charset="-122"/>
              </a:rPr>
              <a:t>24</a:t>
            </a:r>
            <a:r>
              <a:rPr lang="zh-CN" altLang="en-US" sz="2000" b="1" i="1" dirty="0">
                <a:solidFill>
                  <a:srgbClr val="FF0000"/>
                </a:solidFill>
                <a:latin typeface="微软雅黑" pitchFamily="34" charset="-122"/>
                <a:ea typeface="微软雅黑" pitchFamily="34" charset="-122"/>
              </a:rPr>
              <a:t>小时内</a:t>
            </a:r>
            <a:r>
              <a:rPr lang="zh-CN" altLang="en-US" sz="2000" b="1" dirty="0">
                <a:solidFill>
                  <a:schemeClr val="tx2"/>
                </a:solidFill>
                <a:latin typeface="微软雅黑" pitchFamily="34" charset="-122"/>
                <a:ea typeface="微软雅黑" pitchFamily="34" charset="-122"/>
              </a:rPr>
              <a:t>完成个案调查，并及时进行密切接触者</a:t>
            </a:r>
            <a:r>
              <a:rPr lang="zh-CN" altLang="en-US" sz="2000" b="1" dirty="0" smtClean="0">
                <a:solidFill>
                  <a:schemeClr val="tx2"/>
                </a:solidFill>
                <a:latin typeface="微软雅黑" pitchFamily="34" charset="-122"/>
                <a:ea typeface="微软雅黑" pitchFamily="34" charset="-122"/>
              </a:rPr>
              <a:t>登记，详见</a:t>
            </a:r>
            <a:r>
              <a:rPr lang="zh-CN" altLang="en-US" sz="2000" b="1" dirty="0">
                <a:solidFill>
                  <a:schemeClr val="tx2"/>
                </a:solidFill>
                <a:latin typeface="微软雅黑" pitchFamily="34" charset="-122"/>
                <a:ea typeface="微软雅黑" pitchFamily="34" charset="-122"/>
              </a:rPr>
              <a:t>：</a:t>
            </a:r>
            <a:endParaRPr lang="en-US" altLang="zh-CN" sz="2000" b="1" dirty="0" smtClean="0">
              <a:solidFill>
                <a:schemeClr val="tx2"/>
              </a:solidFill>
              <a:latin typeface="微软雅黑" pitchFamily="34" charset="-122"/>
              <a:ea typeface="微软雅黑" pitchFamily="34" charset="-122"/>
            </a:endParaRPr>
          </a:p>
          <a:p>
            <a:pPr lvl="1" algn="just" eaLnBrk="1" hangingPunct="1">
              <a:lnSpc>
                <a:spcPct val="150000"/>
              </a:lnSpc>
              <a:defRPr/>
            </a:pPr>
            <a:r>
              <a:rPr lang="zh-CN" altLang="en-US" sz="1800" b="1" dirty="0" smtClean="0">
                <a:solidFill>
                  <a:schemeClr val="tx2"/>
                </a:solidFill>
                <a:latin typeface="微软雅黑" pitchFamily="34" charset="-122"/>
                <a:ea typeface="微软雅黑" pitchFamily="34" charset="-122"/>
              </a:rPr>
              <a:t>传染病信息报告管理系统</a:t>
            </a:r>
            <a:r>
              <a:rPr lang="en-US" altLang="zh-CN" sz="1800" b="1" dirty="0">
                <a:solidFill>
                  <a:schemeClr val="tx2"/>
                </a:solidFill>
                <a:latin typeface="微软雅黑" pitchFamily="34" charset="-122"/>
                <a:ea typeface="微软雅黑" pitchFamily="34" charset="-122"/>
              </a:rPr>
              <a:t>《</a:t>
            </a:r>
            <a:r>
              <a:rPr lang="zh-CN" altLang="en-US" sz="1800" b="1" dirty="0">
                <a:solidFill>
                  <a:schemeClr val="tx2"/>
                </a:solidFill>
                <a:latin typeface="微软雅黑" pitchFamily="34" charset="-122"/>
                <a:ea typeface="微软雅黑" pitchFamily="34" charset="-122"/>
              </a:rPr>
              <a:t>新型冠状病毒感染的肺炎病例流行病学调查方案（第二版）</a:t>
            </a:r>
            <a:r>
              <a:rPr lang="en-US" altLang="zh-CN" sz="1800" b="1" dirty="0" smtClean="0">
                <a:solidFill>
                  <a:schemeClr val="tx2"/>
                </a:solidFill>
                <a:latin typeface="微软雅黑" pitchFamily="34" charset="-122"/>
                <a:ea typeface="微软雅黑" pitchFamily="34" charset="-122"/>
              </a:rPr>
              <a:t>》</a:t>
            </a:r>
          </a:p>
          <a:p>
            <a:pPr lvl="1" algn="just" eaLnBrk="1" hangingPunct="1">
              <a:lnSpc>
                <a:spcPct val="150000"/>
              </a:lnSpc>
              <a:defRPr/>
            </a:pPr>
            <a:r>
              <a:rPr lang="en-US" altLang="zh-CN" sz="1800" b="1" dirty="0" smtClean="0">
                <a:solidFill>
                  <a:schemeClr val="tx2"/>
                </a:solidFill>
                <a:latin typeface="微软雅黑" pitchFamily="34" charset="-122"/>
                <a:ea typeface="微软雅黑" pitchFamily="34" charset="-122"/>
              </a:rPr>
              <a:t>《</a:t>
            </a:r>
            <a:r>
              <a:rPr lang="zh-CN" altLang="en-US" sz="1800" b="1" dirty="0">
                <a:solidFill>
                  <a:schemeClr val="tx2"/>
                </a:solidFill>
                <a:latin typeface="微软雅黑" pitchFamily="34" charset="-122"/>
                <a:ea typeface="微软雅黑" pitchFamily="34" charset="-122"/>
              </a:rPr>
              <a:t>新型冠状病毒感染的肺炎可疑暴露者和密切接触者管理方案（第二版）</a:t>
            </a:r>
            <a:r>
              <a:rPr lang="en-US" altLang="zh-CN" sz="1800" b="1" dirty="0">
                <a:solidFill>
                  <a:schemeClr val="tx2"/>
                </a:solidFill>
                <a:latin typeface="微软雅黑" pitchFamily="34" charset="-122"/>
                <a:ea typeface="微软雅黑" pitchFamily="34" charset="-122"/>
              </a:rPr>
              <a:t>》</a:t>
            </a:r>
            <a:r>
              <a:rPr lang="zh-CN" altLang="en-US" sz="1800" b="1" dirty="0">
                <a:solidFill>
                  <a:schemeClr val="tx2"/>
                </a:solidFill>
                <a:latin typeface="微软雅黑" pitchFamily="34" charset="-122"/>
                <a:ea typeface="微软雅黑" pitchFamily="34" charset="-122"/>
              </a:rPr>
              <a:t>。</a:t>
            </a:r>
            <a:endParaRPr lang="en-US" altLang="zh-CN" sz="1800" b="1" dirty="0" smtClean="0">
              <a:solidFill>
                <a:schemeClr val="tx2"/>
              </a:solidFill>
              <a:latin typeface="微软雅黑" pitchFamily="34" charset="-122"/>
              <a:ea typeface="微软雅黑" pitchFamily="34" charset="-122"/>
            </a:endParaRPr>
          </a:p>
          <a:p>
            <a:pPr eaLnBrk="1" hangingPunct="1">
              <a:lnSpc>
                <a:spcPct val="150000"/>
              </a:lnSpc>
              <a:defRPr/>
            </a:pPr>
            <a:r>
              <a:rPr lang="zh-CN" altLang="en-US" sz="2000" b="1" dirty="0" smtClean="0">
                <a:solidFill>
                  <a:schemeClr val="tx2"/>
                </a:solidFill>
                <a:latin typeface="微软雅黑" pitchFamily="34" charset="-122"/>
                <a:ea typeface="微软雅黑" pitchFamily="34" charset="-122"/>
              </a:rPr>
              <a:t>完成</a:t>
            </a:r>
            <a:r>
              <a:rPr lang="zh-CN" altLang="en-US" sz="2000" b="1" dirty="0">
                <a:solidFill>
                  <a:schemeClr val="tx2"/>
                </a:solidFill>
                <a:latin typeface="微软雅黑" pitchFamily="34" charset="-122"/>
                <a:ea typeface="微软雅黑" pitchFamily="34" charset="-122"/>
              </a:rPr>
              <a:t>个案调查后，应在调查后</a:t>
            </a:r>
            <a:r>
              <a:rPr lang="en-US" altLang="zh-CN" sz="2000" b="1" i="1" dirty="0" smtClean="0">
                <a:solidFill>
                  <a:srgbClr val="FF0000"/>
                </a:solidFill>
                <a:latin typeface="微软雅黑" pitchFamily="34" charset="-122"/>
                <a:ea typeface="微软雅黑" pitchFamily="34" charset="-122"/>
              </a:rPr>
              <a:t>2</a:t>
            </a:r>
            <a:r>
              <a:rPr lang="zh-CN" altLang="en-US" sz="2000" b="1" i="1" dirty="0" smtClean="0">
                <a:solidFill>
                  <a:srgbClr val="FF0000"/>
                </a:solidFill>
                <a:latin typeface="微软雅黑" pitchFamily="34" charset="-122"/>
                <a:ea typeface="微软雅黑" pitchFamily="34" charset="-122"/>
              </a:rPr>
              <a:t>小时</a:t>
            </a:r>
            <a:r>
              <a:rPr lang="zh-CN" altLang="en-US" sz="2000" b="1" i="1" dirty="0">
                <a:solidFill>
                  <a:srgbClr val="FF0000"/>
                </a:solidFill>
                <a:latin typeface="微软雅黑" pitchFamily="34" charset="-122"/>
                <a:ea typeface="微软雅黑" pitchFamily="34" charset="-122"/>
              </a:rPr>
              <a:t>内</a:t>
            </a:r>
            <a:r>
              <a:rPr lang="zh-CN" altLang="en-US" sz="2000" b="1" dirty="0">
                <a:solidFill>
                  <a:schemeClr val="tx2"/>
                </a:solidFill>
                <a:latin typeface="微软雅黑" pitchFamily="34" charset="-122"/>
                <a:ea typeface="微软雅黑" pitchFamily="34" charset="-122"/>
              </a:rPr>
              <a:t>将个案调查表及时通过</a:t>
            </a:r>
            <a:r>
              <a:rPr lang="zh-CN" altLang="en-US" sz="2000" b="1" dirty="0">
                <a:solidFill>
                  <a:srgbClr val="FF0000"/>
                </a:solidFill>
                <a:latin typeface="微软雅黑" pitchFamily="34" charset="-122"/>
                <a:ea typeface="微软雅黑" pitchFamily="34" charset="-122"/>
              </a:rPr>
              <a:t>网络报告</a:t>
            </a:r>
            <a:r>
              <a:rPr lang="zh-CN" altLang="en-US" sz="2000" b="1" dirty="0">
                <a:solidFill>
                  <a:schemeClr val="tx2"/>
                </a:solidFill>
                <a:latin typeface="微软雅黑" pitchFamily="34" charset="-122"/>
                <a:ea typeface="微软雅黑" pitchFamily="34" charset="-122"/>
              </a:rPr>
              <a:t>系统进行</a:t>
            </a:r>
            <a:r>
              <a:rPr lang="zh-CN" altLang="en-US" sz="2000" b="1" dirty="0" smtClean="0">
                <a:solidFill>
                  <a:schemeClr val="tx2"/>
                </a:solidFill>
                <a:latin typeface="微软雅黑" pitchFamily="34" charset="-122"/>
                <a:ea typeface="微软雅黑" pitchFamily="34" charset="-122"/>
              </a:rPr>
              <a:t>上报。</a:t>
            </a:r>
            <a:endParaRPr lang="zh-CN" altLang="en-US" sz="2000" b="1" dirty="0">
              <a:solidFill>
                <a:schemeClr val="tx2"/>
              </a:solidFill>
              <a:latin typeface="微软雅黑" pitchFamily="34" charset="-122"/>
              <a:ea typeface="微软雅黑" pitchFamily="34" charset="-122"/>
            </a:endParaRPr>
          </a:p>
          <a:p>
            <a:pPr eaLnBrk="1" hangingPunct="1">
              <a:lnSpc>
                <a:spcPct val="150000"/>
              </a:lnSpc>
              <a:defRPr/>
            </a:pPr>
            <a:r>
              <a:rPr lang="zh-CN" altLang="en-US" sz="2000" b="1" dirty="0" smtClean="0">
                <a:solidFill>
                  <a:schemeClr val="tx2"/>
                </a:solidFill>
                <a:latin typeface="微软雅黑" pitchFamily="34" charset="-122"/>
                <a:ea typeface="微软雅黑" pitchFamily="34" charset="-122"/>
              </a:rPr>
              <a:t>及时</a:t>
            </a:r>
            <a:r>
              <a:rPr lang="zh-CN" altLang="en-US" sz="2000" b="1" dirty="0">
                <a:solidFill>
                  <a:schemeClr val="tx2"/>
                </a:solidFill>
                <a:latin typeface="微软雅黑" pitchFamily="34" charset="-122"/>
                <a:ea typeface="微软雅黑" pitchFamily="34" charset="-122"/>
              </a:rPr>
              <a:t>将流行病学调查分析报告报送本级卫生健康行政部门和上级疾控机构。</a:t>
            </a:r>
          </a:p>
          <a:p>
            <a:pPr marL="0" indent="0" eaLnBrk="1" hangingPunct="1">
              <a:lnSpc>
                <a:spcPct val="150000"/>
              </a:lnSpc>
              <a:buFontTx/>
              <a:buNone/>
              <a:defRPr/>
            </a:pPr>
            <a:endParaRPr lang="en-US" altLang="zh-CN" sz="2000" b="1" dirty="0" smtClean="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1673539934"/>
      </p:ext>
    </p:extLst>
  </p:cSld>
  <p:clrMapOvr>
    <a:masterClrMapping/>
  </p:clrMapOvr>
  <p:transition>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47664" y="620688"/>
            <a:ext cx="8229600" cy="778098"/>
          </a:xfrm>
        </p:spPr>
        <p:txBody>
          <a:bodyPr>
            <a:normAutofit fontScale="90000"/>
          </a:bodyPr>
          <a:lstStyle/>
          <a:p>
            <a:pPr algn="l"/>
            <a:r>
              <a:rPr lang="zh-CN" altLang="en-US" sz="4400" dirty="0" smtClean="0">
                <a:latin typeface="方正小标宋简体" pitchFamily="65" charset="-122"/>
                <a:ea typeface="方正小标宋简体" pitchFamily="65" charset="-122"/>
              </a:rPr>
              <a:t>网络报告访问方式</a:t>
            </a:r>
            <a:r>
              <a:rPr lang="en-US" altLang="zh-CN" sz="3000" dirty="0" smtClean="0">
                <a:latin typeface="方正小标宋简体" pitchFamily="65" charset="-122"/>
                <a:ea typeface="方正小标宋简体" pitchFamily="65" charset="-122"/>
              </a:rPr>
              <a:t/>
            </a:r>
            <a:br>
              <a:rPr lang="en-US" altLang="zh-CN" sz="3000" dirty="0" smtClean="0">
                <a:latin typeface="方正小标宋简体" pitchFamily="65" charset="-122"/>
                <a:ea typeface="方正小标宋简体" pitchFamily="65" charset="-122"/>
              </a:rPr>
            </a:br>
            <a:r>
              <a:rPr lang="en-US" altLang="zh-CN" sz="3000" dirty="0" smtClean="0">
                <a:latin typeface="方正小标宋简体" pitchFamily="65" charset="-122"/>
                <a:ea typeface="方正小标宋简体" pitchFamily="65" charset="-122"/>
              </a:rPr>
              <a:t>-</a:t>
            </a:r>
            <a:r>
              <a:rPr lang="zh-CN" altLang="en-US" sz="3000" dirty="0" smtClean="0">
                <a:latin typeface="方正小标宋简体" pitchFamily="65" charset="-122"/>
                <a:ea typeface="方正小标宋简体" pitchFamily="65" charset="-122"/>
              </a:rPr>
              <a:t>中国疾病预防控制信息系统应用门户</a:t>
            </a:r>
            <a:r>
              <a:rPr lang="en-US" altLang="zh-CN" sz="3000" dirty="0" smtClean="0">
                <a:latin typeface="方正小标宋简体" pitchFamily="65" charset="-122"/>
                <a:ea typeface="方正小标宋简体" pitchFamily="65" charset="-122"/>
              </a:rPr>
              <a:t/>
            </a:r>
            <a:br>
              <a:rPr lang="en-US" altLang="zh-CN" sz="3000" dirty="0" smtClean="0">
                <a:latin typeface="方正小标宋简体" pitchFamily="65" charset="-122"/>
                <a:ea typeface="方正小标宋简体" pitchFamily="65" charset="-122"/>
              </a:rPr>
            </a:br>
            <a:r>
              <a:rPr lang="en-US" altLang="zh-CN" sz="3000" dirty="0" smtClean="0">
                <a:latin typeface="方正小标宋简体" pitchFamily="65" charset="-122"/>
                <a:ea typeface="方正小标宋简体" pitchFamily="65" charset="-122"/>
              </a:rPr>
              <a:t>-</a:t>
            </a:r>
            <a:r>
              <a:rPr lang="zh-CN" altLang="en-US" sz="3000" dirty="0" smtClean="0">
                <a:latin typeface="方正小标宋简体" pitchFamily="65" charset="-122"/>
                <a:ea typeface="方正小标宋简体" pitchFamily="65" charset="-122"/>
              </a:rPr>
              <a:t>发病死亡报告</a:t>
            </a:r>
            <a:endParaRPr lang="zh-CN" altLang="en-US" sz="3000" dirty="0">
              <a:latin typeface="方正小标宋简体" pitchFamily="65" charset="-122"/>
              <a:ea typeface="方正小标宋简体" pitchFamily="65" charset="-122"/>
            </a:endParaRPr>
          </a:p>
        </p:txBody>
      </p:sp>
      <p:pic>
        <p:nvPicPr>
          <p:cNvPr id="4" name="内容占位符 3"/>
          <p:cNvPicPr>
            <a:picLocks noGrp="1" noChangeAspect="1"/>
          </p:cNvPicPr>
          <p:nvPr>
            <p:ph idx="1"/>
          </p:nvPr>
        </p:nvPicPr>
        <p:blipFill>
          <a:blip r:embed="rId2" cstate="print"/>
          <a:stretch>
            <a:fillRect/>
          </a:stretch>
        </p:blipFill>
        <p:spPr>
          <a:xfrm>
            <a:off x="518864" y="2031472"/>
            <a:ext cx="8229600" cy="3363086"/>
          </a:xfrm>
          <a:prstGeom prst="rect">
            <a:avLst/>
          </a:prstGeom>
        </p:spPr>
      </p:pic>
      <p:sp>
        <p:nvSpPr>
          <p:cNvPr id="6" name="矩形 5"/>
          <p:cNvSpPr/>
          <p:nvPr/>
        </p:nvSpPr>
        <p:spPr>
          <a:xfrm>
            <a:off x="611560" y="5157192"/>
            <a:ext cx="7920880" cy="1615827"/>
          </a:xfrm>
          <a:prstGeom prst="rect">
            <a:avLst/>
          </a:prstGeom>
        </p:spPr>
        <p:txBody>
          <a:bodyPr wrap="square">
            <a:spAutoFit/>
          </a:bodyPr>
          <a:lstStyle/>
          <a:p>
            <a:pPr>
              <a:lnSpc>
                <a:spcPct val="150000"/>
              </a:lnSpc>
            </a:pPr>
            <a:r>
              <a:rPr lang="zh-CN" altLang="en-US" sz="2400" b="1" dirty="0" smtClean="0">
                <a:latin typeface="华文楷体" pitchFamily="2" charset="-122"/>
                <a:ea typeface="华文楷体" pitchFamily="2" charset="-122"/>
              </a:rPr>
              <a:t>访问地址</a:t>
            </a:r>
            <a:r>
              <a:rPr lang="zh-CN" altLang="en-US" sz="24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 https://10.249.6.18:8881/cdc/login</a:t>
            </a:r>
          </a:p>
          <a:p>
            <a:pPr>
              <a:lnSpc>
                <a:spcPct val="150000"/>
              </a:lnSpc>
            </a:pPr>
            <a:r>
              <a:rPr lang="zh-CN" altLang="en-US" sz="2400" b="1" dirty="0">
                <a:latin typeface="华文楷体" pitchFamily="2" charset="-122"/>
                <a:ea typeface="华文楷体" pitchFamily="2" charset="-122"/>
              </a:rPr>
              <a:t>访问条件：</a:t>
            </a:r>
            <a:r>
              <a:rPr kumimoji="1" lang="zh-CN" altLang="en-US" sz="2400" b="1" dirty="0" smtClean="0">
                <a:latin typeface="华文楷体" pitchFamily="2" charset="-122"/>
                <a:ea typeface="华文楷体" pitchFamily="2" charset="-122"/>
              </a:rPr>
              <a:t>疾控虚拟专网、数字证书、浏览器</a:t>
            </a:r>
            <a:r>
              <a:rPr kumimoji="1" lang="en-US" altLang="zh-CN" sz="2400" b="1" dirty="0" smtClean="0">
                <a:latin typeface="华文楷体" pitchFamily="2" charset="-122"/>
                <a:ea typeface="华文楷体" pitchFamily="2" charset="-122"/>
              </a:rPr>
              <a:t>IE10</a:t>
            </a:r>
            <a:r>
              <a:rPr kumimoji="1" lang="zh-CN" altLang="en-US" sz="2400" b="1" dirty="0" smtClean="0">
                <a:latin typeface="华文楷体" pitchFamily="2" charset="-122"/>
                <a:ea typeface="华文楷体" pitchFamily="2" charset="-122"/>
              </a:rPr>
              <a:t>及以上</a:t>
            </a:r>
            <a:endParaRPr kumimoji="1" lang="en-US" altLang="zh-CN" sz="2400" b="1" dirty="0" smtClean="0">
              <a:latin typeface="华文楷体" pitchFamily="2" charset="-122"/>
              <a:ea typeface="华文楷体" pitchFamily="2" charset="-122"/>
            </a:endParaRPr>
          </a:p>
          <a:p>
            <a:pPr>
              <a:lnSpc>
                <a:spcPct val="150000"/>
              </a:lnSpc>
            </a:pPr>
            <a:r>
              <a:rPr lang="en-US" altLang="zh-CN" dirty="0" smtClean="0"/>
              <a:t>    </a:t>
            </a:r>
            <a:endParaRPr lang="en-US" altLang="zh-CN" dirty="0"/>
          </a:p>
        </p:txBody>
      </p:sp>
    </p:spTree>
    <p:extLst>
      <p:ext uri="{BB962C8B-B14F-4D97-AF65-F5344CB8AC3E}">
        <p14:creationId xmlns:p14="http://schemas.microsoft.com/office/powerpoint/2010/main" val="1782513429"/>
      </p:ext>
    </p:extLst>
  </p:cSld>
  <p:clrMapOvr>
    <a:masterClrMapping/>
  </p:clrMapOvr>
  <p:transition>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24376" y="596280"/>
            <a:ext cx="8229601" cy="503238"/>
          </a:xfrm>
        </p:spPr>
        <p:txBody>
          <a:bodyPr>
            <a:noAutofit/>
          </a:bodyPr>
          <a:lstStyle/>
          <a:p>
            <a:pPr marL="457200" indent="-457200" algn="l">
              <a:buFont typeface="Wingdings" pitchFamily="2" charset="2"/>
              <a:buChar char="Ø"/>
            </a:pPr>
            <a:r>
              <a:rPr lang="zh-CN" altLang="en-US" sz="2800" dirty="0" smtClean="0">
                <a:latin typeface="微软雅黑" pitchFamily="34" charset="-122"/>
                <a:ea typeface="微软雅黑" pitchFamily="34" charset="-122"/>
              </a:rPr>
              <a:t>传染病病例报告</a:t>
            </a:r>
            <a:endParaRPr lang="zh-CN" altLang="en-US" sz="2800" dirty="0">
              <a:latin typeface="微软雅黑" pitchFamily="34" charset="-122"/>
              <a:ea typeface="微软雅黑" pitchFamily="34" charset="-122"/>
            </a:endParaRPr>
          </a:p>
        </p:txBody>
      </p:sp>
      <p:sp>
        <p:nvSpPr>
          <p:cNvPr id="3" name="副标题 2"/>
          <p:cNvSpPr>
            <a:spLocks noGrp="1"/>
          </p:cNvSpPr>
          <p:nvPr>
            <p:ph idx="1"/>
          </p:nvPr>
        </p:nvSpPr>
        <p:spPr/>
        <p:txBody>
          <a:bodyPr>
            <a:normAutofit/>
          </a:bodyPr>
          <a:lstStyle/>
          <a:p>
            <a:pPr marL="457200" indent="-457200">
              <a:buFont typeface="Wingdings" pitchFamily="2" charset="2"/>
              <a:buChar char="Ø"/>
            </a:pPr>
            <a:r>
              <a:rPr lang="zh-CN" altLang="en-US" b="1" dirty="0" smtClean="0">
                <a:solidFill>
                  <a:srgbClr val="C00000"/>
                </a:solidFill>
                <a:effectLst>
                  <a:outerShdw blurRad="38100" dist="38100" dir="2700000" algn="tl">
                    <a:srgbClr val="000000">
                      <a:alpha val="43137"/>
                    </a:srgbClr>
                  </a:outerShdw>
                </a:effectLst>
              </a:rPr>
              <a:t>传染病报告卡</a:t>
            </a:r>
            <a:endParaRPr lang="zh-CN" altLang="en-US" b="1" dirty="0">
              <a:solidFill>
                <a:srgbClr val="C00000"/>
              </a:solidFill>
              <a:effectLst>
                <a:outerShdw blurRad="38100" dist="38100" dir="2700000" algn="tl">
                  <a:srgbClr val="000000">
                    <a:alpha val="43137"/>
                  </a:srgbClr>
                </a:outerShdw>
              </a:effectLst>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98534" y="1268760"/>
            <a:ext cx="4755443" cy="3161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副标题 2"/>
          <p:cNvSpPr txBox="1">
            <a:spLocks/>
          </p:cNvSpPr>
          <p:nvPr/>
        </p:nvSpPr>
        <p:spPr>
          <a:xfrm>
            <a:off x="4355976" y="1352972"/>
            <a:ext cx="2520280" cy="372244"/>
          </a:xfrm>
          <a:prstGeom prst="rect">
            <a:avLst/>
          </a:prstGeom>
        </p:spPr>
        <p:txBody>
          <a:bodyPr vert="horz" lIns="91440" tIns="45720" rIns="91440" bIns="45720" rtlCol="0">
            <a:normAutofit fontScale="700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zh-CN" altLang="en-US" dirty="0"/>
          </a:p>
        </p:txBody>
      </p:sp>
      <p:sp>
        <p:nvSpPr>
          <p:cNvPr id="6" name="副标题 2"/>
          <p:cNvSpPr txBox="1">
            <a:spLocks/>
          </p:cNvSpPr>
          <p:nvPr/>
        </p:nvSpPr>
        <p:spPr>
          <a:xfrm>
            <a:off x="4793952" y="596280"/>
            <a:ext cx="3384376" cy="67248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457200" indent="-457200" algn="l">
              <a:buFont typeface="Wingdings" pitchFamily="2" charset="2"/>
              <a:buChar char="Ø"/>
            </a:pPr>
            <a:r>
              <a:rPr lang="zh-CN" altLang="en-US" sz="2800" b="1" dirty="0">
                <a:solidFill>
                  <a:srgbClr val="C00000"/>
                </a:solidFill>
                <a:latin typeface="微软雅黑" pitchFamily="34" charset="-122"/>
                <a:ea typeface="微软雅黑" pitchFamily="34" charset="-122"/>
              </a:rPr>
              <a:t>病例个案调查</a:t>
            </a:r>
          </a:p>
        </p:txBody>
      </p:sp>
      <p:pic>
        <p:nvPicPr>
          <p:cNvPr id="8" name="图片 7"/>
          <p:cNvPicPr>
            <a:picLocks noChangeAspect="1"/>
          </p:cNvPicPr>
          <p:nvPr/>
        </p:nvPicPr>
        <p:blipFill>
          <a:blip r:embed="rId3" cstate="print"/>
          <a:stretch>
            <a:fillRect/>
          </a:stretch>
        </p:blipFill>
        <p:spPr>
          <a:xfrm>
            <a:off x="81590" y="1268760"/>
            <a:ext cx="4370142" cy="2880882"/>
          </a:xfrm>
          <a:prstGeom prst="rect">
            <a:avLst/>
          </a:prstGeom>
        </p:spPr>
      </p:pic>
      <p:sp>
        <p:nvSpPr>
          <p:cNvPr id="9" name="矩形 8"/>
          <p:cNvSpPr/>
          <p:nvPr/>
        </p:nvSpPr>
        <p:spPr>
          <a:xfrm>
            <a:off x="81590" y="4293096"/>
            <a:ext cx="4303766" cy="707886"/>
          </a:xfrm>
          <a:prstGeom prst="rect">
            <a:avLst/>
          </a:prstGeom>
        </p:spPr>
        <p:txBody>
          <a:bodyPr wrap="square">
            <a:spAutoFit/>
          </a:bodyPr>
          <a:lstStyle/>
          <a:p>
            <a:pPr marL="342900" indent="-342900">
              <a:buFont typeface="Arial" pitchFamily="34" charset="0"/>
              <a:buChar char="•"/>
            </a:pPr>
            <a:r>
              <a:rPr lang="zh-CN" altLang="en-US" sz="2000" dirty="0" smtClean="0">
                <a:latin typeface="微软雅黑" pitchFamily="34" charset="-122"/>
                <a:ea typeface="微软雅黑" pitchFamily="34" charset="-122"/>
              </a:rPr>
              <a:t>选择</a:t>
            </a:r>
            <a:r>
              <a:rPr lang="zh-CN" altLang="en-US" sz="2000" dirty="0" smtClean="0">
                <a:solidFill>
                  <a:srgbClr val="FF0000"/>
                </a:solidFill>
                <a:latin typeface="微软雅黑" pitchFamily="34" charset="-122"/>
                <a:ea typeface="微软雅黑" pitchFamily="34" charset="-122"/>
              </a:rPr>
              <a:t>“病例报告”</a:t>
            </a:r>
            <a:r>
              <a:rPr lang="zh-CN" altLang="en-US" sz="2000" dirty="0" smtClean="0">
                <a:latin typeface="微软雅黑" pitchFamily="34" charset="-122"/>
                <a:ea typeface="微软雅黑" pitchFamily="34" charset="-122"/>
              </a:rPr>
              <a:t>报告传染病报告卡</a:t>
            </a:r>
            <a:r>
              <a:rPr lang="en-US" altLang="zh-CN" sz="2000" dirty="0" smtClean="0">
                <a:latin typeface="微软雅黑" pitchFamily="34" charset="-122"/>
                <a:ea typeface="微软雅黑" pitchFamily="34" charset="-122"/>
              </a:rPr>
              <a:t>    </a:t>
            </a:r>
            <a:endParaRPr lang="en-US" altLang="zh-CN" sz="2000" dirty="0">
              <a:latin typeface="微软雅黑" pitchFamily="34" charset="-122"/>
              <a:ea typeface="微软雅黑" pitchFamily="34" charset="-122"/>
            </a:endParaRPr>
          </a:p>
        </p:txBody>
      </p:sp>
      <p:sp>
        <p:nvSpPr>
          <p:cNvPr id="10" name="矩形 9"/>
          <p:cNvSpPr/>
          <p:nvPr/>
        </p:nvSpPr>
        <p:spPr>
          <a:xfrm>
            <a:off x="4385356" y="4425068"/>
            <a:ext cx="4795404" cy="1015663"/>
          </a:xfrm>
          <a:prstGeom prst="rect">
            <a:avLst/>
          </a:prstGeom>
        </p:spPr>
        <p:txBody>
          <a:bodyPr wrap="square">
            <a:spAutoFit/>
          </a:bodyPr>
          <a:lstStyle/>
          <a:p>
            <a:pPr marL="342900" indent="-342900">
              <a:buFont typeface="Arial" pitchFamily="34" charset="0"/>
              <a:buChar char="•"/>
            </a:pPr>
            <a:r>
              <a:rPr lang="zh-CN" altLang="en-US" sz="2000" dirty="0" smtClean="0">
                <a:latin typeface="微软雅黑" pitchFamily="34" charset="-122"/>
                <a:ea typeface="微软雅黑" pitchFamily="34" charset="-122"/>
              </a:rPr>
              <a:t>选择“病例个案调查”报告调查信息</a:t>
            </a:r>
            <a:endParaRPr lang="en-US" altLang="zh-CN" sz="2000" dirty="0" smtClean="0">
              <a:latin typeface="微软雅黑" pitchFamily="34" charset="-122"/>
              <a:ea typeface="微软雅黑" pitchFamily="34" charset="-122"/>
            </a:endParaRPr>
          </a:p>
          <a:p>
            <a:pPr marL="342900" indent="-342900">
              <a:buFont typeface="Arial" pitchFamily="34" charset="0"/>
              <a:buChar char="•"/>
            </a:pPr>
            <a:r>
              <a:rPr lang="zh-CN" altLang="en-US" sz="2000" dirty="0" smtClean="0">
                <a:latin typeface="微软雅黑" pitchFamily="34" charset="-122"/>
                <a:ea typeface="微软雅黑" pitchFamily="34" charset="-122"/>
              </a:rPr>
              <a:t>选择“信息共享”查询传染病报告卡相关信息</a:t>
            </a:r>
            <a:endParaRPr lang="en-US" altLang="zh-CN" sz="2000" dirty="0">
              <a:latin typeface="微软雅黑" pitchFamily="34" charset="-122"/>
              <a:ea typeface="微软雅黑" pitchFamily="34" charset="-122"/>
            </a:endParaRPr>
          </a:p>
        </p:txBody>
      </p:sp>
      <p:sp>
        <p:nvSpPr>
          <p:cNvPr id="4" name="矩形 3"/>
          <p:cNvSpPr/>
          <p:nvPr/>
        </p:nvSpPr>
        <p:spPr>
          <a:xfrm>
            <a:off x="7596336" y="2525321"/>
            <a:ext cx="1224136" cy="64807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信息共享</a:t>
            </a:r>
            <a:endPar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矩形 10"/>
          <p:cNvSpPr/>
          <p:nvPr/>
        </p:nvSpPr>
        <p:spPr>
          <a:xfrm>
            <a:off x="611560" y="5768902"/>
            <a:ext cx="7920880" cy="90045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itchFamily="34" charset="0"/>
              <a:buChar char="•"/>
            </a:pPr>
            <a:r>
              <a:rPr lang="zh-CN" altLang="en-US"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传染病报告卡与个案调查表中字段相同的变量，以传染病报告卡为准</a:t>
            </a:r>
            <a:endParaRPr lang="en-US" altLang="zh-CN"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marL="285750" indent="-285750">
              <a:buFont typeface="Arial" pitchFamily="34" charset="0"/>
              <a:buChar char="•"/>
            </a:pPr>
            <a:r>
              <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若</a:t>
            </a:r>
            <a:r>
              <a:rPr lang="zh-CN" altLang="en-US"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需要变更，需要先修订传染病报告卡中的信息</a:t>
            </a:r>
            <a:endPar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1221432298"/>
      </p:ext>
    </p:extLst>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51732"/>
            <a:ext cx="7886700" cy="1145020"/>
          </a:xfrm>
        </p:spPr>
        <p:txBody>
          <a:bodyPr>
            <a:normAutofit/>
          </a:bodyPr>
          <a:lstStyle/>
          <a:p>
            <a:r>
              <a:rPr lang="zh-CN" altLang="en-US" sz="4000" dirty="0" smtClean="0">
                <a:latin typeface="黑体" panose="02010609060101010101" pitchFamily="49" charset="-122"/>
                <a:ea typeface="黑体" panose="02010609060101010101" pitchFamily="49" charset="-122"/>
              </a:rPr>
              <a:t>现有疾病认识</a:t>
            </a:r>
            <a:r>
              <a:rPr lang="en-US" altLang="zh-CN" sz="4000" dirty="0" smtClean="0">
                <a:latin typeface="黑体" panose="02010609060101010101" pitchFamily="49" charset="-122"/>
                <a:ea typeface="黑体" panose="02010609060101010101" pitchFamily="49" charset="-122"/>
              </a:rPr>
              <a:t>-1</a:t>
            </a:r>
            <a:endParaRPr lang="zh-CN" altLang="en-US" sz="4000"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165560" y="1113386"/>
            <a:ext cx="8845826" cy="5483966"/>
          </a:xfrm>
        </p:spPr>
        <p:txBody>
          <a:bodyPr>
            <a:noAutofit/>
          </a:bodyPr>
          <a:lstStyle/>
          <a:p>
            <a:pPr lvl="0">
              <a:lnSpc>
                <a:spcPct val="150000"/>
              </a:lnSpc>
            </a:pPr>
            <a:r>
              <a:rPr lang="zh-CN" altLang="en-US" sz="2400" dirty="0">
                <a:latin typeface="微软雅黑" panose="020B0503020204020204" pitchFamily="34" charset="-122"/>
                <a:ea typeface="微软雅黑" panose="020B0503020204020204" pitchFamily="34" charset="-122"/>
              </a:rPr>
              <a:t>新型冠状病毒所致肺炎为主的</a:t>
            </a:r>
            <a:r>
              <a:rPr lang="zh-CN" altLang="en-US" sz="2400" dirty="0" smtClean="0">
                <a:solidFill>
                  <a:srgbClr val="FF0000"/>
                </a:solidFill>
                <a:latin typeface="微软雅黑" panose="020B0503020204020204" pitchFamily="34" charset="-122"/>
                <a:ea typeface="微软雅黑" panose="020B0503020204020204" pitchFamily="34" charset="-122"/>
              </a:rPr>
              <a:t>急性严重呼吸系统综合征</a:t>
            </a:r>
            <a:endParaRPr lang="en-US" altLang="zh-CN" sz="24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400" dirty="0" smtClean="0">
                <a:latin typeface="微软雅黑" panose="020B0503020204020204" pitchFamily="34" charset="-122"/>
                <a:ea typeface="微软雅黑" panose="020B0503020204020204" pitchFamily="34" charset="-122"/>
              </a:rPr>
              <a:t>呼吸道传染病的传播方式</a:t>
            </a:r>
            <a:endParaRPr lang="en-US" altLang="zh-CN" sz="2400" dirty="0" smtClean="0">
              <a:latin typeface="微软雅黑" panose="020B0503020204020204" pitchFamily="34" charset="-122"/>
              <a:ea typeface="微软雅黑" panose="020B0503020204020204" pitchFamily="34" charset="-122"/>
            </a:endParaRPr>
          </a:p>
          <a:p>
            <a:pPr lvl="1">
              <a:lnSpc>
                <a:spcPct val="150000"/>
              </a:lnSpc>
            </a:pPr>
            <a:r>
              <a:rPr lang="zh-CN" altLang="en-US" sz="2000" dirty="0" smtClean="0">
                <a:latin typeface="微软雅黑" panose="020B0503020204020204" pitchFamily="34" charset="-122"/>
                <a:ea typeface="微软雅黑" panose="020B0503020204020204" pitchFamily="34" charset="-122"/>
              </a:rPr>
              <a:t>可以肯定存在飞沫传播</a:t>
            </a:r>
            <a:endParaRPr lang="en-US" altLang="zh-CN" sz="2000" dirty="0" smtClean="0">
              <a:latin typeface="微软雅黑" panose="020B0503020204020204" pitchFamily="34" charset="-122"/>
              <a:ea typeface="微软雅黑" panose="020B0503020204020204" pitchFamily="34" charset="-122"/>
            </a:endParaRPr>
          </a:p>
          <a:p>
            <a:pPr lvl="1">
              <a:lnSpc>
                <a:spcPct val="150000"/>
              </a:lnSpc>
            </a:pPr>
            <a:r>
              <a:rPr lang="zh-CN" altLang="en-US" sz="2000" dirty="0" smtClean="0">
                <a:latin typeface="微软雅黑" panose="020B0503020204020204" pitchFamily="34" charset="-122"/>
                <a:ea typeface="微软雅黑" panose="020B0503020204020204" pitchFamily="34" charset="-122"/>
              </a:rPr>
              <a:t>几乎可以肯定存在接触传播</a:t>
            </a:r>
            <a:endParaRPr lang="en-US" altLang="zh-CN" sz="2000" dirty="0" smtClean="0">
              <a:latin typeface="微软雅黑" panose="020B0503020204020204" pitchFamily="34" charset="-122"/>
              <a:ea typeface="微软雅黑" panose="020B0503020204020204" pitchFamily="34" charset="-122"/>
            </a:endParaRPr>
          </a:p>
          <a:p>
            <a:pPr lvl="1">
              <a:lnSpc>
                <a:spcPct val="150000"/>
              </a:lnSpc>
            </a:pPr>
            <a:r>
              <a:rPr lang="zh-CN" altLang="en-US" sz="2000" dirty="0" smtClean="0">
                <a:latin typeface="微软雅黑" panose="020B0503020204020204" pitchFamily="34" charset="-122"/>
                <a:ea typeface="微软雅黑" panose="020B0503020204020204" pitchFamily="34" charset="-122"/>
              </a:rPr>
              <a:t>尚不能确定是否存在空气传播</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400" dirty="0" smtClean="0">
                <a:latin typeface="微软雅黑" panose="020B0503020204020204" pitchFamily="34" charset="-122"/>
                <a:ea typeface="微软雅黑" panose="020B0503020204020204" pitchFamily="34" charset="-122"/>
              </a:rPr>
              <a:t>具备人传人能力</a:t>
            </a:r>
            <a:endParaRPr lang="en-US" altLang="zh-CN" sz="2400" dirty="0" smtClean="0">
              <a:latin typeface="微软雅黑" panose="020B0503020204020204" pitchFamily="34" charset="-122"/>
              <a:ea typeface="微软雅黑" panose="020B0503020204020204" pitchFamily="34" charset="-122"/>
            </a:endParaRPr>
          </a:p>
          <a:p>
            <a:pPr lvl="1">
              <a:lnSpc>
                <a:spcPct val="150000"/>
              </a:lnSpc>
            </a:pPr>
            <a:r>
              <a:rPr lang="zh-CN" altLang="en-US" sz="2000" dirty="0" smtClean="0">
                <a:latin typeface="微软雅黑" panose="020B0503020204020204" pitchFamily="34" charset="-122"/>
                <a:ea typeface="微软雅黑" panose="020B0503020204020204" pitchFamily="34" charset="-122"/>
              </a:rPr>
              <a:t>已发现医疗</a:t>
            </a:r>
            <a:r>
              <a:rPr lang="zh-CN" altLang="en-US" sz="2000" dirty="0">
                <a:latin typeface="微软雅黑" panose="020B0503020204020204" pitchFamily="34" charset="-122"/>
                <a:ea typeface="微软雅黑" panose="020B0503020204020204" pitchFamily="34" charset="-122"/>
              </a:rPr>
              <a:t>机构</a:t>
            </a:r>
            <a:r>
              <a:rPr lang="zh-CN" altLang="en-US" sz="2000" dirty="0" smtClean="0">
                <a:latin typeface="微软雅黑" panose="020B0503020204020204" pitchFamily="34" charset="-122"/>
                <a:ea typeface="微软雅黑" panose="020B0503020204020204" pitchFamily="34" charset="-122"/>
              </a:rPr>
              <a:t>传播</a:t>
            </a:r>
            <a:endParaRPr lang="en-US" altLang="zh-CN" sz="2000" dirty="0">
              <a:latin typeface="微软雅黑" panose="020B0503020204020204" pitchFamily="34" charset="-122"/>
              <a:ea typeface="微软雅黑" panose="020B0503020204020204" pitchFamily="34" charset="-122"/>
            </a:endParaRPr>
          </a:p>
          <a:p>
            <a:pPr lvl="1">
              <a:lnSpc>
                <a:spcPct val="150000"/>
              </a:lnSpc>
            </a:pPr>
            <a:r>
              <a:rPr lang="zh-CN" altLang="en-US" sz="2000" dirty="0">
                <a:latin typeface="微软雅黑" panose="020B0503020204020204" pitchFamily="34" charset="-122"/>
                <a:ea typeface="微软雅黑" panose="020B0503020204020204" pitchFamily="34" charset="-122"/>
              </a:rPr>
              <a:t>已</a:t>
            </a:r>
            <a:r>
              <a:rPr lang="zh-CN" altLang="en-US" sz="2000" dirty="0" smtClean="0">
                <a:latin typeface="微软雅黑" panose="020B0503020204020204" pitchFamily="34" charset="-122"/>
                <a:ea typeface="微软雅黑" panose="020B0503020204020204" pitchFamily="34" charset="-122"/>
              </a:rPr>
              <a:t>发现社区</a:t>
            </a:r>
            <a:r>
              <a:rPr lang="zh-CN" altLang="en-US" sz="2000" dirty="0">
                <a:latin typeface="微软雅黑" panose="020B0503020204020204" pitchFamily="34" charset="-122"/>
                <a:ea typeface="微软雅黑" panose="020B0503020204020204" pitchFamily="34" charset="-122"/>
              </a:rPr>
              <a:t>传播</a:t>
            </a:r>
            <a:endParaRPr lang="en-US" altLang="zh-CN" sz="2000" dirty="0">
              <a:latin typeface="微软雅黑" panose="020B0503020204020204" pitchFamily="34" charset="-122"/>
              <a:ea typeface="微软雅黑" panose="020B0503020204020204" pitchFamily="34" charset="-122"/>
            </a:endParaRPr>
          </a:p>
          <a:p>
            <a:pPr lvl="1">
              <a:lnSpc>
                <a:spcPct val="150000"/>
              </a:lnSpc>
            </a:pPr>
            <a:r>
              <a:rPr lang="zh-CN" altLang="en-US" sz="2000" dirty="0" smtClean="0">
                <a:latin typeface="微软雅黑" panose="020B0503020204020204" pitchFamily="34" charset="-122"/>
                <a:ea typeface="微软雅黑" panose="020B0503020204020204" pitchFamily="34" charset="-122"/>
              </a:rPr>
              <a:t>传播能力：基本传播指数</a:t>
            </a:r>
            <a:r>
              <a:rPr lang="en-US" altLang="zh-CN" sz="2000" dirty="0" smtClean="0">
                <a:latin typeface="微软雅黑" panose="020B0503020204020204" pitchFamily="34" charset="-122"/>
                <a:ea typeface="微软雅黑" panose="020B0503020204020204" pitchFamily="34" charset="-122"/>
              </a:rPr>
              <a:t>Ro=2-3</a:t>
            </a:r>
            <a:r>
              <a:rPr lang="zh-CN" altLang="en-US" sz="2000" dirty="0" smtClean="0">
                <a:latin typeface="微软雅黑" panose="020B0503020204020204" pitchFamily="34" charset="-122"/>
                <a:ea typeface="微软雅黑" panose="020B0503020204020204" pitchFamily="34" charset="-122"/>
              </a:rPr>
              <a:t>，代际间隔</a:t>
            </a:r>
            <a:r>
              <a:rPr lang="en-US" altLang="zh-CN" sz="2000" dirty="0" err="1" smtClean="0">
                <a:latin typeface="微软雅黑" panose="020B0503020204020204" pitchFamily="34" charset="-122"/>
                <a:ea typeface="微软雅黑" panose="020B0503020204020204" pitchFamily="34" charset="-122"/>
              </a:rPr>
              <a:t>Tg</a:t>
            </a:r>
            <a:r>
              <a:rPr lang="en-US" altLang="zh-CN" sz="2000" dirty="0" smtClean="0">
                <a:latin typeface="微软雅黑" panose="020B0503020204020204" pitchFamily="34" charset="-122"/>
                <a:ea typeface="微软雅黑" panose="020B0503020204020204" pitchFamily="34" charset="-122"/>
              </a:rPr>
              <a:t>=3-5</a:t>
            </a:r>
            <a:r>
              <a:rPr lang="zh-CN" altLang="en-US" sz="2000" dirty="0" smtClean="0">
                <a:latin typeface="微软雅黑" panose="020B0503020204020204" pitchFamily="34" charset="-122"/>
                <a:ea typeface="微软雅黑" panose="020B0503020204020204" pitchFamily="34" charset="-122"/>
              </a:rPr>
              <a:t>天</a:t>
            </a:r>
            <a:r>
              <a:rPr lang="zh-CN" altLang="en-US" sz="2000" dirty="0" smtClean="0">
                <a:solidFill>
                  <a:srgbClr val="FF0000"/>
                </a:solidFill>
                <a:latin typeface="+mj-ea"/>
                <a:ea typeface="+mj-ea"/>
              </a:rPr>
              <a:t>（仍在根据更新的数据优化这两个重要指标的数值）</a:t>
            </a:r>
            <a:endParaRPr lang="en-US" altLang="zh-CN" sz="2000" dirty="0">
              <a:solidFill>
                <a:srgbClr val="FF0000"/>
              </a:solidFill>
              <a:latin typeface="+mj-ea"/>
              <a:ea typeface="+mj-ea"/>
            </a:endParaRPr>
          </a:p>
        </p:txBody>
      </p:sp>
    </p:spTree>
    <p:extLst>
      <p:ext uri="{BB962C8B-B14F-4D97-AF65-F5344CB8AC3E}">
        <p14:creationId xmlns:p14="http://schemas.microsoft.com/office/powerpoint/2010/main" val="1089546698"/>
      </p:ext>
    </p:extLst>
  </p:cSld>
  <p:clrMapOvr>
    <a:masterClrMapping/>
  </p:clrMapOvr>
  <p:transition>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539750" y="476250"/>
            <a:ext cx="8158163" cy="484188"/>
          </a:xfrm>
        </p:spPr>
        <p:txBody>
          <a:bodyPr/>
          <a:lstStyle/>
          <a:p>
            <a:pPr eaLnBrk="1" hangingPunct="1"/>
            <a:r>
              <a:rPr lang="zh-CN" altLang="en-US" sz="3000" smtClean="0">
                <a:latin typeface="微软雅黑" pitchFamily="34" charset="-122"/>
                <a:ea typeface="微软雅黑" pitchFamily="34" charset="-122"/>
              </a:rPr>
              <a:t>标本采集和实验室检测</a:t>
            </a:r>
          </a:p>
        </p:txBody>
      </p:sp>
      <p:sp>
        <p:nvSpPr>
          <p:cNvPr id="6147" name="内容占位符 2"/>
          <p:cNvSpPr>
            <a:spLocks noGrp="1"/>
          </p:cNvSpPr>
          <p:nvPr>
            <p:ph idx="1"/>
          </p:nvPr>
        </p:nvSpPr>
        <p:spPr>
          <a:xfrm>
            <a:off x="467544" y="1124744"/>
            <a:ext cx="8186737" cy="4786312"/>
          </a:xfrm>
        </p:spPr>
        <p:txBody>
          <a:bodyPr/>
          <a:lstStyle/>
          <a:p>
            <a:pPr eaLnBrk="1" hangingPunct="1">
              <a:lnSpc>
                <a:spcPct val="150000"/>
              </a:lnSpc>
              <a:defRPr/>
            </a:pPr>
            <a:r>
              <a:rPr lang="zh-CN" altLang="en-US" sz="2000" b="1" dirty="0" smtClean="0">
                <a:solidFill>
                  <a:schemeClr val="tx2"/>
                </a:solidFill>
                <a:latin typeface="微软雅黑" pitchFamily="34" charset="-122"/>
                <a:ea typeface="微软雅黑" pitchFamily="34" charset="-122"/>
              </a:rPr>
              <a:t>收治疑似病例的医疗机构：采集病例的相关临床标本，通知县（区）级疾控机构尽快将标本送至当地指定的疾控机构或医疗机构进行相关病原检测</a:t>
            </a:r>
            <a:endParaRPr lang="en-US" altLang="zh-CN" sz="2000" b="1" dirty="0" smtClean="0">
              <a:solidFill>
                <a:schemeClr val="tx2"/>
              </a:solidFill>
              <a:latin typeface="微软雅黑" pitchFamily="34" charset="-122"/>
              <a:ea typeface="微软雅黑" pitchFamily="34" charset="-122"/>
            </a:endParaRPr>
          </a:p>
          <a:p>
            <a:pPr eaLnBrk="1" hangingPunct="1">
              <a:lnSpc>
                <a:spcPct val="150000"/>
              </a:lnSpc>
              <a:defRPr/>
            </a:pPr>
            <a:r>
              <a:rPr lang="zh-CN" altLang="en-US" sz="2000" b="1" dirty="0" smtClean="0">
                <a:solidFill>
                  <a:schemeClr val="tx2"/>
                </a:solidFill>
                <a:latin typeface="微软雅黑" pitchFamily="34" charset="-122"/>
                <a:ea typeface="微软雅黑" pitchFamily="34" charset="-122"/>
              </a:rPr>
              <a:t>采集的临床标本包括：</a:t>
            </a:r>
            <a:endParaRPr lang="en-US" altLang="zh-CN" sz="2000" b="1" dirty="0" smtClean="0">
              <a:solidFill>
                <a:schemeClr val="tx2"/>
              </a:solidFill>
              <a:latin typeface="微软雅黑" pitchFamily="34" charset="-122"/>
              <a:ea typeface="微软雅黑" pitchFamily="34" charset="-122"/>
            </a:endParaRPr>
          </a:p>
          <a:p>
            <a:pPr lvl="1" eaLnBrk="1" hangingPunct="1">
              <a:lnSpc>
                <a:spcPct val="150000"/>
              </a:lnSpc>
              <a:defRPr/>
            </a:pPr>
            <a:r>
              <a:rPr lang="zh-CN" altLang="en-US" sz="1800" b="1" dirty="0" smtClean="0">
                <a:solidFill>
                  <a:schemeClr val="tx2"/>
                </a:solidFill>
                <a:latin typeface="微软雅黑" pitchFamily="34" charset="-122"/>
                <a:ea typeface="微软雅黑" pitchFamily="34" charset="-122"/>
              </a:rPr>
              <a:t>上呼吸道标本（如咽拭子、鼻拭子、鼻咽抽取物、等）</a:t>
            </a:r>
            <a:endParaRPr lang="en-US" altLang="zh-CN" sz="1800" b="1" dirty="0" smtClean="0">
              <a:solidFill>
                <a:schemeClr val="tx2"/>
              </a:solidFill>
              <a:latin typeface="微软雅黑" pitchFamily="34" charset="-122"/>
              <a:ea typeface="微软雅黑" pitchFamily="34" charset="-122"/>
            </a:endParaRPr>
          </a:p>
          <a:p>
            <a:pPr lvl="1" eaLnBrk="1" hangingPunct="1">
              <a:lnSpc>
                <a:spcPct val="150000"/>
              </a:lnSpc>
              <a:defRPr/>
            </a:pPr>
            <a:r>
              <a:rPr lang="zh-CN" altLang="en-US" sz="1800" b="1" dirty="0" smtClean="0">
                <a:solidFill>
                  <a:schemeClr val="tx2"/>
                </a:solidFill>
                <a:latin typeface="微软雅黑" pitchFamily="34" charset="-122"/>
                <a:ea typeface="微软雅黑" pitchFamily="34" charset="-122"/>
              </a:rPr>
              <a:t>下呼吸道标本（</a:t>
            </a:r>
            <a:r>
              <a:rPr lang="zh-CN" altLang="en-US" sz="1800" b="1" dirty="0">
                <a:solidFill>
                  <a:schemeClr val="tx2"/>
                </a:solidFill>
                <a:latin typeface="微软雅黑" pitchFamily="34" charset="-122"/>
                <a:ea typeface="微软雅黑" pitchFamily="34" charset="-122"/>
              </a:rPr>
              <a:t>如深咳痰</a:t>
            </a:r>
            <a:r>
              <a:rPr lang="zh-CN" altLang="en-US" sz="1800" b="1" dirty="0" smtClean="0">
                <a:solidFill>
                  <a:schemeClr val="tx2"/>
                </a:solidFill>
                <a:latin typeface="微软雅黑" pitchFamily="34" charset="-122"/>
                <a:ea typeface="微软雅黑" pitchFamily="34" charset="-122"/>
              </a:rPr>
              <a:t>液、呼吸道抽取物、支气管灌洗液、肺泡灌洗液等）</a:t>
            </a:r>
            <a:endParaRPr lang="en-US" altLang="zh-CN" sz="1800" b="1" dirty="0" smtClean="0">
              <a:solidFill>
                <a:schemeClr val="tx2"/>
              </a:solidFill>
              <a:latin typeface="微软雅黑" pitchFamily="34" charset="-122"/>
              <a:ea typeface="微软雅黑" pitchFamily="34" charset="-122"/>
            </a:endParaRPr>
          </a:p>
          <a:p>
            <a:pPr lvl="1" eaLnBrk="1" hangingPunct="1">
              <a:lnSpc>
                <a:spcPct val="150000"/>
              </a:lnSpc>
              <a:defRPr/>
            </a:pPr>
            <a:r>
              <a:rPr lang="zh-CN" altLang="en-US" sz="1800" b="1" dirty="0" smtClean="0">
                <a:solidFill>
                  <a:schemeClr val="tx2"/>
                </a:solidFill>
                <a:latin typeface="微软雅黑" pitchFamily="34" charset="-122"/>
                <a:ea typeface="微软雅黑" pitchFamily="34" charset="-122"/>
              </a:rPr>
              <a:t>抗凝血和血清标本等</a:t>
            </a:r>
            <a:endParaRPr lang="en-US" altLang="zh-CN" sz="1800" b="1" dirty="0" smtClean="0">
              <a:solidFill>
                <a:schemeClr val="tx2"/>
              </a:solidFill>
              <a:latin typeface="微软雅黑" pitchFamily="34" charset="-122"/>
              <a:ea typeface="微软雅黑" pitchFamily="34" charset="-122"/>
            </a:endParaRPr>
          </a:p>
          <a:p>
            <a:pPr lvl="2" eaLnBrk="1" hangingPunct="1">
              <a:lnSpc>
                <a:spcPct val="150000"/>
              </a:lnSpc>
              <a:defRPr/>
            </a:pPr>
            <a:r>
              <a:rPr lang="zh-CN" altLang="en-US" sz="1400" b="1" dirty="0">
                <a:solidFill>
                  <a:schemeClr val="tx2"/>
                </a:solidFill>
                <a:latin typeface="微软雅黑" pitchFamily="34" charset="-122"/>
                <a:ea typeface="微软雅黑" pitchFamily="34" charset="-122"/>
              </a:rPr>
              <a:t>发病</a:t>
            </a:r>
            <a:r>
              <a:rPr lang="en-US" altLang="zh-CN" sz="1400" b="1" dirty="0">
                <a:solidFill>
                  <a:schemeClr val="tx2"/>
                </a:solidFill>
                <a:latin typeface="微软雅黑" pitchFamily="34" charset="-122"/>
                <a:ea typeface="微软雅黑" pitchFamily="34" charset="-122"/>
              </a:rPr>
              <a:t>7</a:t>
            </a:r>
            <a:r>
              <a:rPr lang="zh-CN" altLang="en-US" sz="1400" b="1" dirty="0">
                <a:solidFill>
                  <a:schemeClr val="tx2"/>
                </a:solidFill>
                <a:latin typeface="微软雅黑" pitchFamily="34" charset="-122"/>
                <a:ea typeface="微软雅黑" pitchFamily="34" charset="-122"/>
              </a:rPr>
              <a:t>天内急性期血清以及发病后第</a:t>
            </a:r>
            <a:r>
              <a:rPr lang="en-US" altLang="zh-CN" sz="1400" b="1" dirty="0">
                <a:solidFill>
                  <a:schemeClr val="tx2"/>
                </a:solidFill>
                <a:latin typeface="微软雅黑" pitchFamily="34" charset="-122"/>
                <a:ea typeface="微软雅黑" pitchFamily="34" charset="-122"/>
              </a:rPr>
              <a:t>3</a:t>
            </a:r>
            <a:r>
              <a:rPr lang="zh-CN" altLang="en-US" sz="1400" b="1" dirty="0">
                <a:solidFill>
                  <a:schemeClr val="tx2"/>
                </a:solidFill>
                <a:latin typeface="微软雅黑" pitchFamily="34" charset="-122"/>
                <a:ea typeface="微软雅黑" pitchFamily="34" charset="-122"/>
              </a:rPr>
              <a:t>～</a:t>
            </a:r>
            <a:r>
              <a:rPr lang="en-US" altLang="zh-CN" sz="1400" b="1" dirty="0">
                <a:solidFill>
                  <a:schemeClr val="tx2"/>
                </a:solidFill>
                <a:latin typeface="微软雅黑" pitchFamily="34" charset="-122"/>
                <a:ea typeface="微软雅黑" pitchFamily="34" charset="-122"/>
              </a:rPr>
              <a:t>4</a:t>
            </a:r>
            <a:r>
              <a:rPr lang="zh-CN" altLang="en-US" sz="1400" b="1" dirty="0">
                <a:solidFill>
                  <a:schemeClr val="tx2"/>
                </a:solidFill>
                <a:latin typeface="微软雅黑" pitchFamily="34" charset="-122"/>
                <a:ea typeface="微软雅黑" pitchFamily="34" charset="-122"/>
              </a:rPr>
              <a:t>周的恢复期血清</a:t>
            </a:r>
            <a:endParaRPr lang="en-US" altLang="zh-CN" sz="1400" b="1" dirty="0" smtClean="0">
              <a:solidFill>
                <a:schemeClr val="tx2"/>
              </a:solidFill>
              <a:latin typeface="微软雅黑" pitchFamily="34" charset="-122"/>
              <a:ea typeface="微软雅黑" pitchFamily="34" charset="-122"/>
            </a:endParaRPr>
          </a:p>
          <a:p>
            <a:pPr eaLnBrk="1" hangingPunct="1">
              <a:lnSpc>
                <a:spcPct val="150000"/>
              </a:lnSpc>
              <a:defRPr/>
            </a:pPr>
            <a:r>
              <a:rPr lang="zh-CN" altLang="en-US" sz="2200" b="1" dirty="0" smtClean="0">
                <a:solidFill>
                  <a:schemeClr val="tx2"/>
                </a:solidFill>
                <a:latin typeface="微软雅黑" pitchFamily="34" charset="-122"/>
                <a:ea typeface="微软雅黑" pitchFamily="34" charset="-122"/>
              </a:rPr>
              <a:t>临床标本应尽量采集病例发病早期的呼吸道标本（尤其是下呼吸道标本）</a:t>
            </a:r>
            <a:endParaRPr lang="en-US" altLang="zh-CN" sz="2200" b="1" dirty="0" smtClean="0">
              <a:solidFill>
                <a:schemeClr val="tx2"/>
              </a:solidFill>
              <a:latin typeface="微软雅黑" pitchFamily="34" charset="-122"/>
              <a:ea typeface="微软雅黑" pitchFamily="34" charset="-122"/>
            </a:endParaRPr>
          </a:p>
          <a:p>
            <a:pPr marL="457200" lvl="1" indent="0" eaLnBrk="1" hangingPunct="1">
              <a:lnSpc>
                <a:spcPct val="150000"/>
              </a:lnSpc>
              <a:buFontTx/>
              <a:buNone/>
              <a:defRPr/>
            </a:pPr>
            <a:r>
              <a:rPr lang="zh-CN" altLang="en-US" sz="1800" b="1" dirty="0" smtClean="0">
                <a:solidFill>
                  <a:schemeClr val="tx2"/>
                </a:solidFill>
                <a:latin typeface="微软雅黑" pitchFamily="34" charset="-122"/>
                <a:ea typeface="微软雅黑" pitchFamily="34" charset="-122"/>
              </a:rPr>
              <a:t>具体要求见</a:t>
            </a:r>
            <a:r>
              <a:rPr lang="en-US" altLang="zh-CN" sz="1800" b="1" i="1" dirty="0" smtClean="0">
                <a:solidFill>
                  <a:schemeClr val="tx2"/>
                </a:solidFill>
                <a:latin typeface="微软雅黑" pitchFamily="34" charset="-122"/>
                <a:ea typeface="微软雅黑" pitchFamily="34" charset="-122"/>
              </a:rPr>
              <a:t>《2019</a:t>
            </a:r>
            <a:r>
              <a:rPr lang="zh-CN" altLang="en-US" sz="1800" b="1" i="1" dirty="0" smtClean="0">
                <a:solidFill>
                  <a:schemeClr val="tx2"/>
                </a:solidFill>
                <a:latin typeface="微软雅黑" pitchFamily="34" charset="-122"/>
                <a:ea typeface="微软雅黑" pitchFamily="34" charset="-122"/>
              </a:rPr>
              <a:t>新型冠状病毒的实验室检测技术指南（第二版）</a:t>
            </a:r>
            <a:r>
              <a:rPr lang="en-US" altLang="zh-CN" sz="1800" b="1" i="1" dirty="0" smtClean="0">
                <a:solidFill>
                  <a:schemeClr val="tx2"/>
                </a:solidFill>
                <a:latin typeface="微软雅黑" pitchFamily="34" charset="-122"/>
                <a:ea typeface="微软雅黑" pitchFamily="34" charset="-122"/>
              </a:rPr>
              <a:t>》</a:t>
            </a:r>
            <a:endParaRPr lang="zh-CN" altLang="en-US" sz="1800" b="1" i="1" dirty="0" smtClean="0">
              <a:solidFill>
                <a:schemeClr val="tx2"/>
              </a:solidFill>
              <a:latin typeface="微软雅黑" pitchFamily="34" charset="-122"/>
              <a:ea typeface="微软雅黑" pitchFamily="34" charset="-122"/>
            </a:endParaRPr>
          </a:p>
          <a:p>
            <a:pPr eaLnBrk="1" hangingPunct="1">
              <a:lnSpc>
                <a:spcPct val="150000"/>
              </a:lnSpc>
              <a:defRPr/>
            </a:pPr>
            <a:endParaRPr lang="en-US" altLang="zh-CN" sz="2000" b="1" dirty="0" smtClean="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2389092401"/>
      </p:ext>
    </p:extLst>
  </p:cSld>
  <p:clrMapOvr>
    <a:masterClrMapping/>
  </p:clrMapOvr>
  <p:transition>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a:xfrm>
            <a:off x="539750" y="404813"/>
            <a:ext cx="8229600" cy="503237"/>
          </a:xfrm>
        </p:spPr>
        <p:txBody>
          <a:bodyPr/>
          <a:lstStyle/>
          <a:p>
            <a:pPr eaLnBrk="1" hangingPunct="1"/>
            <a:r>
              <a:rPr lang="zh-CN" altLang="en-US" sz="3000" smtClean="0">
                <a:latin typeface="微软雅黑" pitchFamily="34" charset="-122"/>
                <a:ea typeface="微软雅黑" pitchFamily="34" charset="-122"/>
              </a:rPr>
              <a:t>病例诊断流程要求</a:t>
            </a:r>
          </a:p>
        </p:txBody>
      </p:sp>
      <p:graphicFrame>
        <p:nvGraphicFramePr>
          <p:cNvPr id="3" name="内容占位符 2"/>
          <p:cNvGraphicFramePr>
            <a:graphicFrameLocks noGrp="1"/>
          </p:cNvGraphicFramePr>
          <p:nvPr>
            <p:ph idx="1"/>
          </p:nvPr>
        </p:nvGraphicFramePr>
        <p:xfrm>
          <a:off x="993775" y="1502792"/>
          <a:ext cx="7538665" cy="360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388" name="TextBox 5"/>
          <p:cNvSpPr txBox="1">
            <a:spLocks noChangeArrowheads="1"/>
          </p:cNvSpPr>
          <p:nvPr/>
        </p:nvSpPr>
        <p:spPr bwMode="auto">
          <a:xfrm>
            <a:off x="827088" y="5300663"/>
            <a:ext cx="7932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latin typeface="微软雅黑" pitchFamily="34" charset="-122"/>
                <a:ea typeface="微软雅黑" pitchFamily="34" charset="-122"/>
              </a:rPr>
              <a:t>省级疾控中心上送标本时，应同时报送标本送检表（参见</a:t>
            </a:r>
            <a:r>
              <a:rPr lang="en-US" altLang="zh-CN" b="1" i="1">
                <a:latin typeface="微软雅黑" pitchFamily="34" charset="-122"/>
                <a:ea typeface="微软雅黑" pitchFamily="34" charset="-122"/>
              </a:rPr>
              <a:t>《2019</a:t>
            </a:r>
            <a:r>
              <a:rPr lang="zh-CN" altLang="en-US" b="1" i="1">
                <a:latin typeface="微软雅黑" pitchFamily="34" charset="-122"/>
                <a:ea typeface="微软雅黑" pitchFamily="34" charset="-122"/>
              </a:rPr>
              <a:t>新型冠状病毒的实验室检测技术指南（第二版）</a:t>
            </a:r>
            <a:r>
              <a:rPr lang="en-US" altLang="zh-CN" b="1" i="1">
                <a:latin typeface="微软雅黑" pitchFamily="34" charset="-122"/>
                <a:ea typeface="微软雅黑" pitchFamily="34" charset="-122"/>
              </a:rPr>
              <a:t>》</a:t>
            </a:r>
            <a:r>
              <a:rPr lang="zh-CN" altLang="en-US" b="1">
                <a:latin typeface="微软雅黑" pitchFamily="34" charset="-122"/>
                <a:ea typeface="微软雅黑" pitchFamily="34" charset="-122"/>
              </a:rPr>
              <a:t>）</a:t>
            </a:r>
          </a:p>
        </p:txBody>
      </p:sp>
      <p:sp>
        <p:nvSpPr>
          <p:cNvPr id="16389" name="TextBox 6"/>
          <p:cNvSpPr txBox="1">
            <a:spLocks noChangeArrowheads="1"/>
          </p:cNvSpPr>
          <p:nvPr/>
        </p:nvSpPr>
        <p:spPr bwMode="auto">
          <a:xfrm>
            <a:off x="1187450" y="1041400"/>
            <a:ext cx="51847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400" b="1">
                <a:solidFill>
                  <a:srgbClr val="000000"/>
                </a:solidFill>
                <a:latin typeface="微软雅黑" pitchFamily="34" charset="-122"/>
                <a:ea typeface="微软雅黑" pitchFamily="34" charset="-122"/>
              </a:rPr>
              <a:t>各省发现的</a:t>
            </a:r>
            <a:r>
              <a:rPr lang="zh-CN" altLang="en-US" sz="2400" b="1">
                <a:solidFill>
                  <a:srgbClr val="FF0000"/>
                </a:solidFill>
                <a:latin typeface="微软雅黑" pitchFamily="34" charset="-122"/>
                <a:ea typeface="微软雅黑" pitchFamily="34" charset="-122"/>
              </a:rPr>
              <a:t>首例病例</a:t>
            </a:r>
          </a:p>
        </p:txBody>
      </p:sp>
      <p:sp>
        <p:nvSpPr>
          <p:cNvPr id="8" name="右箭头 7"/>
          <p:cNvSpPr/>
          <p:nvPr/>
        </p:nvSpPr>
        <p:spPr>
          <a:xfrm>
            <a:off x="3276600" y="3141663"/>
            <a:ext cx="287338" cy="431800"/>
          </a:xfrm>
          <a:prstGeom prst="rightArrow">
            <a:avLst/>
          </a:prstGeom>
          <a:solidFill>
            <a:srgbClr val="F8A764"/>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6391"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40425" y="3116263"/>
            <a:ext cx="31115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9380445"/>
      </p:ext>
    </p:extLst>
  </p:cSld>
  <p:clrMapOvr>
    <a:masterClrMapping/>
  </p:clrMapOvr>
  <p:transition>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2060848"/>
            <a:ext cx="8352928" cy="2193925"/>
          </a:xfrm>
        </p:spPr>
        <p:txBody>
          <a:bodyPr vert="horz" wrap="square" numCol="1" anchor="t" anchorCtr="0" compatLnSpc="1"/>
          <a:lstStyle/>
          <a:p>
            <a:pPr defTabSz="1008380" eaLnBrk="1" hangingPunct="1">
              <a:lnSpc>
                <a:spcPct val="140000"/>
              </a:lnSpc>
              <a:buClr>
                <a:srgbClr val="0070C0"/>
              </a:buClr>
            </a:pPr>
            <a:r>
              <a:rPr lang="zh-CN" altLang="en-US" sz="4000" dirty="0" smtClean="0">
                <a:latin typeface="微软雅黑" pitchFamily="34" charset="-122"/>
                <a:ea typeface="微软雅黑" pitchFamily="34" charset="-122"/>
              </a:rPr>
              <a:t>（四）流行病学</a:t>
            </a:r>
            <a:r>
              <a:rPr lang="zh-CN" altLang="en-US" sz="4000" dirty="0">
                <a:latin typeface="微软雅黑" pitchFamily="34" charset="-122"/>
                <a:ea typeface="微软雅黑" pitchFamily="34" charset="-122"/>
              </a:rPr>
              <a:t>调查</a:t>
            </a:r>
            <a:r>
              <a:rPr lang="zh-CN" altLang="en-US" sz="4000" dirty="0" smtClean="0">
                <a:latin typeface="微软雅黑" pitchFamily="34" charset="-122"/>
                <a:ea typeface="微软雅黑" pitchFamily="34" charset="-122"/>
              </a:rPr>
              <a:t>方案（第二版）</a:t>
            </a:r>
            <a:r>
              <a:rPr lang="en-US" altLang="zh-CN" sz="4000" dirty="0">
                <a:latin typeface="微软雅黑" pitchFamily="34" charset="-122"/>
                <a:ea typeface="微软雅黑" pitchFamily="34" charset="-122"/>
              </a:rPr>
              <a:t/>
            </a:r>
            <a:br>
              <a:rPr lang="en-US" altLang="zh-CN" sz="4000" dirty="0">
                <a:latin typeface="微软雅黑" pitchFamily="34" charset="-122"/>
                <a:ea typeface="微软雅黑" pitchFamily="34" charset="-122"/>
              </a:rPr>
            </a:br>
            <a:r>
              <a:rPr lang="zh-CN" altLang="en-US" sz="4700" b="1" dirty="0">
                <a:solidFill>
                  <a:schemeClr val="tx1"/>
                </a:solidFill>
                <a:effectLst>
                  <a:outerShdw blurRad="38100" dist="38100" dir="2700000" algn="tl">
                    <a:srgbClr val="C0C0C0"/>
                  </a:outerShdw>
                </a:effectLst>
                <a:latin typeface="黑体" panose="02010609060101010101" pitchFamily="49" charset="-122"/>
                <a:ea typeface="黑体" panose="02010609060101010101" pitchFamily="49" charset="-122"/>
              </a:rPr>
              <a:t> </a:t>
            </a:r>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751358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692696"/>
            <a:ext cx="8229601" cy="503238"/>
          </a:xfrm>
        </p:spPr>
        <p:txBody>
          <a:bodyPr/>
          <a:lstStyle/>
          <a:p>
            <a:r>
              <a:rPr lang="zh-CN" altLang="en-US" sz="4800" dirty="0" smtClean="0"/>
              <a:t>流 调 内 容</a:t>
            </a:r>
            <a:endParaRPr lang="zh-CN" altLang="en-US" sz="4800" dirty="0"/>
          </a:p>
        </p:txBody>
      </p:sp>
      <p:sp>
        <p:nvSpPr>
          <p:cNvPr id="3" name="内容占位符 2"/>
          <p:cNvSpPr>
            <a:spLocks noGrp="1"/>
          </p:cNvSpPr>
          <p:nvPr>
            <p:ph idx="1"/>
          </p:nvPr>
        </p:nvSpPr>
        <p:spPr>
          <a:xfrm>
            <a:off x="914399" y="1772816"/>
            <a:ext cx="8229601" cy="4248150"/>
          </a:xfrm>
        </p:spPr>
        <p:txBody>
          <a:bodyPr/>
          <a:lstStyle/>
          <a:p>
            <a:pPr marL="571500" indent="-571500">
              <a:spcBef>
                <a:spcPts val="1200"/>
              </a:spcBef>
              <a:buFont typeface="+mj-ea"/>
              <a:buAutoNum type="ea1JpnChsDbPeriod"/>
            </a:pPr>
            <a:r>
              <a:rPr lang="zh-CN" altLang="en-US" b="1" dirty="0">
                <a:solidFill>
                  <a:schemeClr val="tx1"/>
                </a:solidFill>
                <a:latin typeface="微软雅黑" pitchFamily="34" charset="-122"/>
                <a:ea typeface="微软雅黑" pitchFamily="34" charset="-122"/>
              </a:rPr>
              <a:t>调查目的</a:t>
            </a:r>
          </a:p>
          <a:p>
            <a:pPr marL="571500" indent="-571500">
              <a:spcBef>
                <a:spcPts val="1200"/>
              </a:spcBef>
              <a:buFont typeface="+mj-ea"/>
              <a:buAutoNum type="ea1JpnChsDbPeriod"/>
            </a:pPr>
            <a:r>
              <a:rPr lang="zh-CN" altLang="en-US" b="1" dirty="0">
                <a:solidFill>
                  <a:schemeClr val="tx1"/>
                </a:solidFill>
                <a:latin typeface="微软雅黑" pitchFamily="34" charset="-122"/>
                <a:ea typeface="微软雅黑" pitchFamily="34" charset="-122"/>
              </a:rPr>
              <a:t>调查对象</a:t>
            </a:r>
          </a:p>
          <a:p>
            <a:pPr marL="571500" indent="-571500">
              <a:spcBef>
                <a:spcPts val="1200"/>
              </a:spcBef>
              <a:buFont typeface="+mj-ea"/>
              <a:buAutoNum type="ea1JpnChsDbPeriod"/>
            </a:pPr>
            <a:r>
              <a:rPr lang="zh-CN" altLang="en-US" b="1" dirty="0">
                <a:solidFill>
                  <a:schemeClr val="tx1"/>
                </a:solidFill>
                <a:latin typeface="微软雅黑" pitchFamily="34" charset="-122"/>
                <a:ea typeface="微软雅黑" pitchFamily="34" charset="-122"/>
              </a:rPr>
              <a:t>调查内容、方法</a:t>
            </a:r>
          </a:p>
          <a:p>
            <a:pPr marL="571500" indent="-571500">
              <a:spcBef>
                <a:spcPts val="1200"/>
              </a:spcBef>
              <a:buFont typeface="+mj-ea"/>
              <a:buAutoNum type="ea1JpnChsDbPeriod"/>
            </a:pPr>
            <a:r>
              <a:rPr lang="zh-CN" altLang="en-US" b="1" dirty="0" smtClean="0">
                <a:solidFill>
                  <a:schemeClr val="tx1"/>
                </a:solidFill>
                <a:latin typeface="微软雅黑" pitchFamily="34" charset="-122"/>
                <a:ea typeface="微软雅黑" pitchFamily="34" charset="-122"/>
              </a:rPr>
              <a:t>组织</a:t>
            </a:r>
            <a:r>
              <a:rPr lang="zh-CN" altLang="en-US" b="1" dirty="0">
                <a:solidFill>
                  <a:schemeClr val="tx1"/>
                </a:solidFill>
                <a:latin typeface="微软雅黑" pitchFamily="34" charset="-122"/>
                <a:ea typeface="微软雅黑" pitchFamily="34" charset="-122"/>
              </a:rPr>
              <a:t>与实施</a:t>
            </a:r>
          </a:p>
          <a:p>
            <a:pPr marL="571500" indent="-571500">
              <a:spcBef>
                <a:spcPts val="1200"/>
              </a:spcBef>
              <a:buFont typeface="+mj-ea"/>
              <a:buAutoNum type="ea1JpnChsDbPeriod"/>
            </a:pPr>
            <a:r>
              <a:rPr lang="zh-CN" altLang="en-US" b="1" dirty="0">
                <a:solidFill>
                  <a:schemeClr val="tx1"/>
                </a:solidFill>
                <a:latin typeface="微软雅黑" pitchFamily="34" charset="-122"/>
                <a:ea typeface="微软雅黑" pitchFamily="34" charset="-122"/>
              </a:rPr>
              <a:t>信息的上报与</a:t>
            </a:r>
            <a:r>
              <a:rPr lang="zh-CN" altLang="en-US" b="1" dirty="0" smtClean="0">
                <a:solidFill>
                  <a:schemeClr val="tx1"/>
                </a:solidFill>
                <a:latin typeface="微软雅黑" pitchFamily="34" charset="-122"/>
                <a:ea typeface="微软雅黑" pitchFamily="34" charset="-122"/>
              </a:rPr>
              <a:t>分析</a:t>
            </a:r>
            <a:endParaRPr lang="en-US" altLang="zh-CN" b="1" dirty="0" smtClean="0">
              <a:solidFill>
                <a:schemeClr val="tx1"/>
              </a:solidFill>
              <a:latin typeface="微软雅黑" pitchFamily="34" charset="-122"/>
              <a:ea typeface="微软雅黑" pitchFamily="34" charset="-122"/>
            </a:endParaRPr>
          </a:p>
          <a:p>
            <a:pPr marL="571500" indent="-571500">
              <a:spcBef>
                <a:spcPts val="1200"/>
              </a:spcBef>
              <a:buFont typeface="+mj-ea"/>
              <a:buAutoNum type="ea1JpnChsDbPeriod"/>
            </a:pPr>
            <a:r>
              <a:rPr lang="zh-CN" altLang="en-US" b="1" dirty="0">
                <a:solidFill>
                  <a:schemeClr val="tx1"/>
                </a:solidFill>
                <a:latin typeface="微软雅黑" pitchFamily="34" charset="-122"/>
                <a:ea typeface="微软雅黑" pitchFamily="34" charset="-122"/>
              </a:rPr>
              <a:t>个案调查表</a:t>
            </a:r>
          </a:p>
          <a:p>
            <a:pPr marL="571500" indent="-571500">
              <a:lnSpc>
                <a:spcPct val="150000"/>
              </a:lnSpc>
              <a:spcBef>
                <a:spcPts val="1200"/>
              </a:spcBef>
              <a:buFont typeface="+mj-ea"/>
              <a:buAutoNum type="ea1JpnChsDbPeriod"/>
            </a:pPr>
            <a:endParaRPr lang="zh-CN" altLang="en-US" dirty="0"/>
          </a:p>
        </p:txBody>
      </p:sp>
    </p:spTree>
    <p:extLst>
      <p:ext uri="{BB962C8B-B14F-4D97-AF65-F5344CB8AC3E}">
        <p14:creationId xmlns:p14="http://schemas.microsoft.com/office/powerpoint/2010/main" val="10639185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65152" y="476672"/>
            <a:ext cx="4343400" cy="633413"/>
          </a:xfrm>
        </p:spPr>
        <p:txBody>
          <a:bodyPr>
            <a:noAutofit/>
          </a:bodyPr>
          <a:lstStyle/>
          <a:p>
            <a:r>
              <a:rPr lang="zh-CN" altLang="en-US" sz="4800" dirty="0" smtClean="0"/>
              <a:t>一、调查</a:t>
            </a:r>
            <a:r>
              <a:rPr lang="zh-CN" altLang="en-US" sz="4800" dirty="0"/>
              <a:t>目的</a:t>
            </a:r>
          </a:p>
        </p:txBody>
      </p:sp>
      <p:sp>
        <p:nvSpPr>
          <p:cNvPr id="23555" name="文本框 7"/>
          <p:cNvSpPr txBox="1">
            <a:spLocks noChangeArrowheads="1"/>
          </p:cNvSpPr>
          <p:nvPr/>
        </p:nvSpPr>
        <p:spPr bwMode="auto">
          <a:xfrm>
            <a:off x="906066" y="1628800"/>
            <a:ext cx="7770390" cy="2218556"/>
          </a:xfrm>
          <a:prstGeom prst="rect">
            <a:avLst/>
          </a:prstGeom>
          <a:noFill/>
          <a:ln>
            <a:noFill/>
          </a:ln>
        </p:spPr>
        <p:txBody>
          <a:bodyPr wrap="square">
            <a:spAutoFit/>
          </a:bodyPr>
          <a:lstStyle>
            <a:lvl1pPr marL="455930" indent="-455930" defTabSz="1008380">
              <a:spcBef>
                <a:spcPct val="20000"/>
              </a:spcBef>
              <a:buFont typeface="Arial" panose="020B0604020202020204" pitchFamily="34" charset="0"/>
              <a:buChar char="•"/>
              <a:defRPr sz="3400">
                <a:solidFill>
                  <a:schemeClr val="tx1"/>
                </a:solidFill>
                <a:latin typeface="Calibri" panose="020F0502020204030204" pitchFamily="34" charset="0"/>
                <a:ea typeface="宋体" panose="02010600030101010101" pitchFamily="2" charset="-122"/>
              </a:defRPr>
            </a:lvl1pPr>
            <a:lvl2pPr marL="742950" indent="-285750" defTabSz="1008380">
              <a:spcBef>
                <a:spcPct val="20000"/>
              </a:spcBef>
              <a:buFont typeface="Arial" panose="020B0604020202020204" pitchFamily="34" charset="0"/>
              <a:buChar char="–"/>
              <a:defRPr sz="3000">
                <a:solidFill>
                  <a:schemeClr val="tx1"/>
                </a:solidFill>
                <a:latin typeface="Calibri" panose="020F0502020204030204" pitchFamily="34" charset="0"/>
                <a:ea typeface="宋体" panose="02010600030101010101" pitchFamily="2" charset="-122"/>
              </a:defRPr>
            </a:lvl2pPr>
            <a:lvl3pPr marL="1143000" indent="-228600" defTabSz="1008380">
              <a:spcBef>
                <a:spcPct val="20000"/>
              </a:spcBef>
              <a:buFont typeface="Arial" panose="020B0604020202020204" pitchFamily="34" charset="0"/>
              <a:buChar char="•"/>
              <a:defRPr sz="2500">
                <a:solidFill>
                  <a:schemeClr val="tx1"/>
                </a:solidFill>
                <a:latin typeface="Calibri" panose="020F0502020204030204" pitchFamily="34" charset="0"/>
                <a:ea typeface="宋体" panose="02010600030101010101" pitchFamily="2" charset="-122"/>
              </a:defRPr>
            </a:lvl3pPr>
            <a:lvl4pPr marL="1600200" indent="-228600" defTabSz="1008380">
              <a:spcBef>
                <a:spcPct val="20000"/>
              </a:spcBef>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4pPr>
            <a:lvl5pPr marL="2057400" indent="-228600" defTabSz="1008380">
              <a:spcBef>
                <a:spcPct val="20000"/>
              </a:spcBef>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5pPr>
            <a:lvl6pPr marL="25146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6pPr>
            <a:lvl7pPr marL="29718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7pPr>
            <a:lvl8pPr marL="34290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8pPr>
            <a:lvl9pPr marL="38862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Clr>
                <a:srgbClr val="0070C0"/>
              </a:buClr>
              <a:buFont typeface="Wingdings" panose="05000000000000000000" pitchFamily="2" charset="2"/>
              <a:buChar char="p"/>
            </a:pPr>
            <a:r>
              <a:rPr lang="zh-CN" altLang="en-US" sz="3200" b="1" dirty="0">
                <a:latin typeface="微软雅黑" pitchFamily="34" charset="-122"/>
                <a:ea typeface="微软雅黑" pitchFamily="34" charset="-122"/>
              </a:rPr>
              <a:t>调查病例的发病和就诊情况、临床特征和可能的感染</a:t>
            </a:r>
            <a:r>
              <a:rPr lang="zh-CN" altLang="en-US" sz="3200" b="1" dirty="0" smtClean="0">
                <a:latin typeface="微软雅黑" pitchFamily="34" charset="-122"/>
                <a:ea typeface="微软雅黑" pitchFamily="34" charset="-122"/>
              </a:rPr>
              <a:t>来源</a:t>
            </a:r>
            <a:endParaRPr lang="en-US" altLang="zh-CN" sz="3200" b="1" dirty="0" smtClean="0">
              <a:latin typeface="微软雅黑" pitchFamily="34" charset="-122"/>
              <a:ea typeface="微软雅黑" pitchFamily="34" charset="-122"/>
            </a:endParaRPr>
          </a:p>
          <a:p>
            <a:pPr>
              <a:lnSpc>
                <a:spcPct val="150000"/>
              </a:lnSpc>
              <a:spcBef>
                <a:spcPct val="0"/>
              </a:spcBef>
              <a:buClr>
                <a:srgbClr val="0070C0"/>
              </a:buClr>
              <a:buFont typeface="Wingdings" panose="05000000000000000000" pitchFamily="2" charset="2"/>
              <a:buChar char="p"/>
            </a:pPr>
            <a:r>
              <a:rPr lang="zh-CN" altLang="en-US" sz="3200" b="1" dirty="0">
                <a:latin typeface="微软雅黑" pitchFamily="34" charset="-122"/>
                <a:ea typeface="微软雅黑" pitchFamily="34" charset="-122"/>
              </a:rPr>
              <a:t>发现和管理病例的密切接触者</a:t>
            </a:r>
            <a:endParaRPr lang="en-US" altLang="zh-CN" sz="32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215545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39752" y="476672"/>
            <a:ext cx="4700588" cy="633413"/>
          </a:xfrm>
        </p:spPr>
        <p:txBody>
          <a:bodyPr>
            <a:noAutofit/>
          </a:bodyPr>
          <a:lstStyle/>
          <a:p>
            <a:r>
              <a:rPr lang="zh-CN" altLang="en-US" sz="4800" dirty="0" smtClean="0"/>
              <a:t>二、调查</a:t>
            </a:r>
            <a:r>
              <a:rPr lang="zh-CN" altLang="en-US" sz="4800" dirty="0"/>
              <a:t>对象</a:t>
            </a:r>
          </a:p>
        </p:txBody>
      </p:sp>
      <p:sp>
        <p:nvSpPr>
          <p:cNvPr id="3" name="矩形 2"/>
          <p:cNvSpPr/>
          <p:nvPr/>
        </p:nvSpPr>
        <p:spPr>
          <a:xfrm>
            <a:off x="431032" y="1772816"/>
            <a:ext cx="8712968" cy="2677656"/>
          </a:xfrm>
          <a:prstGeom prst="rect">
            <a:avLst/>
          </a:prstGeom>
        </p:spPr>
        <p:txBody>
          <a:bodyPr wrap="square">
            <a:spAutoFit/>
          </a:bodyPr>
          <a:lstStyle/>
          <a:p>
            <a:pPr algn="just">
              <a:lnSpc>
                <a:spcPct val="200000"/>
              </a:lnSpc>
              <a:buClr>
                <a:srgbClr val="0070C0"/>
              </a:buClr>
              <a:buFont typeface="Wingdings" panose="05000000000000000000" pitchFamily="2" charset="2"/>
              <a:buChar char="p"/>
              <a:defRPr/>
            </a:pPr>
            <a:r>
              <a:rPr lang="zh-CN" altLang="en-US" sz="3200" b="1" dirty="0" smtClean="0">
                <a:latin typeface="微软雅黑" pitchFamily="34" charset="-122"/>
                <a:ea typeface="微软雅黑" pitchFamily="34" charset="-122"/>
              </a:rPr>
              <a:t>疑似</a:t>
            </a:r>
            <a:r>
              <a:rPr lang="zh-CN" altLang="en-US" sz="3200" b="1" dirty="0">
                <a:latin typeface="微软雅黑" pitchFamily="34" charset="-122"/>
                <a:ea typeface="微软雅黑" pitchFamily="34" charset="-122"/>
              </a:rPr>
              <a:t>病例、确诊</a:t>
            </a:r>
            <a:r>
              <a:rPr lang="zh-CN" altLang="en-US" sz="3200" b="1" dirty="0" smtClean="0">
                <a:latin typeface="微软雅黑" pitchFamily="34" charset="-122"/>
                <a:ea typeface="微软雅黑" pitchFamily="34" charset="-122"/>
              </a:rPr>
              <a:t>病例</a:t>
            </a:r>
            <a:endParaRPr lang="en-US" altLang="zh-CN" sz="3200" b="1" dirty="0" smtClean="0">
              <a:latin typeface="微软雅黑" pitchFamily="34" charset="-122"/>
              <a:ea typeface="微软雅黑" pitchFamily="34" charset="-122"/>
            </a:endParaRPr>
          </a:p>
          <a:p>
            <a:pPr algn="just" eaLnBrk="1" hangingPunct="1">
              <a:lnSpc>
                <a:spcPct val="200000"/>
              </a:lnSpc>
              <a:buClr>
                <a:srgbClr val="0070C0"/>
              </a:buClr>
              <a:buFont typeface="Wingdings" panose="05000000000000000000" pitchFamily="2" charset="2"/>
              <a:buChar char="p"/>
              <a:defRPr/>
            </a:pPr>
            <a:r>
              <a:rPr lang="zh-CN" altLang="en-US" sz="3200" b="1" dirty="0" smtClean="0">
                <a:latin typeface="微软雅黑" pitchFamily="34" charset="-122"/>
                <a:ea typeface="微软雅黑" pitchFamily="34" charset="-122"/>
              </a:rPr>
              <a:t>聚集</a:t>
            </a:r>
            <a:r>
              <a:rPr lang="zh-CN" altLang="en-US" sz="3200" b="1" dirty="0">
                <a:latin typeface="微软雅黑" pitchFamily="34" charset="-122"/>
                <a:ea typeface="微软雅黑" pitchFamily="34" charset="-122"/>
              </a:rPr>
              <a:t>性病例</a:t>
            </a:r>
            <a:endParaRPr lang="en-US" altLang="zh-CN" sz="3200" b="1" dirty="0">
              <a:latin typeface="微软雅黑" pitchFamily="34" charset="-122"/>
              <a:ea typeface="微软雅黑" pitchFamily="34" charset="-122"/>
            </a:endParaRPr>
          </a:p>
          <a:p>
            <a:pPr algn="just" eaLnBrk="1" hangingPunct="1">
              <a:buClr>
                <a:srgbClr val="0070C0"/>
              </a:buClr>
              <a:defRPr/>
            </a:pPr>
            <a:r>
              <a:rPr lang="zh-CN" altLang="en-US" sz="2000" b="1" dirty="0" smtClean="0">
                <a:solidFill>
                  <a:srgbClr val="FF0000"/>
                </a:solidFill>
                <a:latin typeface="华文细黑" panose="02010600040101010101" pitchFamily="2" charset="-122"/>
                <a:ea typeface="华文细黑" panose="02010600040101010101" pitchFamily="2" charset="-122"/>
              </a:rPr>
              <a:t>注意：病例</a:t>
            </a:r>
            <a:r>
              <a:rPr lang="zh-CN" altLang="en-US" sz="2000" b="1" dirty="0">
                <a:solidFill>
                  <a:srgbClr val="FF0000"/>
                </a:solidFill>
                <a:latin typeface="华文细黑" panose="02010600040101010101" pitchFamily="2" charset="-122"/>
                <a:ea typeface="华文细黑" panose="02010600040101010101" pitchFamily="2" charset="-122"/>
              </a:rPr>
              <a:t>定义参见</a:t>
            </a:r>
            <a:r>
              <a:rPr lang="en-US" altLang="zh-CN" sz="2000" b="1" dirty="0">
                <a:solidFill>
                  <a:srgbClr val="FF0000"/>
                </a:solidFill>
                <a:latin typeface="华文细黑" panose="02010600040101010101" pitchFamily="2" charset="-122"/>
                <a:ea typeface="华文细黑" panose="02010600040101010101" pitchFamily="2" charset="-122"/>
              </a:rPr>
              <a:t>《新型冠状病毒感染的</a:t>
            </a:r>
            <a:r>
              <a:rPr lang="en-US" altLang="zh-CN" sz="2000" b="1" dirty="0">
                <a:latin typeface="华文细黑" panose="02010600040101010101" pitchFamily="2" charset="-122"/>
                <a:ea typeface="华文细黑" panose="02010600040101010101" pitchFamily="2" charset="-122"/>
              </a:rPr>
              <a:t>肺炎</a:t>
            </a:r>
            <a:r>
              <a:rPr lang="zh-CN" altLang="en-US" sz="2000" b="1" dirty="0">
                <a:latin typeface="华文细黑" panose="02010600040101010101" pitchFamily="2" charset="-122"/>
                <a:ea typeface="华文细黑" panose="02010600040101010101" pitchFamily="2" charset="-122"/>
              </a:rPr>
              <a:t>病例监测</a:t>
            </a:r>
            <a:r>
              <a:rPr lang="zh-CN" altLang="en-US" sz="2000" b="1" dirty="0" smtClean="0">
                <a:latin typeface="华文细黑" panose="02010600040101010101" pitchFamily="2" charset="-122"/>
                <a:ea typeface="华文细黑" panose="02010600040101010101" pitchFamily="2" charset="-122"/>
              </a:rPr>
              <a:t>方案</a:t>
            </a:r>
            <a:r>
              <a:rPr lang="zh-CN" altLang="en-US" sz="2000" b="1" dirty="0" smtClean="0">
                <a:solidFill>
                  <a:srgbClr val="FF0000"/>
                </a:solidFill>
                <a:latin typeface="华文细黑" panose="02010600040101010101" pitchFamily="2" charset="-122"/>
                <a:ea typeface="华文细黑" panose="02010600040101010101" pitchFamily="2" charset="-122"/>
              </a:rPr>
              <a:t>（第二版）</a:t>
            </a:r>
            <a:r>
              <a:rPr lang="en-US" altLang="zh-CN" sz="2000" b="1" dirty="0" smtClean="0">
                <a:solidFill>
                  <a:srgbClr val="FF0000"/>
                </a:solidFill>
                <a:latin typeface="华文细黑" panose="02010600040101010101" pitchFamily="2" charset="-122"/>
                <a:ea typeface="华文细黑" panose="02010600040101010101" pitchFamily="2" charset="-122"/>
              </a:rPr>
              <a:t>》</a:t>
            </a:r>
          </a:p>
          <a:p>
            <a:pPr algn="just" eaLnBrk="1" hangingPunct="1">
              <a:buClr>
                <a:srgbClr val="0070C0"/>
              </a:buClr>
              <a:defRPr/>
            </a:pPr>
            <a:endParaRPr lang="en-US" altLang="zh-CN" sz="2000" b="1" dirty="0">
              <a:solidFill>
                <a:srgbClr val="FF0000"/>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9256900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7704" y="332656"/>
            <a:ext cx="4700588" cy="633413"/>
          </a:xfrm>
        </p:spPr>
        <p:txBody>
          <a:bodyPr>
            <a:noAutofit/>
          </a:bodyPr>
          <a:lstStyle/>
          <a:p>
            <a:r>
              <a:rPr lang="zh-CN" altLang="en-US" sz="4800" dirty="0" smtClean="0"/>
              <a:t>三、调查方法</a:t>
            </a:r>
            <a:endParaRPr lang="zh-CN" altLang="en-US" sz="4800" dirty="0"/>
          </a:p>
        </p:txBody>
      </p:sp>
      <p:sp>
        <p:nvSpPr>
          <p:cNvPr id="27651" name="文本框 7"/>
          <p:cNvSpPr txBox="1">
            <a:spLocks noChangeArrowheads="1"/>
          </p:cNvSpPr>
          <p:nvPr/>
        </p:nvSpPr>
        <p:spPr bwMode="auto">
          <a:xfrm>
            <a:off x="323528" y="1124744"/>
            <a:ext cx="8496944" cy="560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5930" indent="-455930" defTabSz="1008380">
              <a:spcBef>
                <a:spcPct val="20000"/>
              </a:spcBef>
              <a:buFont typeface="Arial" panose="020B0604020202020204" pitchFamily="34" charset="0"/>
              <a:buChar char="•"/>
              <a:defRPr sz="3400">
                <a:solidFill>
                  <a:schemeClr val="tx1"/>
                </a:solidFill>
                <a:latin typeface="Calibri" panose="020F0502020204030204" pitchFamily="34" charset="0"/>
                <a:ea typeface="宋体" panose="02010600030101010101" pitchFamily="2" charset="-122"/>
              </a:defRPr>
            </a:lvl1pPr>
            <a:lvl2pPr defTabSz="1008380">
              <a:spcBef>
                <a:spcPct val="20000"/>
              </a:spcBef>
              <a:buFont typeface="Arial" panose="020B0604020202020204" pitchFamily="34" charset="0"/>
              <a:buChar char="–"/>
              <a:defRPr sz="3000">
                <a:solidFill>
                  <a:schemeClr val="tx1"/>
                </a:solidFill>
                <a:latin typeface="Calibri" panose="020F0502020204030204" pitchFamily="34" charset="0"/>
                <a:ea typeface="宋体" panose="02010600030101010101" pitchFamily="2" charset="-122"/>
              </a:defRPr>
            </a:lvl2pPr>
            <a:lvl3pPr marL="1143000" indent="-228600" defTabSz="1008380">
              <a:spcBef>
                <a:spcPct val="20000"/>
              </a:spcBef>
              <a:buFont typeface="Arial" panose="020B0604020202020204" pitchFamily="34" charset="0"/>
              <a:buChar char="•"/>
              <a:defRPr sz="2500">
                <a:solidFill>
                  <a:schemeClr val="tx1"/>
                </a:solidFill>
                <a:latin typeface="Calibri" panose="020F0502020204030204" pitchFamily="34" charset="0"/>
                <a:ea typeface="宋体" panose="02010600030101010101" pitchFamily="2" charset="-122"/>
              </a:defRPr>
            </a:lvl3pPr>
            <a:lvl4pPr marL="1600200" indent="-228600" defTabSz="1008380">
              <a:spcBef>
                <a:spcPct val="20000"/>
              </a:spcBef>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4pPr>
            <a:lvl5pPr marL="2057400" indent="-228600" defTabSz="1008380">
              <a:spcBef>
                <a:spcPct val="20000"/>
              </a:spcBef>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5pPr>
            <a:lvl6pPr marL="25146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6pPr>
            <a:lvl7pPr marL="29718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7pPr>
            <a:lvl8pPr marL="34290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8pPr>
            <a:lvl9pPr marL="38862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9pPr>
          </a:lstStyle>
          <a:p>
            <a:pPr algn="just">
              <a:lnSpc>
                <a:spcPct val="150000"/>
              </a:lnSpc>
              <a:spcBef>
                <a:spcPct val="0"/>
              </a:spcBef>
              <a:buClr>
                <a:srgbClr val="0070C0"/>
              </a:buClr>
              <a:buFont typeface="Wingdings" panose="05000000000000000000" pitchFamily="2" charset="2"/>
              <a:buChar char="p"/>
            </a:pPr>
            <a:r>
              <a:rPr lang="zh-CN" altLang="zh-CN" sz="2800" b="1" dirty="0">
                <a:latin typeface="微软雅黑" pitchFamily="34" charset="-122"/>
                <a:ea typeface="微软雅黑" pitchFamily="34" charset="-122"/>
              </a:rPr>
              <a:t>通过查阅资料，询问病例、知情人和接诊医生等开展流行病学调查</a:t>
            </a:r>
            <a:endParaRPr lang="en-US" altLang="zh-CN" sz="2800" b="1" dirty="0">
              <a:latin typeface="微软雅黑" pitchFamily="34" charset="-122"/>
              <a:ea typeface="微软雅黑" pitchFamily="34" charset="-122"/>
            </a:endParaRPr>
          </a:p>
          <a:p>
            <a:pPr lvl="1" algn="just">
              <a:lnSpc>
                <a:spcPct val="150000"/>
              </a:lnSpc>
              <a:spcBef>
                <a:spcPct val="0"/>
              </a:spcBef>
              <a:buClr>
                <a:srgbClr val="0070C0"/>
              </a:buClr>
              <a:buFont typeface="Wingdings" panose="05000000000000000000" pitchFamily="2" charset="2"/>
              <a:buChar char="p"/>
            </a:pPr>
            <a:r>
              <a:rPr lang="zh-CN" altLang="en-US" sz="2400" dirty="0" smtClean="0">
                <a:latin typeface="微软雅黑" pitchFamily="34" charset="-122"/>
                <a:ea typeface="微软雅黑" pitchFamily="34" charset="-122"/>
              </a:rPr>
              <a:t>如果病例病情</a:t>
            </a:r>
            <a:r>
              <a:rPr lang="zh-CN" altLang="en-US" sz="2400" dirty="0">
                <a:latin typeface="微软雅黑" pitchFamily="34" charset="-122"/>
                <a:ea typeface="微软雅黑" pitchFamily="34" charset="-122"/>
              </a:rPr>
              <a:t>允许</a:t>
            </a:r>
            <a:r>
              <a:rPr lang="zh-CN" altLang="en-US" sz="2400" dirty="0" smtClean="0">
                <a:latin typeface="微软雅黑" pitchFamily="34" charset="-122"/>
                <a:ea typeface="微软雅黑" pitchFamily="34" charset="-122"/>
              </a:rPr>
              <a:t>，先</a:t>
            </a:r>
            <a:r>
              <a:rPr lang="zh-CN" altLang="en-US" sz="2400" dirty="0">
                <a:latin typeface="微软雅黑" pitchFamily="34" charset="-122"/>
                <a:ea typeface="微软雅黑" pitchFamily="34" charset="-122"/>
              </a:rPr>
              <a:t>调查病例</a:t>
            </a:r>
            <a:r>
              <a:rPr lang="zh-CN" altLang="en-US" sz="2400" dirty="0" smtClean="0">
                <a:latin typeface="微软雅黑" pitchFamily="34" charset="-122"/>
                <a:ea typeface="微软雅黑" pitchFamily="34" charset="-122"/>
              </a:rPr>
              <a:t>本人</a:t>
            </a:r>
            <a:endParaRPr lang="en-US" altLang="zh-CN" sz="2400" dirty="0" smtClean="0">
              <a:latin typeface="微软雅黑" pitchFamily="34" charset="-122"/>
              <a:ea typeface="微软雅黑" pitchFamily="34" charset="-122"/>
            </a:endParaRPr>
          </a:p>
          <a:p>
            <a:pPr lvl="1" algn="just">
              <a:lnSpc>
                <a:spcPct val="150000"/>
              </a:lnSpc>
              <a:spcBef>
                <a:spcPct val="0"/>
              </a:spcBef>
              <a:buClr>
                <a:srgbClr val="0070C0"/>
              </a:buClr>
              <a:buFont typeface="Wingdings" panose="05000000000000000000" pitchFamily="2" charset="2"/>
              <a:buChar char="p"/>
            </a:pPr>
            <a:r>
              <a:rPr lang="zh-CN" altLang="en-US" sz="2400" dirty="0" smtClean="0">
                <a:latin typeface="微软雅黑" pitchFamily="34" charset="-122"/>
                <a:ea typeface="微软雅黑" pitchFamily="34" charset="-122"/>
              </a:rPr>
              <a:t>再</a:t>
            </a:r>
            <a:r>
              <a:rPr lang="zh-CN" altLang="en-US" sz="2400" dirty="0">
                <a:latin typeface="微软雅黑" pitchFamily="34" charset="-122"/>
                <a:ea typeface="微软雅黑" pitchFamily="34" charset="-122"/>
              </a:rPr>
              <a:t>对其诊治医生、家属和知情者进行</a:t>
            </a:r>
            <a:r>
              <a:rPr lang="zh-CN" altLang="en-US" sz="2400" dirty="0" smtClean="0">
                <a:latin typeface="微软雅黑" pitchFamily="34" charset="-122"/>
                <a:ea typeface="微软雅黑" pitchFamily="34" charset="-122"/>
              </a:rPr>
              <a:t>调查</a:t>
            </a:r>
            <a:endParaRPr lang="en-US" altLang="zh-CN" sz="2400" dirty="0" smtClean="0">
              <a:latin typeface="微软雅黑" pitchFamily="34" charset="-122"/>
              <a:ea typeface="微软雅黑" pitchFamily="34" charset="-122"/>
            </a:endParaRPr>
          </a:p>
          <a:p>
            <a:pPr algn="just">
              <a:lnSpc>
                <a:spcPct val="150000"/>
              </a:lnSpc>
              <a:spcBef>
                <a:spcPct val="0"/>
              </a:spcBef>
              <a:buClr>
                <a:srgbClr val="0070C0"/>
              </a:buClr>
              <a:buFont typeface="Wingdings" panose="05000000000000000000" pitchFamily="2" charset="2"/>
              <a:buChar char="p"/>
            </a:pPr>
            <a:r>
              <a:rPr lang="zh-CN" altLang="zh-CN" sz="2800" b="1" dirty="0" smtClean="0">
                <a:latin typeface="微软雅黑" pitchFamily="34" charset="-122"/>
                <a:ea typeface="微软雅黑" pitchFamily="34" charset="-122"/>
              </a:rPr>
              <a:t>接到</a:t>
            </a:r>
            <a:r>
              <a:rPr lang="zh-CN" altLang="zh-CN" sz="2800" b="1" dirty="0">
                <a:latin typeface="微软雅黑" pitchFamily="34" charset="-122"/>
                <a:ea typeface="微软雅黑" pitchFamily="34" charset="-122"/>
              </a:rPr>
              <a:t>新型冠状病毒感染的肺炎病例报告后，应于</a:t>
            </a:r>
            <a:r>
              <a:rPr lang="en-US" altLang="zh-CN" sz="2800" b="1" dirty="0">
                <a:solidFill>
                  <a:srgbClr val="FF0000"/>
                </a:solidFill>
                <a:latin typeface="微软雅黑" pitchFamily="34" charset="-122"/>
                <a:ea typeface="微软雅黑" pitchFamily="34" charset="-122"/>
              </a:rPr>
              <a:t>24</a:t>
            </a:r>
            <a:r>
              <a:rPr lang="zh-CN" altLang="zh-CN" sz="2800" b="1" dirty="0">
                <a:solidFill>
                  <a:srgbClr val="FF0000"/>
                </a:solidFill>
                <a:latin typeface="微软雅黑" pitchFamily="34" charset="-122"/>
                <a:ea typeface="微软雅黑" pitchFamily="34" charset="-122"/>
              </a:rPr>
              <a:t>小时内</a:t>
            </a:r>
            <a:r>
              <a:rPr lang="zh-CN" altLang="zh-CN" sz="2800" b="1" dirty="0">
                <a:latin typeface="微软雅黑" pitchFamily="34" charset="-122"/>
                <a:ea typeface="微软雅黑" pitchFamily="34" charset="-122"/>
              </a:rPr>
              <a:t>完成个案调查，并及时进行密切接触者</a:t>
            </a:r>
            <a:r>
              <a:rPr lang="zh-CN" altLang="zh-CN" sz="2800" b="1" dirty="0" smtClean="0">
                <a:latin typeface="微软雅黑" pitchFamily="34" charset="-122"/>
                <a:ea typeface="微软雅黑" pitchFamily="34" charset="-122"/>
              </a:rPr>
              <a:t>登记</a:t>
            </a:r>
            <a:endParaRPr lang="en-US" altLang="zh-CN" sz="2800" b="1" dirty="0">
              <a:latin typeface="微软雅黑" pitchFamily="34" charset="-122"/>
              <a:ea typeface="微软雅黑" pitchFamily="34" charset="-122"/>
            </a:endParaRPr>
          </a:p>
          <a:p>
            <a:pPr marL="0" indent="0" algn="just">
              <a:lnSpc>
                <a:spcPct val="200000"/>
              </a:lnSpc>
              <a:spcBef>
                <a:spcPct val="0"/>
              </a:spcBef>
              <a:buClr>
                <a:srgbClr val="0070C0"/>
              </a:buClr>
              <a:buNone/>
            </a:pPr>
            <a:endParaRPr lang="en-US" altLang="zh-CN" sz="1800" dirty="0">
              <a:latin typeface="微软雅黑" panose="020B0503020204020204" pitchFamily="34" charset="-122"/>
              <a:ea typeface="微软雅黑" panose="020B0503020204020204" pitchFamily="34" charset="-122"/>
            </a:endParaRPr>
          </a:p>
          <a:p>
            <a:pPr lvl="1" algn="just" eaLnBrk="1" hangingPunct="1">
              <a:lnSpc>
                <a:spcPct val="200000"/>
              </a:lnSpc>
              <a:spcBef>
                <a:spcPct val="0"/>
              </a:spcBef>
              <a:buClr>
                <a:srgbClr val="0070C0"/>
              </a:buClr>
              <a:buNone/>
            </a:pPr>
            <a:endParaRPr lang="en-US" altLang="zh-CN" sz="2000" dirty="0">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8647255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7704" y="332656"/>
            <a:ext cx="4700588" cy="633413"/>
          </a:xfrm>
        </p:spPr>
        <p:txBody>
          <a:bodyPr>
            <a:noAutofit/>
          </a:bodyPr>
          <a:lstStyle/>
          <a:p>
            <a:r>
              <a:rPr lang="zh-CN" altLang="en-US" sz="4800" dirty="0" smtClean="0"/>
              <a:t>三、调查内容</a:t>
            </a:r>
            <a:endParaRPr lang="zh-CN" altLang="en-US" sz="4800" dirty="0"/>
          </a:p>
        </p:txBody>
      </p:sp>
      <p:sp>
        <p:nvSpPr>
          <p:cNvPr id="27651" name="文本框 7"/>
          <p:cNvSpPr txBox="1">
            <a:spLocks noChangeArrowheads="1"/>
          </p:cNvSpPr>
          <p:nvPr/>
        </p:nvSpPr>
        <p:spPr bwMode="auto">
          <a:xfrm>
            <a:off x="323528" y="1124744"/>
            <a:ext cx="8496944" cy="5055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5930" indent="-455930" defTabSz="1008380">
              <a:spcBef>
                <a:spcPct val="20000"/>
              </a:spcBef>
              <a:buFont typeface="Arial" panose="020B0604020202020204" pitchFamily="34" charset="0"/>
              <a:buChar char="•"/>
              <a:defRPr sz="3400">
                <a:solidFill>
                  <a:schemeClr val="tx1"/>
                </a:solidFill>
                <a:latin typeface="Calibri" panose="020F0502020204030204" pitchFamily="34" charset="0"/>
                <a:ea typeface="宋体" panose="02010600030101010101" pitchFamily="2" charset="-122"/>
              </a:defRPr>
            </a:lvl1pPr>
            <a:lvl2pPr defTabSz="1008380">
              <a:spcBef>
                <a:spcPct val="20000"/>
              </a:spcBef>
              <a:buFont typeface="Arial" panose="020B0604020202020204" pitchFamily="34" charset="0"/>
              <a:buChar char="–"/>
              <a:defRPr sz="3000">
                <a:solidFill>
                  <a:schemeClr val="tx1"/>
                </a:solidFill>
                <a:latin typeface="Calibri" panose="020F0502020204030204" pitchFamily="34" charset="0"/>
                <a:ea typeface="宋体" panose="02010600030101010101" pitchFamily="2" charset="-122"/>
              </a:defRPr>
            </a:lvl2pPr>
            <a:lvl3pPr marL="1143000" indent="-228600" defTabSz="1008380">
              <a:spcBef>
                <a:spcPct val="20000"/>
              </a:spcBef>
              <a:buFont typeface="Arial" panose="020B0604020202020204" pitchFamily="34" charset="0"/>
              <a:buChar char="•"/>
              <a:defRPr sz="2500">
                <a:solidFill>
                  <a:schemeClr val="tx1"/>
                </a:solidFill>
                <a:latin typeface="Calibri" panose="020F0502020204030204" pitchFamily="34" charset="0"/>
                <a:ea typeface="宋体" panose="02010600030101010101" pitchFamily="2" charset="-122"/>
              </a:defRPr>
            </a:lvl3pPr>
            <a:lvl4pPr marL="1600200" indent="-228600" defTabSz="1008380">
              <a:spcBef>
                <a:spcPct val="20000"/>
              </a:spcBef>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4pPr>
            <a:lvl5pPr marL="2057400" indent="-228600" defTabSz="1008380">
              <a:spcBef>
                <a:spcPct val="20000"/>
              </a:spcBef>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5pPr>
            <a:lvl6pPr marL="25146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6pPr>
            <a:lvl7pPr marL="29718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7pPr>
            <a:lvl8pPr marL="34290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8pPr>
            <a:lvl9pPr marL="38862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spcBef>
                <a:spcPct val="0"/>
              </a:spcBef>
              <a:buClr>
                <a:srgbClr val="0070C0"/>
              </a:buClr>
              <a:buFont typeface="Wingdings" panose="05000000000000000000" pitchFamily="2" charset="2"/>
              <a:buChar char="p"/>
            </a:pPr>
            <a:r>
              <a:rPr lang="zh-CN" altLang="en-US" sz="3200" b="1" dirty="0" smtClean="0">
                <a:solidFill>
                  <a:srgbClr val="FF0000"/>
                </a:solidFill>
                <a:latin typeface="微软雅黑" panose="020B0503020204020204" pitchFamily="34" charset="-122"/>
                <a:ea typeface="微软雅黑" panose="020B0503020204020204" pitchFamily="34" charset="-122"/>
              </a:rPr>
              <a:t>个案流调表（详细介绍）</a:t>
            </a:r>
            <a:endParaRPr lang="en-US" altLang="zh-CN" sz="3200" b="1" dirty="0" smtClean="0">
              <a:solidFill>
                <a:srgbClr val="FF0000"/>
              </a:solidFill>
              <a:latin typeface="微软雅黑" panose="020B0503020204020204" pitchFamily="34" charset="-122"/>
              <a:ea typeface="微软雅黑" panose="020B0503020204020204" pitchFamily="34" charset="-122"/>
            </a:endParaRPr>
          </a:p>
          <a:p>
            <a:pPr lvl="1" algn="just">
              <a:lnSpc>
                <a:spcPct val="150000"/>
              </a:lnSpc>
              <a:spcBef>
                <a:spcPct val="0"/>
              </a:spcBef>
              <a:buClr>
                <a:srgbClr val="0070C0"/>
              </a:buClr>
              <a:buFont typeface="Wingdings" panose="05000000000000000000" pitchFamily="2" charset="2"/>
              <a:buChar char="p"/>
            </a:pPr>
            <a:r>
              <a:rPr lang="zh-CN" altLang="en-US" sz="2000" dirty="0" smtClean="0">
                <a:latin typeface="微软雅黑" panose="020B0503020204020204" pitchFamily="34" charset="-122"/>
                <a:ea typeface="微软雅黑" panose="020B0503020204020204" pitchFamily="34" charset="-122"/>
                <a:sym typeface="+mn-ea"/>
              </a:rPr>
              <a:t>基本情况：人口学信息</a:t>
            </a:r>
            <a:endParaRPr lang="en-US" altLang="zh-CN" sz="2000" dirty="0" smtClean="0">
              <a:latin typeface="微软雅黑" panose="020B0503020204020204" pitchFamily="34" charset="-122"/>
              <a:ea typeface="微软雅黑" panose="020B0503020204020204" pitchFamily="34" charset="-122"/>
              <a:sym typeface="+mn-ea"/>
            </a:endParaRPr>
          </a:p>
          <a:p>
            <a:pPr lvl="1" algn="just">
              <a:lnSpc>
                <a:spcPct val="150000"/>
              </a:lnSpc>
              <a:spcBef>
                <a:spcPct val="0"/>
              </a:spcBef>
              <a:buClr>
                <a:srgbClr val="0070C0"/>
              </a:buClr>
              <a:buFont typeface="Wingdings" panose="05000000000000000000" pitchFamily="2" charset="2"/>
              <a:buChar char="p"/>
            </a:pPr>
            <a:r>
              <a:rPr lang="zh-CN" altLang="en-US" sz="2000" dirty="0" smtClean="0">
                <a:latin typeface="微软雅黑" panose="020B0503020204020204" pitchFamily="34" charset="-122"/>
                <a:ea typeface="微软雅黑" panose="020B0503020204020204" pitchFamily="34" charset="-122"/>
                <a:sym typeface="+mn-ea"/>
              </a:rPr>
              <a:t>发病</a:t>
            </a:r>
            <a:r>
              <a:rPr lang="zh-CN" altLang="en-US" sz="2000" dirty="0">
                <a:latin typeface="微软雅黑" panose="020B0503020204020204" pitchFamily="34" charset="-122"/>
                <a:ea typeface="微软雅黑" panose="020B0503020204020204" pitchFamily="34" charset="-122"/>
                <a:sym typeface="+mn-ea"/>
              </a:rPr>
              <a:t>与诊疗：临床表现、实验室</a:t>
            </a:r>
            <a:r>
              <a:rPr lang="zh-CN" altLang="en-US" sz="2000" dirty="0" smtClean="0">
                <a:latin typeface="微软雅黑" panose="020B0503020204020204" pitchFamily="34" charset="-122"/>
                <a:ea typeface="微软雅黑" panose="020B0503020204020204" pitchFamily="34" charset="-122"/>
                <a:sym typeface="+mn-ea"/>
              </a:rPr>
              <a:t>检查、就诊经过、病情变化和转归</a:t>
            </a:r>
            <a:endParaRPr lang="en-US" altLang="zh-CN" sz="2000" dirty="0" smtClean="0">
              <a:latin typeface="微软雅黑" panose="020B0503020204020204" pitchFamily="34" charset="-122"/>
              <a:ea typeface="微软雅黑" panose="020B0503020204020204" pitchFamily="34" charset="-122"/>
              <a:sym typeface="+mn-ea"/>
            </a:endParaRPr>
          </a:p>
          <a:p>
            <a:pPr lvl="1" algn="just">
              <a:lnSpc>
                <a:spcPct val="150000"/>
              </a:lnSpc>
              <a:spcBef>
                <a:spcPct val="0"/>
              </a:spcBef>
              <a:buClr>
                <a:srgbClr val="0070C0"/>
              </a:buClr>
              <a:buFont typeface="Wingdings" panose="05000000000000000000" pitchFamily="2" charset="2"/>
              <a:buChar char="p"/>
            </a:pPr>
            <a:r>
              <a:rPr lang="zh-CN" altLang="en-US" sz="2000" dirty="0" smtClean="0">
                <a:latin typeface="微软雅黑" panose="020B0503020204020204" pitchFamily="34" charset="-122"/>
                <a:ea typeface="微软雅黑" panose="020B0503020204020204" pitchFamily="34" charset="-122"/>
                <a:sym typeface="+mn-ea"/>
              </a:rPr>
              <a:t>可能感染来源：发病前</a:t>
            </a:r>
            <a:r>
              <a:rPr lang="en-US" altLang="zh-CN" sz="2000" dirty="0" smtClean="0">
                <a:latin typeface="微软雅黑" panose="020B0503020204020204" pitchFamily="34" charset="-122"/>
                <a:ea typeface="微软雅黑" panose="020B0503020204020204" pitchFamily="34" charset="-122"/>
                <a:sym typeface="+mn-ea"/>
              </a:rPr>
              <a:t>14</a:t>
            </a:r>
            <a:r>
              <a:rPr lang="zh-CN" altLang="en-US" sz="2000" dirty="0" smtClean="0">
                <a:latin typeface="微软雅黑" panose="020B0503020204020204" pitchFamily="34" charset="-122"/>
                <a:ea typeface="微软雅黑" panose="020B0503020204020204" pitchFamily="34" charset="-122"/>
                <a:sym typeface="+mn-ea"/>
              </a:rPr>
              <a:t>天的旅行史、暴露史、病例接触史</a:t>
            </a:r>
            <a:endParaRPr lang="en-US" altLang="zh-CN" sz="2000" dirty="0" smtClean="0">
              <a:latin typeface="微软雅黑" panose="020B0503020204020204" pitchFamily="34" charset="-122"/>
              <a:ea typeface="微软雅黑" panose="020B0503020204020204" pitchFamily="34" charset="-122"/>
              <a:sym typeface="+mn-ea"/>
            </a:endParaRPr>
          </a:p>
          <a:p>
            <a:pPr lvl="2" algn="just">
              <a:lnSpc>
                <a:spcPct val="150000"/>
              </a:lnSpc>
              <a:spcBef>
                <a:spcPct val="0"/>
              </a:spcBef>
              <a:buClr>
                <a:srgbClr val="0070C0"/>
              </a:buClr>
              <a:buFont typeface="Wingdings" panose="05000000000000000000" pitchFamily="2" charset="2"/>
              <a:buChar char="p"/>
            </a:pPr>
            <a:r>
              <a:rPr lang="zh-CN" altLang="zh-CN" sz="1500" dirty="0"/>
              <a:t>务必详细询问接触时间、方式、频次、地点、接触时采取的防护</a:t>
            </a:r>
            <a:r>
              <a:rPr lang="zh-CN" altLang="zh-CN" sz="1500" dirty="0" smtClean="0"/>
              <a:t>措施</a:t>
            </a:r>
            <a:endParaRPr lang="en-US" altLang="zh-CN" sz="1500" dirty="0" smtClean="0"/>
          </a:p>
          <a:p>
            <a:pPr lvl="2" algn="just">
              <a:lnSpc>
                <a:spcPct val="150000"/>
              </a:lnSpc>
              <a:spcBef>
                <a:spcPct val="0"/>
              </a:spcBef>
              <a:buClr>
                <a:srgbClr val="0070C0"/>
              </a:buClr>
              <a:buFont typeface="Wingdings" panose="05000000000000000000" pitchFamily="2" charset="2"/>
              <a:buChar char="p"/>
            </a:pPr>
            <a:r>
              <a:rPr lang="zh-CN" altLang="zh-CN" sz="1500" dirty="0" smtClean="0"/>
              <a:t>若</a:t>
            </a:r>
            <a:r>
              <a:rPr lang="zh-CN" altLang="zh-CN" sz="1500" dirty="0"/>
              <a:t>发现调查表中未列入，但具备重要流行病学意义的内容也应进行详细追问和</a:t>
            </a:r>
            <a:r>
              <a:rPr lang="zh-CN" altLang="zh-CN" sz="1500" dirty="0" smtClean="0"/>
              <a:t>记录</a:t>
            </a:r>
            <a:endParaRPr lang="en-US" altLang="zh-CN" sz="1500" dirty="0" smtClean="0">
              <a:latin typeface="微软雅黑" panose="020B0503020204020204" pitchFamily="34" charset="-122"/>
              <a:ea typeface="微软雅黑" panose="020B0503020204020204" pitchFamily="34" charset="-122"/>
              <a:sym typeface="+mn-ea"/>
            </a:endParaRPr>
          </a:p>
          <a:p>
            <a:pPr algn="just">
              <a:lnSpc>
                <a:spcPct val="150000"/>
              </a:lnSpc>
              <a:spcBef>
                <a:spcPct val="0"/>
              </a:spcBef>
              <a:buClr>
                <a:srgbClr val="0070C0"/>
              </a:buClr>
              <a:buFont typeface="Wingdings" panose="05000000000000000000" pitchFamily="2" charset="2"/>
              <a:buChar char="p"/>
            </a:pPr>
            <a:r>
              <a:rPr lang="zh-CN" altLang="en-US" sz="3200" b="1" dirty="0" smtClean="0">
                <a:latin typeface="微软雅黑" panose="020B0503020204020204" pitchFamily="34" charset="-122"/>
                <a:ea typeface="微软雅黑" panose="020B0503020204020204" pitchFamily="34" charset="-122"/>
              </a:rPr>
              <a:t>密接者判定、调查、管理</a:t>
            </a:r>
            <a:endParaRPr lang="en-US" altLang="zh-CN" sz="3200" b="1" dirty="0" smtClean="0">
              <a:latin typeface="微软雅黑" panose="020B0503020204020204" pitchFamily="34" charset="-122"/>
              <a:ea typeface="微软雅黑" panose="020B0503020204020204" pitchFamily="34" charset="-122"/>
            </a:endParaRPr>
          </a:p>
          <a:p>
            <a:pPr lvl="1" algn="just">
              <a:lnSpc>
                <a:spcPct val="150000"/>
              </a:lnSpc>
              <a:spcBef>
                <a:spcPct val="0"/>
              </a:spcBef>
              <a:buClr>
                <a:srgbClr val="0070C0"/>
              </a:buClr>
              <a:buFont typeface="Wingdings" panose="05000000000000000000" pitchFamily="2" charset="2"/>
              <a:buChar char="p"/>
            </a:pPr>
            <a:r>
              <a:rPr lang="zh-CN" altLang="en-US" sz="1800" b="1" dirty="0" smtClean="0">
                <a:latin typeface="华文细黑" pitchFamily="2" charset="-122"/>
                <a:ea typeface="华文细黑" pitchFamily="2" charset="-122"/>
              </a:rPr>
              <a:t>对</a:t>
            </a:r>
            <a:r>
              <a:rPr lang="zh-CN" altLang="en-US" sz="1800" b="1" dirty="0">
                <a:latin typeface="华文细黑" pitchFamily="2" charset="-122"/>
                <a:ea typeface="华文细黑" pitchFamily="2" charset="-122"/>
              </a:rPr>
              <a:t>病例发病后的活动情况和人群接触情况进行追踪和排查，确定密切接触</a:t>
            </a:r>
            <a:r>
              <a:rPr lang="zh-CN" altLang="en-US" sz="1800" b="1" dirty="0" smtClean="0">
                <a:latin typeface="华文细黑" pitchFamily="2" charset="-122"/>
                <a:ea typeface="华文细黑" pitchFamily="2" charset="-122"/>
              </a:rPr>
              <a:t>者</a:t>
            </a:r>
            <a:endParaRPr lang="en-US" altLang="zh-CN" sz="1800" b="1" dirty="0" smtClean="0">
              <a:latin typeface="华文细黑" pitchFamily="2" charset="-122"/>
              <a:ea typeface="华文细黑" pitchFamily="2" charset="-122"/>
            </a:endParaRPr>
          </a:p>
          <a:p>
            <a:pPr lvl="1" algn="just">
              <a:lnSpc>
                <a:spcPct val="150000"/>
              </a:lnSpc>
              <a:spcBef>
                <a:spcPct val="0"/>
              </a:spcBef>
              <a:buClr>
                <a:srgbClr val="0070C0"/>
              </a:buClr>
              <a:buFont typeface="Wingdings" panose="05000000000000000000" pitchFamily="2" charset="2"/>
              <a:buChar char="p"/>
            </a:pPr>
            <a:r>
              <a:rPr lang="zh-CN" altLang="en-US" sz="1800" b="1" dirty="0" smtClean="0">
                <a:latin typeface="华文细黑" pitchFamily="2" charset="-122"/>
                <a:ea typeface="华文细黑" pitchFamily="2" charset="-122"/>
              </a:rPr>
              <a:t>参见</a:t>
            </a:r>
            <a:r>
              <a:rPr lang="zh-CN" altLang="zh-CN" sz="1800" b="1" dirty="0" smtClean="0">
                <a:latin typeface="华文细黑" pitchFamily="2" charset="-122"/>
                <a:ea typeface="华文细黑" pitchFamily="2" charset="-122"/>
              </a:rPr>
              <a:t>《新型冠状病毒感染的肺炎病例密切接触者判定与管理方案</a:t>
            </a:r>
            <a:r>
              <a:rPr lang="zh-CN" altLang="en-US" sz="1800" b="1" dirty="0" smtClean="0">
                <a:latin typeface="华文细黑" pitchFamily="2" charset="-122"/>
                <a:ea typeface="华文细黑" pitchFamily="2" charset="-122"/>
              </a:rPr>
              <a:t>（第二版）</a:t>
            </a:r>
            <a:r>
              <a:rPr lang="zh-CN" altLang="zh-CN" sz="1800" b="1" dirty="0" smtClean="0">
                <a:latin typeface="华文细黑" pitchFamily="2" charset="-122"/>
                <a:ea typeface="华文细黑" pitchFamily="2" charset="-122"/>
              </a:rPr>
              <a:t>》</a:t>
            </a:r>
            <a:endParaRPr lang="en-US" altLang="zh-CN" sz="1800" dirty="0">
              <a:latin typeface="华文细黑" pitchFamily="2" charset="-122"/>
              <a:ea typeface="华文细黑" pitchFamily="2" charset="-122"/>
            </a:endParaRPr>
          </a:p>
          <a:p>
            <a:pPr lvl="1" algn="just" eaLnBrk="1" hangingPunct="1">
              <a:lnSpc>
                <a:spcPct val="150000"/>
              </a:lnSpc>
              <a:spcBef>
                <a:spcPct val="0"/>
              </a:spcBef>
              <a:buClr>
                <a:srgbClr val="0070C0"/>
              </a:buClr>
              <a:buNone/>
            </a:pPr>
            <a:endParaRPr lang="en-US" altLang="zh-CN" sz="2000" dirty="0">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4222722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2353" y="692696"/>
            <a:ext cx="4947436" cy="5974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83968" y="1232758"/>
            <a:ext cx="4908999" cy="5846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799035" y="120651"/>
            <a:ext cx="4700588" cy="633413"/>
          </a:xfrm>
        </p:spPr>
        <p:txBody>
          <a:bodyPr>
            <a:noAutofit/>
          </a:bodyPr>
          <a:lstStyle/>
          <a:p>
            <a:r>
              <a:rPr lang="zh-CN" altLang="en-US" sz="4800" dirty="0" smtClean="0"/>
              <a:t>个案</a:t>
            </a:r>
            <a:r>
              <a:rPr lang="zh-CN" altLang="en-US" sz="4800" dirty="0"/>
              <a:t>调查表</a:t>
            </a:r>
          </a:p>
        </p:txBody>
      </p:sp>
      <p:sp>
        <p:nvSpPr>
          <p:cNvPr id="4" name="矩形 3"/>
          <p:cNvSpPr/>
          <p:nvPr/>
        </p:nvSpPr>
        <p:spPr>
          <a:xfrm>
            <a:off x="241979" y="1340768"/>
            <a:ext cx="3681949" cy="2880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03233" y="1232756"/>
            <a:ext cx="3681949" cy="39604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标注 4"/>
          <p:cNvSpPr/>
          <p:nvPr/>
        </p:nvSpPr>
        <p:spPr>
          <a:xfrm>
            <a:off x="107503" y="2060848"/>
            <a:ext cx="3528392" cy="1309586"/>
          </a:xfrm>
          <a:prstGeom prst="wedgeRoundRectCallout">
            <a:avLst>
              <a:gd name="adj1" fmla="val -13625"/>
              <a:gd name="adj2" fmla="val -84914"/>
              <a:gd name="adj3" fmla="val 16667"/>
            </a:avLst>
          </a:prstGeom>
          <a:solidFill>
            <a:srgbClr val="FFFF0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itchFamily="34" charset="0"/>
              <a:buChar char="•"/>
            </a:pPr>
            <a:r>
              <a:rPr lang="zh-CN" altLang="en-US" sz="2000" b="1" dirty="0" smtClean="0">
                <a:solidFill>
                  <a:srgbClr val="FF0000"/>
                </a:solidFill>
                <a:latin typeface="微软雅黑" pitchFamily="34" charset="-122"/>
                <a:ea typeface="微软雅黑" pitchFamily="34" charset="-122"/>
              </a:rPr>
              <a:t>疑似病例仅填写第一部分</a:t>
            </a:r>
            <a:endParaRPr lang="en-US" altLang="zh-CN" sz="2000" b="1" dirty="0" smtClean="0">
              <a:solidFill>
                <a:srgbClr val="FF0000"/>
              </a:solidFill>
              <a:latin typeface="微软雅黑" pitchFamily="34" charset="-122"/>
              <a:ea typeface="微软雅黑" pitchFamily="34" charset="-122"/>
            </a:endParaRPr>
          </a:p>
        </p:txBody>
      </p:sp>
      <p:sp>
        <p:nvSpPr>
          <p:cNvPr id="6" name="右大括号 5"/>
          <p:cNvSpPr/>
          <p:nvPr/>
        </p:nvSpPr>
        <p:spPr>
          <a:xfrm rot="5400000">
            <a:off x="4391981" y="872718"/>
            <a:ext cx="1224133" cy="2736304"/>
          </a:xfrm>
          <a:prstGeom prst="rightBrace">
            <a:avLst>
              <a:gd name="adj1" fmla="val 8333"/>
              <a:gd name="adj2" fmla="val 45952"/>
            </a:avLst>
          </a:prstGeom>
          <a:noFill/>
          <a:ln w="508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TextBox 6"/>
          <p:cNvSpPr txBox="1"/>
          <p:nvPr/>
        </p:nvSpPr>
        <p:spPr>
          <a:xfrm>
            <a:off x="3995936" y="2827206"/>
            <a:ext cx="4896544" cy="3046988"/>
          </a:xfrm>
          <a:prstGeom prst="rect">
            <a:avLst/>
          </a:prstGeom>
          <a:solidFill>
            <a:schemeClr val="accent5">
              <a:lumMod val="90000"/>
            </a:schemeClr>
          </a:solidFill>
          <a:ln>
            <a:solidFill>
              <a:srgbClr val="0070C0"/>
            </a:solidFill>
          </a:ln>
        </p:spPr>
        <p:txBody>
          <a:bodyPr wrap="square" rtlCol="0">
            <a:spAutoFit/>
          </a:bodyPr>
          <a:lstStyle/>
          <a:p>
            <a:pPr marL="342900" indent="-342900">
              <a:buFont typeface="Arial" pitchFamily="34" charset="0"/>
              <a:buChar char="•"/>
            </a:pPr>
            <a:r>
              <a:rPr lang="zh-CN" altLang="en-US" sz="2400" dirty="0" smtClean="0">
                <a:solidFill>
                  <a:srgbClr val="FF0000"/>
                </a:solidFill>
                <a:latin typeface="微软雅黑" pitchFamily="34" charset="-122"/>
                <a:ea typeface="微软雅黑" pitchFamily="34" charset="-122"/>
              </a:rPr>
              <a:t>确诊病例两部分都调查</a:t>
            </a:r>
            <a:endParaRPr lang="en-US" altLang="zh-CN" sz="2400" dirty="0" smtClean="0">
              <a:solidFill>
                <a:srgbClr val="FF0000"/>
              </a:solidFill>
              <a:latin typeface="微软雅黑" pitchFamily="34" charset="-122"/>
              <a:ea typeface="微软雅黑" pitchFamily="34" charset="-122"/>
            </a:endParaRPr>
          </a:p>
          <a:p>
            <a:pPr marL="342900" indent="-342900">
              <a:buFont typeface="Arial" pitchFamily="34" charset="0"/>
              <a:buChar char="•"/>
            </a:pPr>
            <a:r>
              <a:rPr lang="zh-CN" altLang="en-US" sz="2400" dirty="0">
                <a:solidFill>
                  <a:srgbClr val="FF0000"/>
                </a:solidFill>
                <a:latin typeface="微软雅黑" pitchFamily="34" charset="-122"/>
                <a:ea typeface="微软雅黑" pitchFamily="34" charset="-122"/>
              </a:rPr>
              <a:t>聚集</a:t>
            </a:r>
            <a:r>
              <a:rPr lang="zh-CN" altLang="en-US" sz="2400" dirty="0" smtClean="0">
                <a:solidFill>
                  <a:srgbClr val="FF0000"/>
                </a:solidFill>
                <a:latin typeface="微软雅黑" pitchFamily="34" charset="-122"/>
                <a:ea typeface="微软雅黑" pitchFamily="34" charset="-122"/>
              </a:rPr>
              <a:t>性病例两部分都调查</a:t>
            </a:r>
            <a:endParaRPr lang="en-US" altLang="zh-CN" sz="2400" dirty="0" smtClean="0">
              <a:solidFill>
                <a:srgbClr val="FF0000"/>
              </a:solidFill>
              <a:latin typeface="微软雅黑" pitchFamily="34" charset="-122"/>
              <a:ea typeface="微软雅黑" pitchFamily="34" charset="-122"/>
            </a:endParaRPr>
          </a:p>
          <a:p>
            <a:pPr marL="342900" indent="-342900">
              <a:buFont typeface="Arial" pitchFamily="34" charset="0"/>
              <a:buChar char="•"/>
            </a:pPr>
            <a:r>
              <a:rPr lang="zh-CN" altLang="en-US" sz="2400" dirty="0">
                <a:latin typeface="微软雅黑" pitchFamily="34" charset="-122"/>
                <a:ea typeface="微软雅黑" pitchFamily="34" charset="-122"/>
              </a:rPr>
              <a:t>第二</a:t>
            </a:r>
            <a:r>
              <a:rPr lang="zh-CN" altLang="en-US" sz="2400" dirty="0" smtClean="0">
                <a:latin typeface="微软雅黑" pitchFamily="34" charset="-122"/>
                <a:ea typeface="微软雅黑" pitchFamily="34" charset="-122"/>
              </a:rPr>
              <a:t>部分：诊治情况</a:t>
            </a:r>
            <a:r>
              <a:rPr lang="en-US" altLang="zh-CN" sz="2400" dirty="0" smtClean="0">
                <a:latin typeface="微软雅黑" pitchFamily="34" charset="-122"/>
                <a:ea typeface="微软雅黑" pitchFamily="34" charset="-122"/>
              </a:rPr>
              <a:t>+</a:t>
            </a:r>
            <a:r>
              <a:rPr lang="zh-CN" altLang="en-US" sz="2400" dirty="0" smtClean="0">
                <a:latin typeface="微软雅黑" pitchFamily="34" charset="-122"/>
                <a:ea typeface="微软雅黑" pitchFamily="34" charset="-122"/>
              </a:rPr>
              <a:t>感染来源相关信息</a:t>
            </a:r>
            <a:endParaRPr lang="en-US" altLang="zh-CN" sz="2400" dirty="0" smtClean="0">
              <a:latin typeface="微软雅黑" pitchFamily="34" charset="-122"/>
              <a:ea typeface="微软雅黑" pitchFamily="34" charset="-122"/>
            </a:endParaRPr>
          </a:p>
          <a:p>
            <a:pPr marL="800100" lvl="1" indent="-342900">
              <a:buFont typeface="Arial" pitchFamily="34" charset="0"/>
              <a:buChar char="•"/>
            </a:pPr>
            <a:r>
              <a:rPr lang="zh-CN" altLang="en-US" sz="2400" dirty="0">
                <a:latin typeface="微软雅黑" pitchFamily="34" charset="-122"/>
                <a:ea typeface="微软雅黑" pitchFamily="34" charset="-122"/>
              </a:rPr>
              <a:t>接触</a:t>
            </a:r>
            <a:r>
              <a:rPr lang="zh-CN" altLang="en-US" sz="2400" dirty="0" smtClean="0">
                <a:latin typeface="微软雅黑" pitchFamily="34" charset="-122"/>
                <a:ea typeface="微软雅黑" pitchFamily="34" charset="-122"/>
              </a:rPr>
              <a:t>史</a:t>
            </a:r>
            <a:endParaRPr lang="en-US" altLang="zh-CN" sz="2400" dirty="0" smtClean="0">
              <a:latin typeface="微软雅黑" pitchFamily="34" charset="-122"/>
              <a:ea typeface="微软雅黑" pitchFamily="34" charset="-122"/>
            </a:endParaRPr>
          </a:p>
          <a:p>
            <a:pPr marL="800100" lvl="1" indent="-342900">
              <a:buFont typeface="Arial" pitchFamily="34" charset="0"/>
              <a:buChar char="•"/>
            </a:pPr>
            <a:r>
              <a:rPr lang="zh-CN" altLang="en-US" sz="2400" dirty="0" smtClean="0">
                <a:latin typeface="微软雅黑" pitchFamily="34" charset="-122"/>
                <a:ea typeface="微软雅黑" pitchFamily="34" charset="-122"/>
              </a:rPr>
              <a:t>农贸市场活动史</a:t>
            </a:r>
            <a:endParaRPr lang="en-US" altLang="zh-CN" sz="2400" dirty="0" smtClean="0">
              <a:latin typeface="微软雅黑" pitchFamily="34" charset="-122"/>
              <a:ea typeface="微软雅黑" pitchFamily="34" charset="-122"/>
            </a:endParaRPr>
          </a:p>
          <a:p>
            <a:pPr marL="800100" lvl="1" indent="-342900">
              <a:buFont typeface="Arial" pitchFamily="34" charset="0"/>
              <a:buChar char="•"/>
            </a:pPr>
            <a:r>
              <a:rPr lang="zh-CN" altLang="en-US" sz="2400" dirty="0" smtClean="0">
                <a:latin typeface="微软雅黑" pitchFamily="34" charset="-122"/>
                <a:ea typeface="微软雅黑" pitchFamily="34" charset="-122"/>
              </a:rPr>
              <a:t>居住环境和暴露情况</a:t>
            </a:r>
            <a:endParaRPr lang="en-US" altLang="zh-CN" sz="2400" dirty="0" smtClean="0">
              <a:latin typeface="微软雅黑" pitchFamily="34" charset="-122"/>
              <a:ea typeface="微软雅黑" pitchFamily="34" charset="-122"/>
            </a:endParaRPr>
          </a:p>
          <a:p>
            <a:pPr marL="342900" indent="-342900">
              <a:buFont typeface="Arial" pitchFamily="34" charset="0"/>
              <a:buChar char="•"/>
            </a:pPr>
            <a:endParaRPr lang="zh-CN" altLang="en-US" sz="2400" dirty="0">
              <a:latin typeface="微软雅黑" pitchFamily="34" charset="-122"/>
              <a:ea typeface="微软雅黑" pitchFamily="34" charset="-122"/>
            </a:endParaRPr>
          </a:p>
        </p:txBody>
      </p:sp>
    </p:spTree>
    <p:extLst>
      <p:ext uri="{BB962C8B-B14F-4D97-AF65-F5344CB8AC3E}">
        <p14:creationId xmlns:p14="http://schemas.microsoft.com/office/powerpoint/2010/main" val="20930582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9035" y="120651"/>
            <a:ext cx="4700588" cy="633413"/>
          </a:xfrm>
        </p:spPr>
        <p:txBody>
          <a:bodyPr>
            <a:noAutofit/>
          </a:bodyPr>
          <a:lstStyle/>
          <a:p>
            <a:r>
              <a:rPr lang="zh-CN" altLang="en-US" sz="4800" dirty="0" smtClean="0"/>
              <a:t>四、组织</a:t>
            </a:r>
            <a:r>
              <a:rPr lang="zh-CN" altLang="en-US" sz="4800" dirty="0"/>
              <a:t>与实施</a:t>
            </a:r>
          </a:p>
        </p:txBody>
      </p:sp>
      <p:sp>
        <p:nvSpPr>
          <p:cNvPr id="27651" name="文本框 7"/>
          <p:cNvSpPr txBox="1">
            <a:spLocks noChangeArrowheads="1"/>
          </p:cNvSpPr>
          <p:nvPr/>
        </p:nvSpPr>
        <p:spPr bwMode="auto">
          <a:xfrm>
            <a:off x="175261" y="1282701"/>
            <a:ext cx="8351996" cy="5157822"/>
          </a:xfrm>
          <a:prstGeom prst="rect">
            <a:avLst/>
          </a:prstGeom>
          <a:noFill/>
          <a:ln>
            <a:noFill/>
          </a:ln>
        </p:spPr>
        <p:txBody>
          <a:bodyPr wrap="square">
            <a:spAutoFit/>
          </a:bodyPr>
          <a:lstStyle>
            <a:lvl1pPr marL="455930" indent="-455930" defTabSz="1008380">
              <a:spcBef>
                <a:spcPct val="20000"/>
              </a:spcBef>
              <a:buFont typeface="Arial" panose="020B0604020202020204" pitchFamily="34" charset="0"/>
              <a:buChar char="•"/>
              <a:defRPr sz="3400">
                <a:solidFill>
                  <a:schemeClr val="tx1"/>
                </a:solidFill>
                <a:latin typeface="Calibri" panose="020F0502020204030204" pitchFamily="34" charset="0"/>
                <a:ea typeface="宋体" panose="02010600030101010101" pitchFamily="2" charset="-122"/>
              </a:defRPr>
            </a:lvl1pPr>
            <a:lvl2pPr marL="742950" indent="-285750" defTabSz="1008380">
              <a:spcBef>
                <a:spcPct val="20000"/>
              </a:spcBef>
              <a:buFont typeface="Arial" panose="020B0604020202020204" pitchFamily="34" charset="0"/>
              <a:buChar char="–"/>
              <a:defRPr sz="3000">
                <a:solidFill>
                  <a:schemeClr val="tx1"/>
                </a:solidFill>
                <a:latin typeface="Calibri" panose="020F0502020204030204" pitchFamily="34" charset="0"/>
                <a:ea typeface="宋体" panose="02010600030101010101" pitchFamily="2" charset="-122"/>
              </a:defRPr>
            </a:lvl2pPr>
            <a:lvl3pPr marL="1143000" indent="-228600" defTabSz="1008380">
              <a:spcBef>
                <a:spcPct val="20000"/>
              </a:spcBef>
              <a:buFont typeface="Arial" panose="020B0604020202020204" pitchFamily="34" charset="0"/>
              <a:buChar char="•"/>
              <a:defRPr sz="2500">
                <a:solidFill>
                  <a:schemeClr val="tx1"/>
                </a:solidFill>
                <a:latin typeface="Calibri" panose="020F0502020204030204" pitchFamily="34" charset="0"/>
                <a:ea typeface="宋体" panose="02010600030101010101" pitchFamily="2" charset="-122"/>
              </a:defRPr>
            </a:lvl3pPr>
            <a:lvl4pPr marL="1600200" indent="-228600" defTabSz="1008380">
              <a:spcBef>
                <a:spcPct val="20000"/>
              </a:spcBef>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4pPr>
            <a:lvl5pPr marL="2057400" indent="-228600" defTabSz="1008380">
              <a:spcBef>
                <a:spcPct val="20000"/>
              </a:spcBef>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5pPr>
            <a:lvl6pPr marL="25146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6pPr>
            <a:lvl7pPr marL="29718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7pPr>
            <a:lvl8pPr marL="34290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8pPr>
            <a:lvl9pPr marL="38862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9pPr>
          </a:lstStyle>
          <a:p>
            <a:pPr indent="0" algn="just" eaLnBrk="1" latinLnBrk="0" hangingPunct="1">
              <a:lnSpc>
                <a:spcPct val="150000"/>
              </a:lnSpc>
              <a:spcBef>
                <a:spcPts val="600"/>
              </a:spcBef>
              <a:spcAft>
                <a:spcPts val="600"/>
              </a:spcAft>
              <a:buClr>
                <a:srgbClr val="0070C0"/>
              </a:buClr>
              <a:buFont typeface="Wingdings" panose="05000000000000000000" pitchFamily="2" charset="2"/>
              <a:buChar char="p"/>
            </a:pPr>
            <a:r>
              <a:rPr lang="zh-CN" altLang="en-US" sz="2700" b="1" dirty="0">
                <a:latin typeface="微软雅黑" panose="020B0503020204020204" pitchFamily="34" charset="-122"/>
                <a:ea typeface="微软雅黑" panose="020B0503020204020204" pitchFamily="34" charset="-122"/>
              </a:rPr>
              <a:t>属地化管理</a:t>
            </a:r>
          </a:p>
          <a:p>
            <a:pPr indent="0" algn="just" eaLnBrk="1" latinLnBrk="0" hangingPunct="1">
              <a:lnSpc>
                <a:spcPct val="150000"/>
              </a:lnSpc>
              <a:spcBef>
                <a:spcPts val="600"/>
              </a:spcBef>
              <a:spcAft>
                <a:spcPts val="600"/>
              </a:spcAft>
              <a:buClr>
                <a:srgbClr val="0070C0"/>
              </a:buClr>
              <a:buFont typeface="Wingdings" panose="05000000000000000000" pitchFamily="2" charset="2"/>
              <a:buNone/>
            </a:pPr>
            <a:r>
              <a:rPr lang="zh-CN" altLang="en-US" sz="2400" dirty="0">
                <a:latin typeface="微软雅黑" panose="020B0503020204020204" pitchFamily="34" charset="-122"/>
                <a:ea typeface="微软雅黑" panose="020B0503020204020204" pitchFamily="34" charset="-122"/>
              </a:rPr>
              <a:t>根据</a:t>
            </a:r>
            <a:r>
              <a:rPr lang="zh-CN" altLang="zh-CN" sz="2400" dirty="0">
                <a:latin typeface="微软雅黑" panose="020B0503020204020204" pitchFamily="34" charset="-122"/>
                <a:ea typeface="微软雅黑" panose="020B0503020204020204" pitchFamily="34" charset="-122"/>
              </a:rPr>
              <a:t>病例发病前的</a:t>
            </a:r>
            <a:r>
              <a:rPr lang="zh-CN" altLang="zh-CN" sz="2400" b="1" dirty="0">
                <a:latin typeface="微软雅黑" panose="020B0503020204020204" pitchFamily="34" charset="-122"/>
                <a:ea typeface="微软雅黑" panose="020B0503020204020204" pitchFamily="34" charset="-122"/>
              </a:rPr>
              <a:t>居住地、发病后的活动范围、就诊医疗机构</a:t>
            </a:r>
            <a:r>
              <a:rPr lang="zh-CN" altLang="zh-CN" sz="2400" dirty="0">
                <a:latin typeface="微软雅黑" panose="020B0503020204020204" pitchFamily="34" charset="-122"/>
                <a:ea typeface="微软雅黑" panose="020B0503020204020204" pitchFamily="34" charset="-122"/>
              </a:rPr>
              <a:t>所在的县（市、区）级卫生健康行政部门组织疾病预防控制机构开展流行病学</a:t>
            </a:r>
            <a:r>
              <a:rPr lang="zh-CN" altLang="zh-CN" sz="2400" dirty="0" smtClean="0">
                <a:latin typeface="微软雅黑" panose="020B0503020204020204" pitchFamily="34" charset="-122"/>
                <a:ea typeface="微软雅黑" panose="020B0503020204020204" pitchFamily="34" charset="-122"/>
              </a:rPr>
              <a:t>调查</a:t>
            </a:r>
            <a:endParaRPr lang="en-US" altLang="zh-CN" sz="2400" dirty="0" smtClean="0">
              <a:latin typeface="微软雅黑" panose="020B0503020204020204" pitchFamily="34" charset="-122"/>
              <a:ea typeface="微软雅黑" panose="020B0503020204020204" pitchFamily="34" charset="-122"/>
            </a:endParaRPr>
          </a:p>
          <a:p>
            <a:pPr indent="0" algn="just">
              <a:lnSpc>
                <a:spcPct val="150000"/>
              </a:lnSpc>
              <a:spcBef>
                <a:spcPts val="600"/>
              </a:spcBef>
              <a:spcAft>
                <a:spcPts val="600"/>
              </a:spcAft>
              <a:buClr>
                <a:srgbClr val="0070C0"/>
              </a:buClr>
              <a:buFont typeface="Wingdings" panose="05000000000000000000" pitchFamily="2" charset="2"/>
              <a:buChar char="p"/>
            </a:pPr>
            <a:r>
              <a:rPr lang="zh-CN" altLang="zh-CN" sz="2700" b="1" dirty="0">
                <a:latin typeface="微软雅黑" panose="020B0503020204020204" pitchFamily="34" charset="-122"/>
                <a:ea typeface="微软雅黑" panose="020B0503020204020204" pitchFamily="34" charset="-122"/>
              </a:rPr>
              <a:t>调查人员要做好个人防护</a:t>
            </a:r>
            <a:endParaRPr lang="en-US" altLang="zh-CN" sz="2700" b="1" dirty="0">
              <a:latin typeface="微软雅黑" panose="020B0503020204020204" pitchFamily="34" charset="-122"/>
              <a:ea typeface="微软雅黑" panose="020B0503020204020204" pitchFamily="34" charset="-122"/>
            </a:endParaRPr>
          </a:p>
          <a:p>
            <a:pPr indent="0" algn="just">
              <a:lnSpc>
                <a:spcPct val="150000"/>
              </a:lnSpc>
              <a:spcBef>
                <a:spcPts val="600"/>
              </a:spcBef>
              <a:spcAft>
                <a:spcPts val="600"/>
              </a:spcAft>
              <a:buClr>
                <a:srgbClr val="0070C0"/>
              </a:buClr>
              <a:buFont typeface="Wingdings" panose="05000000000000000000" pitchFamily="2" charset="2"/>
              <a:buChar char="p"/>
            </a:pPr>
            <a:r>
              <a:rPr lang="zh-CN" altLang="en-US" sz="2400" dirty="0">
                <a:latin typeface="微软雅黑" panose="020B0503020204020204" pitchFamily="34" charset="-122"/>
                <a:ea typeface="微软雅黑" panose="020B0503020204020204" pitchFamily="34" charset="-122"/>
              </a:rPr>
              <a:t>市级、省级、</a:t>
            </a:r>
            <a:r>
              <a:rPr lang="zh-CN" altLang="en-US" sz="2400" dirty="0" smtClean="0">
                <a:latin typeface="微软雅黑" panose="020B0503020204020204" pitchFamily="34" charset="-122"/>
                <a:ea typeface="微软雅黑" panose="020B0503020204020204" pitchFamily="34" charset="-122"/>
              </a:rPr>
              <a:t>国家级疾控中心将</a:t>
            </a:r>
            <a:r>
              <a:rPr lang="zh-CN" altLang="en-US" sz="2400" dirty="0">
                <a:latin typeface="微软雅黑" panose="020B0503020204020204" pitchFamily="34" charset="-122"/>
                <a:ea typeface="微软雅黑" panose="020B0503020204020204" pitchFamily="34" charset="-122"/>
              </a:rPr>
              <a:t>根据疫情处理需要赶赴现场</a:t>
            </a:r>
            <a:r>
              <a:rPr lang="zh-CN" altLang="en-US" sz="2400" dirty="0" smtClean="0">
                <a:latin typeface="微软雅黑" panose="020B0503020204020204" pitchFamily="34" charset="-122"/>
                <a:ea typeface="微软雅黑" panose="020B0503020204020204" pitchFamily="34" charset="-122"/>
              </a:rPr>
              <a:t>，</a:t>
            </a:r>
            <a:r>
              <a:rPr lang="zh-CN" altLang="en-US" sz="2400" b="1" dirty="0" smtClean="0">
                <a:latin typeface="微软雅黑" panose="020B0503020204020204" pitchFamily="34" charset="-122"/>
                <a:ea typeface="微软雅黑" panose="020B0503020204020204" pitchFamily="34" charset="-122"/>
              </a:rPr>
              <a:t>组成</a:t>
            </a:r>
            <a:r>
              <a:rPr lang="zh-CN" altLang="en-US" sz="2400" b="1" dirty="0">
                <a:latin typeface="微软雅黑" panose="020B0503020204020204" pitchFamily="34" charset="-122"/>
                <a:ea typeface="微软雅黑" panose="020B0503020204020204" pitchFamily="34" charset="-122"/>
              </a:rPr>
              <a:t>联合调查组</a:t>
            </a:r>
            <a:r>
              <a:rPr lang="zh-CN" altLang="en-US" sz="2400" b="1" dirty="0" smtClean="0">
                <a:latin typeface="微软雅黑" panose="020B0503020204020204" pitchFamily="34" charset="-122"/>
                <a:ea typeface="微软雅黑" panose="020B0503020204020204" pitchFamily="34" charset="-122"/>
              </a:rPr>
              <a:t>开展调查</a:t>
            </a:r>
            <a:endParaRPr lang="en-US" altLang="zh-CN" sz="2400" b="1" dirty="0" smtClean="0">
              <a:latin typeface="微软雅黑" panose="020B0503020204020204" pitchFamily="34" charset="-122"/>
              <a:ea typeface="微软雅黑" panose="020B0503020204020204" pitchFamily="34" charset="-122"/>
            </a:endParaRPr>
          </a:p>
          <a:p>
            <a:pPr algn="just" eaLnBrk="1" hangingPunct="1">
              <a:lnSpc>
                <a:spcPts val="3800"/>
              </a:lnSpc>
              <a:spcBef>
                <a:spcPct val="0"/>
              </a:spcBef>
              <a:buClr>
                <a:srgbClr val="0070C0"/>
              </a:buClr>
              <a:buFont typeface="Arial" panose="020B0604020202020204" pitchFamily="34" charset="0"/>
              <a:buNone/>
            </a:pPr>
            <a:endParaRPr lang="en-US" altLang="zh-CN" sz="2300" dirty="0">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20261176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188641"/>
            <a:ext cx="7886700" cy="1145020"/>
          </a:xfrm>
        </p:spPr>
        <p:txBody>
          <a:bodyPr>
            <a:normAutofit/>
          </a:bodyPr>
          <a:lstStyle/>
          <a:p>
            <a:r>
              <a:rPr lang="zh-CN" altLang="en-US" dirty="0">
                <a:latin typeface="黑体" panose="02010609060101010101" pitchFamily="49" charset="-122"/>
                <a:ea typeface="黑体" panose="02010609060101010101" pitchFamily="49" charset="-122"/>
              </a:rPr>
              <a:t>现有疾病认识</a:t>
            </a:r>
            <a:r>
              <a:rPr lang="en-US" altLang="zh-CN" dirty="0" smtClean="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2</a:t>
            </a:r>
            <a:endParaRPr lang="zh-CN" altLang="en-US"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226166" y="1401418"/>
            <a:ext cx="8666314" cy="4835894"/>
          </a:xfrm>
        </p:spPr>
        <p:txBody>
          <a:bodyPr>
            <a:normAutofit fontScale="92500" lnSpcReduction="20000"/>
          </a:bodyPr>
          <a:lstStyle/>
          <a:p>
            <a:pPr>
              <a:lnSpc>
                <a:spcPct val="150000"/>
              </a:lnSpc>
            </a:pPr>
            <a:r>
              <a:rPr lang="zh-CN" altLang="en-US" dirty="0" smtClean="0">
                <a:latin typeface="微软雅黑" panose="020B0503020204020204" pitchFamily="34" charset="-122"/>
                <a:ea typeface="微软雅黑" panose="020B0503020204020204" pitchFamily="34" charset="-122"/>
              </a:rPr>
              <a:t>有限数据估计的潜伏期为</a:t>
            </a:r>
            <a:r>
              <a:rPr lang="en-US" altLang="zh-CN" dirty="0" smtClean="0">
                <a:latin typeface="微软雅黑" panose="020B0503020204020204" pitchFamily="34" charset="-122"/>
                <a:ea typeface="微软雅黑" panose="020B0503020204020204" pitchFamily="34" charset="-122"/>
              </a:rPr>
              <a:t>4-10</a:t>
            </a:r>
            <a:r>
              <a:rPr lang="zh-CN" altLang="en-US" dirty="0" smtClean="0">
                <a:latin typeface="微软雅黑" panose="020B0503020204020204" pitchFamily="34" charset="-122"/>
                <a:ea typeface="微软雅黑" panose="020B0503020204020204" pitchFamily="34" charset="-122"/>
              </a:rPr>
              <a:t>天，平均</a:t>
            </a:r>
            <a:r>
              <a:rPr lang="en-US" altLang="zh-CN" dirty="0" smtClean="0">
                <a:latin typeface="微软雅黑" panose="020B0503020204020204" pitchFamily="34" charset="-122"/>
                <a:ea typeface="微软雅黑" panose="020B0503020204020204" pitchFamily="34" charset="-122"/>
              </a:rPr>
              <a:t>7</a:t>
            </a:r>
            <a:r>
              <a:rPr lang="zh-CN" altLang="en-US" dirty="0" smtClean="0">
                <a:latin typeface="微软雅黑" panose="020B0503020204020204" pitchFamily="34" charset="-122"/>
                <a:ea typeface="微软雅黑" panose="020B0503020204020204" pitchFamily="34" charset="-122"/>
              </a:rPr>
              <a:t>天</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疾病临床严重性：存在轻症，比例仍需观察</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核酸</a:t>
            </a:r>
            <a:r>
              <a:rPr lang="zh-CN" altLang="en-US" dirty="0">
                <a:latin typeface="微软雅黑" panose="020B0503020204020204" pitchFamily="34" charset="-122"/>
                <a:ea typeface="微软雅黑" panose="020B0503020204020204" pitchFamily="34" charset="-122"/>
              </a:rPr>
              <a:t>检测方法可用于病例识别诊断和解除隔离</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出院依据</a:t>
            </a:r>
            <a:r>
              <a:rPr lang="en-US" altLang="zh-CN" dirty="0">
                <a:latin typeface="微软雅黑" panose="020B0503020204020204" pitchFamily="34" charset="-122"/>
                <a:ea typeface="微软雅黑" panose="020B0503020204020204" pitchFamily="34" charset="-122"/>
              </a:rPr>
              <a:t> </a:t>
            </a:r>
            <a:endParaRPr lang="en-US" altLang="zh-CN" dirty="0" smtClean="0">
              <a:latin typeface="微软雅黑" panose="020B0503020204020204" pitchFamily="34" charset="-122"/>
              <a:ea typeface="微软雅黑" panose="020B0503020204020204" pitchFamily="34" charset="-122"/>
            </a:endParaRPr>
          </a:p>
          <a:p>
            <a:pPr lvl="1">
              <a:lnSpc>
                <a:spcPct val="150000"/>
              </a:lnSpc>
            </a:pPr>
            <a:r>
              <a:rPr lang="zh-CN" altLang="en-US" sz="2300" dirty="0" smtClean="0">
                <a:latin typeface="微软雅黑" panose="020B0503020204020204" pitchFamily="34" charset="-122"/>
                <a:ea typeface="微软雅黑" panose="020B0503020204020204" pitchFamily="34" charset="-122"/>
              </a:rPr>
              <a:t>上呼吸道标本检测阳性率低于下呼吸道标本</a:t>
            </a:r>
            <a:endParaRPr lang="en-US" altLang="zh-CN" sz="2300" dirty="0" smtClean="0">
              <a:latin typeface="微软雅黑" panose="020B0503020204020204" pitchFamily="34" charset="-122"/>
              <a:ea typeface="微软雅黑" panose="020B0503020204020204" pitchFamily="34" charset="-122"/>
            </a:endParaRPr>
          </a:p>
          <a:p>
            <a:pPr lvl="1">
              <a:lnSpc>
                <a:spcPct val="150000"/>
              </a:lnSpc>
            </a:pPr>
            <a:r>
              <a:rPr lang="zh-CN" altLang="en-US" sz="2300" dirty="0" smtClean="0">
                <a:latin typeface="微软雅黑" panose="020B0503020204020204" pitchFamily="34" charset="-122"/>
                <a:ea typeface="微软雅黑" panose="020B0503020204020204" pitchFamily="34" charset="-122"/>
              </a:rPr>
              <a:t>疾病病程不同阶段检出率以及疾病严重程度影响检测阳性率</a:t>
            </a:r>
            <a:endParaRPr lang="en-US" altLang="zh-CN" sz="2300" dirty="0" smtClean="0">
              <a:latin typeface="微软雅黑" panose="020B0503020204020204" pitchFamily="34" charset="-122"/>
              <a:ea typeface="微软雅黑" panose="020B0503020204020204" pitchFamily="34" charset="-122"/>
            </a:endParaRPr>
          </a:p>
          <a:p>
            <a:pPr lvl="1">
              <a:lnSpc>
                <a:spcPct val="150000"/>
              </a:lnSpc>
            </a:pPr>
            <a:r>
              <a:rPr lang="zh-CN" altLang="en-US" sz="2300" dirty="0" smtClean="0">
                <a:latin typeface="微软雅黑" panose="020B0503020204020204" pitchFamily="34" charset="-122"/>
                <a:ea typeface="微软雅黑" panose="020B0503020204020204" pitchFamily="34" charset="-122"/>
              </a:rPr>
              <a:t>检测阴性可能是非病人或病人排毒低（传染性低）</a:t>
            </a:r>
            <a:endParaRPr lang="en-US" altLang="zh-CN" sz="2300"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没有疫苗，没有特异性抗病毒药物</a:t>
            </a:r>
            <a:endParaRPr lang="en-US" altLang="zh-CN"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78951757"/>
      </p:ext>
    </p:extLst>
  </p:cSld>
  <p:clrMapOvr>
    <a:masterClrMapping/>
  </p:clrMapOvr>
  <p:transition>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47664" y="260648"/>
            <a:ext cx="6696744" cy="633413"/>
          </a:xfrm>
        </p:spPr>
        <p:txBody>
          <a:bodyPr rtlCol="0">
            <a:noAutofit/>
          </a:bodyPr>
          <a:lstStyle/>
          <a:p>
            <a:pPr algn="l" defTabSz="1009015" eaLnBrk="1" fontAlgn="auto" hangingPunct="1">
              <a:spcAft>
                <a:spcPts val="0"/>
              </a:spcAft>
              <a:defRPr/>
            </a:pPr>
            <a:r>
              <a:rPr lang="zh-CN" altLang="en-US" sz="4800" dirty="0" smtClean="0"/>
              <a:t>五、信息</a:t>
            </a:r>
            <a:r>
              <a:rPr lang="zh-CN" altLang="en-US" sz="4800" dirty="0"/>
              <a:t>的上报与分析</a:t>
            </a:r>
          </a:p>
        </p:txBody>
      </p:sp>
      <p:sp>
        <p:nvSpPr>
          <p:cNvPr id="35843" name="文本框 7"/>
          <p:cNvSpPr txBox="1">
            <a:spLocks noChangeArrowheads="1"/>
          </p:cNvSpPr>
          <p:nvPr/>
        </p:nvSpPr>
        <p:spPr bwMode="auto">
          <a:xfrm>
            <a:off x="107504" y="1344613"/>
            <a:ext cx="8856984" cy="3520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5930" indent="-455930" defTabSz="1008380">
              <a:spcBef>
                <a:spcPct val="20000"/>
              </a:spcBef>
              <a:buFont typeface="Arial" panose="020B0604020202020204" pitchFamily="34" charset="0"/>
              <a:buChar char="•"/>
              <a:defRPr sz="3400">
                <a:solidFill>
                  <a:schemeClr val="tx1"/>
                </a:solidFill>
                <a:latin typeface="Calibri" panose="020F0502020204030204" pitchFamily="34" charset="0"/>
                <a:ea typeface="宋体" panose="02010600030101010101" pitchFamily="2" charset="-122"/>
              </a:defRPr>
            </a:lvl1pPr>
            <a:lvl2pPr marL="742950" indent="-285750" defTabSz="1008380">
              <a:spcBef>
                <a:spcPct val="20000"/>
              </a:spcBef>
              <a:buFont typeface="Arial" panose="020B0604020202020204" pitchFamily="34" charset="0"/>
              <a:buChar char="–"/>
              <a:defRPr sz="3000">
                <a:solidFill>
                  <a:schemeClr val="tx1"/>
                </a:solidFill>
                <a:latin typeface="Calibri" panose="020F0502020204030204" pitchFamily="34" charset="0"/>
                <a:ea typeface="宋体" panose="02010600030101010101" pitchFamily="2" charset="-122"/>
              </a:defRPr>
            </a:lvl2pPr>
            <a:lvl3pPr marL="1143000" indent="-228600" defTabSz="1008380">
              <a:spcBef>
                <a:spcPct val="20000"/>
              </a:spcBef>
              <a:buFont typeface="Arial" panose="020B0604020202020204" pitchFamily="34" charset="0"/>
              <a:buChar char="•"/>
              <a:defRPr sz="2500">
                <a:solidFill>
                  <a:schemeClr val="tx1"/>
                </a:solidFill>
                <a:latin typeface="Calibri" panose="020F0502020204030204" pitchFamily="34" charset="0"/>
                <a:ea typeface="宋体" panose="02010600030101010101" pitchFamily="2" charset="-122"/>
              </a:defRPr>
            </a:lvl3pPr>
            <a:lvl4pPr marL="1600200" indent="-228600" defTabSz="1008380">
              <a:spcBef>
                <a:spcPct val="20000"/>
              </a:spcBef>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4pPr>
            <a:lvl5pPr marL="2057400" indent="-228600" defTabSz="1008380">
              <a:spcBef>
                <a:spcPct val="20000"/>
              </a:spcBef>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5pPr>
            <a:lvl6pPr marL="25146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6pPr>
            <a:lvl7pPr marL="29718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7pPr>
            <a:lvl8pPr marL="34290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8pPr>
            <a:lvl9pPr marL="3886200" indent="-228600" defTabSz="1008380"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9pPr>
          </a:lstStyle>
          <a:p>
            <a:pPr marL="628650" lvl="0" indent="-342900" algn="just">
              <a:lnSpc>
                <a:spcPct val="150000"/>
              </a:lnSpc>
              <a:spcBef>
                <a:spcPts val="600"/>
              </a:spcBef>
              <a:spcAft>
                <a:spcPts val="600"/>
              </a:spcAft>
              <a:buClr>
                <a:srgbClr val="0070C0"/>
              </a:buClr>
              <a:buFont typeface="Wingdings" panose="05000000000000000000" charset="0"/>
              <a:buChar char="p"/>
            </a:pPr>
            <a:r>
              <a:rPr lang="zh-CN" altLang="en-US" sz="2800" b="1" dirty="0">
                <a:latin typeface="微软雅黑" pitchFamily="34" charset="-122"/>
                <a:ea typeface="微软雅黑" pitchFamily="34" charset="-122"/>
              </a:rPr>
              <a:t>区县疾控机构完成调查后，应于</a:t>
            </a:r>
            <a:r>
              <a:rPr lang="zh-CN" altLang="en-US" sz="2800" b="1" dirty="0">
                <a:solidFill>
                  <a:srgbClr val="FF0000"/>
                </a:solidFill>
                <a:latin typeface="微软雅黑" pitchFamily="34" charset="-122"/>
                <a:ea typeface="微软雅黑" pitchFamily="34" charset="-122"/>
              </a:rPr>
              <a:t>个案调查后</a:t>
            </a:r>
            <a:r>
              <a:rPr lang="en-US" altLang="zh-CN" sz="2800" b="1" dirty="0" smtClean="0">
                <a:solidFill>
                  <a:srgbClr val="FF0000"/>
                </a:solidFill>
                <a:latin typeface="微软雅黑" pitchFamily="34" charset="-122"/>
                <a:ea typeface="微软雅黑" pitchFamily="34" charset="-122"/>
              </a:rPr>
              <a:t>2</a:t>
            </a:r>
            <a:r>
              <a:rPr lang="zh-CN" altLang="en-US" sz="2800" b="1" dirty="0" smtClean="0">
                <a:solidFill>
                  <a:srgbClr val="FF0000"/>
                </a:solidFill>
                <a:latin typeface="微软雅黑" pitchFamily="34" charset="-122"/>
                <a:ea typeface="微软雅黑" pitchFamily="34" charset="-122"/>
              </a:rPr>
              <a:t>小时</a:t>
            </a:r>
            <a:r>
              <a:rPr lang="zh-CN" altLang="en-US" sz="2800" b="1" dirty="0">
                <a:solidFill>
                  <a:srgbClr val="FF0000"/>
                </a:solidFill>
                <a:latin typeface="微软雅黑" pitchFamily="34" charset="-122"/>
                <a:ea typeface="微软雅黑" pitchFamily="34" charset="-122"/>
              </a:rPr>
              <a:t>内</a:t>
            </a:r>
            <a:r>
              <a:rPr lang="zh-CN" altLang="en-US" sz="2800" b="1" dirty="0">
                <a:latin typeface="微软雅黑" pitchFamily="34" charset="-122"/>
                <a:ea typeface="微软雅黑" pitchFamily="34" charset="-122"/>
              </a:rPr>
              <a:t>将个案调查表及时通过网络报告系统进行</a:t>
            </a:r>
            <a:r>
              <a:rPr lang="zh-CN" altLang="en-US" sz="2800" b="1" dirty="0">
                <a:solidFill>
                  <a:srgbClr val="FF0000"/>
                </a:solidFill>
                <a:latin typeface="微软雅黑" pitchFamily="34" charset="-122"/>
                <a:ea typeface="微软雅黑" pitchFamily="34" charset="-122"/>
              </a:rPr>
              <a:t>上报</a:t>
            </a:r>
            <a:endParaRPr lang="en-US" altLang="zh-CN" sz="2800" b="1" dirty="0">
              <a:solidFill>
                <a:srgbClr val="FF0000"/>
              </a:solidFill>
              <a:latin typeface="微软雅黑" pitchFamily="34" charset="-122"/>
              <a:ea typeface="微软雅黑" pitchFamily="34" charset="-122"/>
            </a:endParaRPr>
          </a:p>
          <a:p>
            <a:pPr marL="915670" lvl="1" indent="-342900" algn="just">
              <a:lnSpc>
                <a:spcPct val="150000"/>
              </a:lnSpc>
              <a:spcBef>
                <a:spcPts val="600"/>
              </a:spcBef>
              <a:spcAft>
                <a:spcPts val="600"/>
              </a:spcAft>
              <a:buClr>
                <a:srgbClr val="0070C0"/>
              </a:buClr>
              <a:buFont typeface="Wingdings" panose="05000000000000000000" charset="0"/>
              <a:buChar char="p"/>
            </a:pPr>
            <a:r>
              <a:rPr lang="zh-CN" altLang="en-US" sz="2320" dirty="0" smtClean="0">
                <a:latin typeface="微软雅黑" panose="020B0503020204020204" pitchFamily="34" charset="-122"/>
                <a:ea typeface="微软雅黑" panose="020B0503020204020204" pitchFamily="34" charset="-122"/>
              </a:rPr>
              <a:t>具体</a:t>
            </a:r>
            <a:r>
              <a:rPr lang="zh-CN" altLang="en-US" sz="2320" dirty="0">
                <a:latin typeface="微软雅黑" panose="020B0503020204020204" pitchFamily="34" charset="-122"/>
                <a:ea typeface="微软雅黑" panose="020B0503020204020204" pitchFamily="34" charset="-122"/>
              </a:rPr>
              <a:t>报告方式和网址</a:t>
            </a:r>
            <a:r>
              <a:rPr lang="zh-CN" altLang="en-US" sz="2320" dirty="0" smtClean="0">
                <a:latin typeface="微软雅黑" panose="020B0503020204020204" pitchFamily="34" charset="-122"/>
                <a:ea typeface="微软雅黑" panose="020B0503020204020204" pitchFamily="34" charset="-122"/>
              </a:rPr>
              <a:t>另行通知</a:t>
            </a:r>
            <a:endParaRPr lang="en-US" altLang="zh-CN" sz="2320" dirty="0" smtClean="0">
              <a:latin typeface="微软雅黑" panose="020B0503020204020204" pitchFamily="34" charset="-122"/>
              <a:ea typeface="微软雅黑" panose="020B0503020204020204" pitchFamily="34" charset="-122"/>
            </a:endParaRPr>
          </a:p>
          <a:p>
            <a:pPr marL="628650" indent="-342900" algn="just">
              <a:lnSpc>
                <a:spcPct val="150000"/>
              </a:lnSpc>
              <a:spcBef>
                <a:spcPts val="600"/>
              </a:spcBef>
              <a:spcAft>
                <a:spcPts val="600"/>
              </a:spcAft>
              <a:buClr>
                <a:srgbClr val="0070C0"/>
              </a:buClr>
              <a:buFont typeface="Wingdings" panose="05000000000000000000" charset="0"/>
              <a:buChar char="p"/>
            </a:pPr>
            <a:r>
              <a:rPr lang="zh-CN" altLang="en-US" sz="2800" b="1" dirty="0">
                <a:latin typeface="微软雅黑" pitchFamily="34" charset="-122"/>
                <a:ea typeface="微软雅黑" pitchFamily="34" charset="-122"/>
              </a:rPr>
              <a:t>同时将流行病学调查分析报告报送本级卫生健康行政部门和上级疾控机构</a:t>
            </a:r>
            <a:endParaRPr lang="en-US" altLang="zh-CN" sz="2800" b="1" dirty="0">
              <a:latin typeface="微软雅黑" pitchFamily="34" charset="-122"/>
              <a:ea typeface="微软雅黑" pitchFamily="34" charset="-122"/>
            </a:endParaRPr>
          </a:p>
        </p:txBody>
      </p:sp>
    </p:spTree>
    <p:extLst>
      <p:ext uri="{BB962C8B-B14F-4D97-AF65-F5344CB8AC3E}">
        <p14:creationId xmlns:p14="http://schemas.microsoft.com/office/powerpoint/2010/main" val="29306041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59" y="-7520"/>
            <a:ext cx="8496944" cy="6865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850832" y="1934834"/>
            <a:ext cx="3681949" cy="39604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292080" y="836712"/>
            <a:ext cx="3393917" cy="39604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20841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933" y="1522843"/>
            <a:ext cx="9125189" cy="4506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824756" y="548680"/>
            <a:ext cx="8229601" cy="503238"/>
          </a:xfrm>
        </p:spPr>
        <p:txBody>
          <a:bodyPr/>
          <a:lstStyle/>
          <a:p>
            <a:r>
              <a:rPr lang="zh-CN" altLang="en-US" dirty="0"/>
              <a:t>个案</a:t>
            </a:r>
            <a:r>
              <a:rPr lang="zh-CN" altLang="en-US" dirty="0" smtClean="0"/>
              <a:t>调查表：第一部分</a:t>
            </a:r>
            <a:r>
              <a:rPr lang="en-US" altLang="zh-CN" dirty="0" smtClean="0"/>
              <a:t/>
            </a:r>
            <a:br>
              <a:rPr lang="en-US" altLang="zh-CN" dirty="0" smtClean="0"/>
            </a:br>
            <a:endParaRPr lang="zh-CN" altLang="en-US" dirty="0"/>
          </a:p>
        </p:txBody>
      </p:sp>
      <p:sp>
        <p:nvSpPr>
          <p:cNvPr id="5" name="矩形 4"/>
          <p:cNvSpPr/>
          <p:nvPr/>
        </p:nvSpPr>
        <p:spPr>
          <a:xfrm>
            <a:off x="2339753" y="2924944"/>
            <a:ext cx="6336704" cy="4320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5576" y="5597167"/>
            <a:ext cx="4176464" cy="4320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670531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4" name="标题 1"/>
          <p:cNvSpPr txBox="1">
            <a:spLocks/>
          </p:cNvSpPr>
          <p:nvPr/>
        </p:nvSpPr>
        <p:spPr bwMode="auto">
          <a:xfrm>
            <a:off x="790016" y="502312"/>
            <a:ext cx="8229601"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3399"/>
                </a:solidFill>
                <a:latin typeface="+mj-lt"/>
                <a:ea typeface="黑体" pitchFamily="2" charset="-122"/>
                <a:cs typeface="+mj-cs"/>
              </a:defRPr>
            </a:lvl1pPr>
            <a:lvl2pPr algn="ctr" rtl="0" eaLnBrk="0" fontAlgn="base" hangingPunct="0">
              <a:spcBef>
                <a:spcPct val="0"/>
              </a:spcBef>
              <a:spcAft>
                <a:spcPct val="0"/>
              </a:spcAft>
              <a:defRPr sz="3600" b="1">
                <a:solidFill>
                  <a:srgbClr val="003399"/>
                </a:solidFill>
                <a:latin typeface="黑体" pitchFamily="2" charset="-122"/>
                <a:ea typeface="黑体" pitchFamily="2" charset="-122"/>
              </a:defRPr>
            </a:lvl2pPr>
            <a:lvl3pPr algn="ctr" rtl="0" eaLnBrk="0" fontAlgn="base" hangingPunct="0">
              <a:spcBef>
                <a:spcPct val="0"/>
              </a:spcBef>
              <a:spcAft>
                <a:spcPct val="0"/>
              </a:spcAft>
              <a:defRPr sz="3600" b="1">
                <a:solidFill>
                  <a:srgbClr val="003399"/>
                </a:solidFill>
                <a:latin typeface="黑体" pitchFamily="2" charset="-122"/>
                <a:ea typeface="黑体" pitchFamily="2" charset="-122"/>
              </a:defRPr>
            </a:lvl3pPr>
            <a:lvl4pPr algn="ctr" rtl="0" eaLnBrk="0" fontAlgn="base" hangingPunct="0">
              <a:spcBef>
                <a:spcPct val="0"/>
              </a:spcBef>
              <a:spcAft>
                <a:spcPct val="0"/>
              </a:spcAft>
              <a:defRPr sz="3600" b="1">
                <a:solidFill>
                  <a:srgbClr val="003399"/>
                </a:solidFill>
                <a:latin typeface="黑体" pitchFamily="2" charset="-122"/>
                <a:ea typeface="黑体" pitchFamily="2" charset="-122"/>
              </a:defRPr>
            </a:lvl4pPr>
            <a:lvl5pPr algn="ctr" rtl="0" eaLnBrk="0" fontAlgn="base" hangingPunct="0">
              <a:spcBef>
                <a:spcPct val="0"/>
              </a:spcBef>
              <a:spcAft>
                <a:spcPct val="0"/>
              </a:spcAft>
              <a:defRPr sz="3600" b="1">
                <a:solidFill>
                  <a:srgbClr val="003399"/>
                </a:solidFill>
                <a:latin typeface="黑体" pitchFamily="2" charset="-122"/>
                <a:ea typeface="黑体" pitchFamily="2" charset="-122"/>
              </a:defRPr>
            </a:lvl5pPr>
            <a:lvl6pPr marL="457200" algn="ctr" rtl="0" eaLnBrk="1" fontAlgn="base" hangingPunct="1">
              <a:spcBef>
                <a:spcPct val="0"/>
              </a:spcBef>
              <a:spcAft>
                <a:spcPct val="0"/>
              </a:spcAft>
              <a:defRPr sz="3600">
                <a:solidFill>
                  <a:schemeClr val="tx2"/>
                </a:solidFill>
                <a:latin typeface="Arial" charset="0"/>
                <a:ea typeface="宋体" pitchFamily="2" charset="-122"/>
              </a:defRPr>
            </a:lvl6pPr>
            <a:lvl7pPr marL="914400" algn="ctr" rtl="0" eaLnBrk="1" fontAlgn="base" hangingPunct="1">
              <a:spcBef>
                <a:spcPct val="0"/>
              </a:spcBef>
              <a:spcAft>
                <a:spcPct val="0"/>
              </a:spcAft>
              <a:defRPr sz="3600">
                <a:solidFill>
                  <a:schemeClr val="tx2"/>
                </a:solidFill>
                <a:latin typeface="Arial" charset="0"/>
                <a:ea typeface="宋体" pitchFamily="2" charset="-122"/>
              </a:defRPr>
            </a:lvl7pPr>
            <a:lvl8pPr marL="1371600" algn="ctr" rtl="0" eaLnBrk="1" fontAlgn="base" hangingPunct="1">
              <a:spcBef>
                <a:spcPct val="0"/>
              </a:spcBef>
              <a:spcAft>
                <a:spcPct val="0"/>
              </a:spcAft>
              <a:defRPr sz="3600">
                <a:solidFill>
                  <a:schemeClr val="tx2"/>
                </a:solidFill>
                <a:latin typeface="Arial" charset="0"/>
                <a:ea typeface="宋体" pitchFamily="2" charset="-122"/>
              </a:defRPr>
            </a:lvl8pPr>
            <a:lvl9pPr marL="1828800" algn="ctr" rtl="0" eaLnBrk="1" fontAlgn="base" hangingPunct="1">
              <a:spcBef>
                <a:spcPct val="0"/>
              </a:spcBef>
              <a:spcAft>
                <a:spcPct val="0"/>
              </a:spcAft>
              <a:defRPr sz="3600">
                <a:solidFill>
                  <a:schemeClr val="tx2"/>
                </a:solidFill>
                <a:latin typeface="Arial" charset="0"/>
                <a:ea typeface="宋体" pitchFamily="2" charset="-122"/>
              </a:defRPr>
            </a:lvl9pPr>
          </a:lstStyle>
          <a:p>
            <a:r>
              <a:rPr lang="zh-CN" altLang="en-US" dirty="0" smtClean="0"/>
              <a:t>个案调查表：第二部分</a:t>
            </a:r>
            <a:endParaRPr lang="en-US" altLang="zh-CN" dirty="0" smtClean="0"/>
          </a:p>
          <a:p>
            <a:r>
              <a:rPr lang="zh-CN" altLang="en-US" dirty="0"/>
              <a:t>（一）诊治信息</a:t>
            </a: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893" y="1340768"/>
            <a:ext cx="8437616" cy="4248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899591" y="2852936"/>
            <a:ext cx="7818917"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04923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099" y="1412776"/>
            <a:ext cx="8892901"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标题 1"/>
          <p:cNvSpPr txBox="1">
            <a:spLocks/>
          </p:cNvSpPr>
          <p:nvPr/>
        </p:nvSpPr>
        <p:spPr bwMode="auto">
          <a:xfrm>
            <a:off x="790016" y="297061"/>
            <a:ext cx="8229601"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3399"/>
                </a:solidFill>
                <a:latin typeface="+mj-lt"/>
                <a:ea typeface="黑体" pitchFamily="2" charset="-122"/>
                <a:cs typeface="+mj-cs"/>
              </a:defRPr>
            </a:lvl1pPr>
            <a:lvl2pPr algn="ctr" rtl="0" eaLnBrk="0" fontAlgn="base" hangingPunct="0">
              <a:spcBef>
                <a:spcPct val="0"/>
              </a:spcBef>
              <a:spcAft>
                <a:spcPct val="0"/>
              </a:spcAft>
              <a:defRPr sz="3600" b="1">
                <a:solidFill>
                  <a:srgbClr val="003399"/>
                </a:solidFill>
                <a:latin typeface="黑体" pitchFamily="2" charset="-122"/>
                <a:ea typeface="黑体" pitchFamily="2" charset="-122"/>
              </a:defRPr>
            </a:lvl2pPr>
            <a:lvl3pPr algn="ctr" rtl="0" eaLnBrk="0" fontAlgn="base" hangingPunct="0">
              <a:spcBef>
                <a:spcPct val="0"/>
              </a:spcBef>
              <a:spcAft>
                <a:spcPct val="0"/>
              </a:spcAft>
              <a:defRPr sz="3600" b="1">
                <a:solidFill>
                  <a:srgbClr val="003399"/>
                </a:solidFill>
                <a:latin typeface="黑体" pitchFamily="2" charset="-122"/>
                <a:ea typeface="黑体" pitchFamily="2" charset="-122"/>
              </a:defRPr>
            </a:lvl3pPr>
            <a:lvl4pPr algn="ctr" rtl="0" eaLnBrk="0" fontAlgn="base" hangingPunct="0">
              <a:spcBef>
                <a:spcPct val="0"/>
              </a:spcBef>
              <a:spcAft>
                <a:spcPct val="0"/>
              </a:spcAft>
              <a:defRPr sz="3600" b="1">
                <a:solidFill>
                  <a:srgbClr val="003399"/>
                </a:solidFill>
                <a:latin typeface="黑体" pitchFamily="2" charset="-122"/>
                <a:ea typeface="黑体" pitchFamily="2" charset="-122"/>
              </a:defRPr>
            </a:lvl4pPr>
            <a:lvl5pPr algn="ctr" rtl="0" eaLnBrk="0" fontAlgn="base" hangingPunct="0">
              <a:spcBef>
                <a:spcPct val="0"/>
              </a:spcBef>
              <a:spcAft>
                <a:spcPct val="0"/>
              </a:spcAft>
              <a:defRPr sz="3600" b="1">
                <a:solidFill>
                  <a:srgbClr val="003399"/>
                </a:solidFill>
                <a:latin typeface="黑体" pitchFamily="2" charset="-122"/>
                <a:ea typeface="黑体" pitchFamily="2" charset="-122"/>
              </a:defRPr>
            </a:lvl5pPr>
            <a:lvl6pPr marL="457200" algn="ctr" rtl="0" eaLnBrk="1" fontAlgn="base" hangingPunct="1">
              <a:spcBef>
                <a:spcPct val="0"/>
              </a:spcBef>
              <a:spcAft>
                <a:spcPct val="0"/>
              </a:spcAft>
              <a:defRPr sz="3600">
                <a:solidFill>
                  <a:schemeClr val="tx2"/>
                </a:solidFill>
                <a:latin typeface="Arial" charset="0"/>
                <a:ea typeface="宋体" pitchFamily="2" charset="-122"/>
              </a:defRPr>
            </a:lvl6pPr>
            <a:lvl7pPr marL="914400" algn="ctr" rtl="0" eaLnBrk="1" fontAlgn="base" hangingPunct="1">
              <a:spcBef>
                <a:spcPct val="0"/>
              </a:spcBef>
              <a:spcAft>
                <a:spcPct val="0"/>
              </a:spcAft>
              <a:defRPr sz="3600">
                <a:solidFill>
                  <a:schemeClr val="tx2"/>
                </a:solidFill>
                <a:latin typeface="Arial" charset="0"/>
                <a:ea typeface="宋体" pitchFamily="2" charset="-122"/>
              </a:defRPr>
            </a:lvl7pPr>
            <a:lvl8pPr marL="1371600" algn="ctr" rtl="0" eaLnBrk="1" fontAlgn="base" hangingPunct="1">
              <a:spcBef>
                <a:spcPct val="0"/>
              </a:spcBef>
              <a:spcAft>
                <a:spcPct val="0"/>
              </a:spcAft>
              <a:defRPr sz="3600">
                <a:solidFill>
                  <a:schemeClr val="tx2"/>
                </a:solidFill>
                <a:latin typeface="Arial" charset="0"/>
                <a:ea typeface="宋体" pitchFamily="2" charset="-122"/>
              </a:defRPr>
            </a:lvl8pPr>
            <a:lvl9pPr marL="1828800" algn="ctr" rtl="0" eaLnBrk="1" fontAlgn="base" hangingPunct="1">
              <a:spcBef>
                <a:spcPct val="0"/>
              </a:spcBef>
              <a:spcAft>
                <a:spcPct val="0"/>
              </a:spcAft>
              <a:defRPr sz="3600">
                <a:solidFill>
                  <a:schemeClr val="tx2"/>
                </a:solidFill>
                <a:latin typeface="Arial" charset="0"/>
                <a:ea typeface="宋体" pitchFamily="2" charset="-122"/>
              </a:defRPr>
            </a:lvl9pPr>
          </a:lstStyle>
          <a:p>
            <a:r>
              <a:rPr lang="zh-CN" altLang="en-US" dirty="0" smtClean="0"/>
              <a:t>个案调查表：第二部分</a:t>
            </a:r>
            <a:endParaRPr lang="en-US" altLang="zh-CN" dirty="0" smtClean="0"/>
          </a:p>
          <a:p>
            <a:r>
              <a:rPr lang="zh-CN" altLang="en-US" dirty="0"/>
              <a:t>（一）诊治信息</a:t>
            </a:r>
          </a:p>
        </p:txBody>
      </p:sp>
      <p:sp>
        <p:nvSpPr>
          <p:cNvPr id="6" name="矩形 5"/>
          <p:cNvSpPr/>
          <p:nvPr/>
        </p:nvSpPr>
        <p:spPr>
          <a:xfrm>
            <a:off x="611560" y="4725144"/>
            <a:ext cx="7818917" cy="165618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819059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6224" y="1173794"/>
            <a:ext cx="8589963"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标题 1"/>
          <p:cNvSpPr txBox="1">
            <a:spLocks/>
          </p:cNvSpPr>
          <p:nvPr/>
        </p:nvSpPr>
        <p:spPr bwMode="auto">
          <a:xfrm>
            <a:off x="790016" y="650030"/>
            <a:ext cx="8229601"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3399"/>
                </a:solidFill>
                <a:latin typeface="+mj-lt"/>
                <a:ea typeface="黑体" pitchFamily="2" charset="-122"/>
                <a:cs typeface="+mj-cs"/>
              </a:defRPr>
            </a:lvl1pPr>
            <a:lvl2pPr algn="ctr" rtl="0" eaLnBrk="0" fontAlgn="base" hangingPunct="0">
              <a:spcBef>
                <a:spcPct val="0"/>
              </a:spcBef>
              <a:spcAft>
                <a:spcPct val="0"/>
              </a:spcAft>
              <a:defRPr sz="3600" b="1">
                <a:solidFill>
                  <a:srgbClr val="003399"/>
                </a:solidFill>
                <a:latin typeface="黑体" pitchFamily="2" charset="-122"/>
                <a:ea typeface="黑体" pitchFamily="2" charset="-122"/>
              </a:defRPr>
            </a:lvl2pPr>
            <a:lvl3pPr algn="ctr" rtl="0" eaLnBrk="0" fontAlgn="base" hangingPunct="0">
              <a:spcBef>
                <a:spcPct val="0"/>
              </a:spcBef>
              <a:spcAft>
                <a:spcPct val="0"/>
              </a:spcAft>
              <a:defRPr sz="3600" b="1">
                <a:solidFill>
                  <a:srgbClr val="003399"/>
                </a:solidFill>
                <a:latin typeface="黑体" pitchFamily="2" charset="-122"/>
                <a:ea typeface="黑体" pitchFamily="2" charset="-122"/>
              </a:defRPr>
            </a:lvl3pPr>
            <a:lvl4pPr algn="ctr" rtl="0" eaLnBrk="0" fontAlgn="base" hangingPunct="0">
              <a:spcBef>
                <a:spcPct val="0"/>
              </a:spcBef>
              <a:spcAft>
                <a:spcPct val="0"/>
              </a:spcAft>
              <a:defRPr sz="3600" b="1">
                <a:solidFill>
                  <a:srgbClr val="003399"/>
                </a:solidFill>
                <a:latin typeface="黑体" pitchFamily="2" charset="-122"/>
                <a:ea typeface="黑体" pitchFamily="2" charset="-122"/>
              </a:defRPr>
            </a:lvl4pPr>
            <a:lvl5pPr algn="ctr" rtl="0" eaLnBrk="0" fontAlgn="base" hangingPunct="0">
              <a:spcBef>
                <a:spcPct val="0"/>
              </a:spcBef>
              <a:spcAft>
                <a:spcPct val="0"/>
              </a:spcAft>
              <a:defRPr sz="3600" b="1">
                <a:solidFill>
                  <a:srgbClr val="003399"/>
                </a:solidFill>
                <a:latin typeface="黑体" pitchFamily="2" charset="-122"/>
                <a:ea typeface="黑体" pitchFamily="2" charset="-122"/>
              </a:defRPr>
            </a:lvl5pPr>
            <a:lvl6pPr marL="457200" algn="ctr" rtl="0" eaLnBrk="1" fontAlgn="base" hangingPunct="1">
              <a:spcBef>
                <a:spcPct val="0"/>
              </a:spcBef>
              <a:spcAft>
                <a:spcPct val="0"/>
              </a:spcAft>
              <a:defRPr sz="3600">
                <a:solidFill>
                  <a:schemeClr val="tx2"/>
                </a:solidFill>
                <a:latin typeface="Arial" charset="0"/>
                <a:ea typeface="宋体" pitchFamily="2" charset="-122"/>
              </a:defRPr>
            </a:lvl6pPr>
            <a:lvl7pPr marL="914400" algn="ctr" rtl="0" eaLnBrk="1" fontAlgn="base" hangingPunct="1">
              <a:spcBef>
                <a:spcPct val="0"/>
              </a:spcBef>
              <a:spcAft>
                <a:spcPct val="0"/>
              </a:spcAft>
              <a:defRPr sz="3600">
                <a:solidFill>
                  <a:schemeClr val="tx2"/>
                </a:solidFill>
                <a:latin typeface="Arial" charset="0"/>
                <a:ea typeface="宋体" pitchFamily="2" charset="-122"/>
              </a:defRPr>
            </a:lvl7pPr>
            <a:lvl8pPr marL="1371600" algn="ctr" rtl="0" eaLnBrk="1" fontAlgn="base" hangingPunct="1">
              <a:spcBef>
                <a:spcPct val="0"/>
              </a:spcBef>
              <a:spcAft>
                <a:spcPct val="0"/>
              </a:spcAft>
              <a:defRPr sz="3600">
                <a:solidFill>
                  <a:schemeClr val="tx2"/>
                </a:solidFill>
                <a:latin typeface="Arial" charset="0"/>
                <a:ea typeface="宋体" pitchFamily="2" charset="-122"/>
              </a:defRPr>
            </a:lvl8pPr>
            <a:lvl9pPr marL="1828800" algn="ctr" rtl="0" eaLnBrk="1" fontAlgn="base" hangingPunct="1">
              <a:spcBef>
                <a:spcPct val="0"/>
              </a:spcBef>
              <a:spcAft>
                <a:spcPct val="0"/>
              </a:spcAft>
              <a:defRPr sz="3600">
                <a:solidFill>
                  <a:schemeClr val="tx2"/>
                </a:solidFill>
                <a:latin typeface="Arial" charset="0"/>
                <a:ea typeface="宋体" pitchFamily="2" charset="-122"/>
              </a:defRPr>
            </a:lvl9pPr>
          </a:lstStyle>
          <a:p>
            <a:r>
              <a:rPr lang="zh-CN" altLang="en-US" dirty="0" smtClean="0"/>
              <a:t>个案调查表：第二部分</a:t>
            </a:r>
            <a:endParaRPr lang="en-US" altLang="zh-CN" dirty="0" smtClean="0"/>
          </a:p>
          <a:p>
            <a:r>
              <a:rPr lang="zh-CN" altLang="en-US" dirty="0" smtClean="0"/>
              <a:t>（二）感染来源相关信息</a:t>
            </a:r>
            <a:r>
              <a:rPr lang="en-US" altLang="zh-CN" dirty="0" smtClean="0"/>
              <a:t>-</a:t>
            </a:r>
            <a:r>
              <a:rPr lang="zh-CN" altLang="en-US" dirty="0" smtClean="0"/>
              <a:t>接触史</a:t>
            </a:r>
            <a:endParaRPr lang="zh-CN" altLang="en-US" dirty="0"/>
          </a:p>
          <a:p>
            <a:endParaRPr lang="zh-CN" altLang="en-US" dirty="0"/>
          </a:p>
        </p:txBody>
      </p:sp>
      <p:sp>
        <p:nvSpPr>
          <p:cNvPr id="6" name="矩形 5"/>
          <p:cNvSpPr/>
          <p:nvPr/>
        </p:nvSpPr>
        <p:spPr>
          <a:xfrm>
            <a:off x="3491880" y="2492896"/>
            <a:ext cx="648071" cy="172819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圆角矩形标注 1"/>
          <p:cNvSpPr/>
          <p:nvPr/>
        </p:nvSpPr>
        <p:spPr>
          <a:xfrm>
            <a:off x="395536" y="3774119"/>
            <a:ext cx="2376264" cy="1728192"/>
          </a:xfrm>
          <a:prstGeom prst="wedgeRoundRectCallout">
            <a:avLst>
              <a:gd name="adj1" fmla="val 79950"/>
              <a:gd name="adj2" fmla="val -56247"/>
              <a:gd name="adj3" fmla="val 16667"/>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itchFamily="34" charset="0"/>
              <a:buChar char="•"/>
            </a:pPr>
            <a:r>
              <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经常：</a:t>
            </a:r>
            <a:r>
              <a:rPr lang="en-US" altLang="zh-CN"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≥4</a:t>
            </a:r>
            <a:r>
              <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次</a:t>
            </a:r>
            <a:r>
              <a:rPr lang="en-US" altLang="zh-CN"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a:t>
            </a:r>
            <a:r>
              <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周</a:t>
            </a:r>
            <a:endParaRPr lang="en-US" altLang="zh-CN"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marL="285750" indent="-285750">
              <a:buFont typeface="Arial" pitchFamily="34" charset="0"/>
              <a:buChar char="•"/>
            </a:pPr>
            <a:r>
              <a:rPr kumimoji="1"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一般：</a:t>
            </a:r>
            <a:r>
              <a:rPr kumimoji="1" lang="en-US" altLang="zh-CN"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2-3</a:t>
            </a:r>
            <a:r>
              <a:rPr kumimoji="1"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次</a:t>
            </a:r>
            <a:r>
              <a:rPr kumimoji="1" lang="en-US" altLang="zh-CN"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a:t>
            </a:r>
            <a:r>
              <a:rPr kumimoji="1"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周</a:t>
            </a:r>
            <a:endParaRPr kumimoji="1" lang="en-US" altLang="zh-CN"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marL="285750" indent="-285750">
              <a:buFont typeface="Arial" pitchFamily="34" charset="0"/>
              <a:buChar char="•"/>
            </a:pPr>
            <a:r>
              <a:rPr kumimoji="1"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偶尔：</a:t>
            </a:r>
            <a:r>
              <a:rPr kumimoji="1" lang="en-US" altLang="zh-CN"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1</a:t>
            </a:r>
            <a:r>
              <a:rPr kumimoji="1"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次</a:t>
            </a:r>
            <a:r>
              <a:rPr kumimoji="1" lang="en-US" altLang="zh-CN"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a:t>
            </a:r>
            <a:r>
              <a:rPr kumimoji="1"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周</a:t>
            </a:r>
            <a:endParaRPr kumimoji="1" lang="zh-CN" altLang="en-US" dirty="0">
              <a:solidFill>
                <a:schemeClr val="tx1"/>
              </a:solidFill>
            </a:endParaRPr>
          </a:p>
          <a:p>
            <a:pPr marL="285750" indent="-285750" algn="ctr">
              <a:buFont typeface="Arial" pitchFamily="34" charset="0"/>
              <a:buChar char="•"/>
            </a:pPr>
            <a:endPar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2774902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2837" y="1412776"/>
            <a:ext cx="7875587" cy="499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标题 1"/>
          <p:cNvSpPr txBox="1">
            <a:spLocks/>
          </p:cNvSpPr>
          <p:nvPr/>
        </p:nvSpPr>
        <p:spPr bwMode="auto">
          <a:xfrm>
            <a:off x="804111" y="757045"/>
            <a:ext cx="8229601"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3399"/>
                </a:solidFill>
                <a:latin typeface="+mj-lt"/>
                <a:ea typeface="黑体" pitchFamily="2" charset="-122"/>
                <a:cs typeface="+mj-cs"/>
              </a:defRPr>
            </a:lvl1pPr>
            <a:lvl2pPr algn="ctr" rtl="0" eaLnBrk="0" fontAlgn="base" hangingPunct="0">
              <a:spcBef>
                <a:spcPct val="0"/>
              </a:spcBef>
              <a:spcAft>
                <a:spcPct val="0"/>
              </a:spcAft>
              <a:defRPr sz="3600" b="1">
                <a:solidFill>
                  <a:srgbClr val="003399"/>
                </a:solidFill>
                <a:latin typeface="黑体" pitchFamily="2" charset="-122"/>
                <a:ea typeface="黑体" pitchFamily="2" charset="-122"/>
              </a:defRPr>
            </a:lvl2pPr>
            <a:lvl3pPr algn="ctr" rtl="0" eaLnBrk="0" fontAlgn="base" hangingPunct="0">
              <a:spcBef>
                <a:spcPct val="0"/>
              </a:spcBef>
              <a:spcAft>
                <a:spcPct val="0"/>
              </a:spcAft>
              <a:defRPr sz="3600" b="1">
                <a:solidFill>
                  <a:srgbClr val="003399"/>
                </a:solidFill>
                <a:latin typeface="黑体" pitchFamily="2" charset="-122"/>
                <a:ea typeface="黑体" pitchFamily="2" charset="-122"/>
              </a:defRPr>
            </a:lvl3pPr>
            <a:lvl4pPr algn="ctr" rtl="0" eaLnBrk="0" fontAlgn="base" hangingPunct="0">
              <a:spcBef>
                <a:spcPct val="0"/>
              </a:spcBef>
              <a:spcAft>
                <a:spcPct val="0"/>
              </a:spcAft>
              <a:defRPr sz="3600" b="1">
                <a:solidFill>
                  <a:srgbClr val="003399"/>
                </a:solidFill>
                <a:latin typeface="黑体" pitchFamily="2" charset="-122"/>
                <a:ea typeface="黑体" pitchFamily="2" charset="-122"/>
              </a:defRPr>
            </a:lvl4pPr>
            <a:lvl5pPr algn="ctr" rtl="0" eaLnBrk="0" fontAlgn="base" hangingPunct="0">
              <a:spcBef>
                <a:spcPct val="0"/>
              </a:spcBef>
              <a:spcAft>
                <a:spcPct val="0"/>
              </a:spcAft>
              <a:defRPr sz="3600" b="1">
                <a:solidFill>
                  <a:srgbClr val="003399"/>
                </a:solidFill>
                <a:latin typeface="黑体" pitchFamily="2" charset="-122"/>
                <a:ea typeface="黑体" pitchFamily="2" charset="-122"/>
              </a:defRPr>
            </a:lvl5pPr>
            <a:lvl6pPr marL="457200" algn="ctr" rtl="0" eaLnBrk="1" fontAlgn="base" hangingPunct="1">
              <a:spcBef>
                <a:spcPct val="0"/>
              </a:spcBef>
              <a:spcAft>
                <a:spcPct val="0"/>
              </a:spcAft>
              <a:defRPr sz="3600">
                <a:solidFill>
                  <a:schemeClr val="tx2"/>
                </a:solidFill>
                <a:latin typeface="Arial" charset="0"/>
                <a:ea typeface="宋体" pitchFamily="2" charset="-122"/>
              </a:defRPr>
            </a:lvl6pPr>
            <a:lvl7pPr marL="914400" algn="ctr" rtl="0" eaLnBrk="1" fontAlgn="base" hangingPunct="1">
              <a:spcBef>
                <a:spcPct val="0"/>
              </a:spcBef>
              <a:spcAft>
                <a:spcPct val="0"/>
              </a:spcAft>
              <a:defRPr sz="3600">
                <a:solidFill>
                  <a:schemeClr val="tx2"/>
                </a:solidFill>
                <a:latin typeface="Arial" charset="0"/>
                <a:ea typeface="宋体" pitchFamily="2" charset="-122"/>
              </a:defRPr>
            </a:lvl7pPr>
            <a:lvl8pPr marL="1371600" algn="ctr" rtl="0" eaLnBrk="1" fontAlgn="base" hangingPunct="1">
              <a:spcBef>
                <a:spcPct val="0"/>
              </a:spcBef>
              <a:spcAft>
                <a:spcPct val="0"/>
              </a:spcAft>
              <a:defRPr sz="3600">
                <a:solidFill>
                  <a:schemeClr val="tx2"/>
                </a:solidFill>
                <a:latin typeface="Arial" charset="0"/>
                <a:ea typeface="宋体" pitchFamily="2" charset="-122"/>
              </a:defRPr>
            </a:lvl8pPr>
            <a:lvl9pPr marL="1828800" algn="ctr" rtl="0" eaLnBrk="1" fontAlgn="base" hangingPunct="1">
              <a:spcBef>
                <a:spcPct val="0"/>
              </a:spcBef>
              <a:spcAft>
                <a:spcPct val="0"/>
              </a:spcAft>
              <a:defRPr sz="3600">
                <a:solidFill>
                  <a:schemeClr val="tx2"/>
                </a:solidFill>
                <a:latin typeface="Arial" charset="0"/>
                <a:ea typeface="宋体" pitchFamily="2" charset="-122"/>
              </a:defRPr>
            </a:lvl9pPr>
          </a:lstStyle>
          <a:p>
            <a:r>
              <a:rPr lang="zh-CN" altLang="en-US" dirty="0" smtClean="0"/>
              <a:t>个案调查表：第二部分</a:t>
            </a:r>
            <a:endParaRPr lang="en-US" altLang="zh-CN" dirty="0" smtClean="0"/>
          </a:p>
          <a:p>
            <a:r>
              <a:rPr lang="zh-CN" altLang="en-US" sz="3200" dirty="0"/>
              <a:t>（二）感染来源相关信息</a:t>
            </a:r>
            <a:r>
              <a:rPr lang="en-US" altLang="zh-CN" sz="3200" dirty="0" smtClean="0"/>
              <a:t>-</a:t>
            </a:r>
            <a:r>
              <a:rPr lang="zh-CN" altLang="en-US" sz="3200" dirty="0" smtClean="0"/>
              <a:t>农贸市场活动史</a:t>
            </a:r>
            <a:endParaRPr lang="zh-CN" altLang="en-US" sz="3200" dirty="0"/>
          </a:p>
          <a:p>
            <a:endParaRPr lang="zh-CN" altLang="en-US" dirty="0"/>
          </a:p>
        </p:txBody>
      </p:sp>
      <p:sp>
        <p:nvSpPr>
          <p:cNvPr id="6" name="矩形 5"/>
          <p:cNvSpPr/>
          <p:nvPr/>
        </p:nvSpPr>
        <p:spPr>
          <a:xfrm>
            <a:off x="4139952" y="1609422"/>
            <a:ext cx="4248472" cy="4320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圆角矩形标注 1"/>
          <p:cNvSpPr/>
          <p:nvPr/>
        </p:nvSpPr>
        <p:spPr>
          <a:xfrm>
            <a:off x="251520" y="757045"/>
            <a:ext cx="2376264" cy="655731"/>
          </a:xfrm>
          <a:prstGeom prst="wedgeRoundRectCallout">
            <a:avLst>
              <a:gd name="adj1" fmla="val 84226"/>
              <a:gd name="adj2" fmla="val 171001"/>
              <a:gd name="adj3" fmla="val 16667"/>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itchFamily="34" charset="0"/>
              <a:buChar char="•"/>
            </a:pPr>
            <a:r>
              <a:rPr lang="zh-CN" altLang="en-US"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作为一类，需单独填写后面详细信息</a:t>
            </a:r>
            <a:endPar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6"/>
          <p:cNvSpPr/>
          <p:nvPr/>
        </p:nvSpPr>
        <p:spPr>
          <a:xfrm>
            <a:off x="3491880" y="2132856"/>
            <a:ext cx="3240360" cy="2880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6948264" y="2091691"/>
            <a:ext cx="1008112" cy="288032"/>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1763688" y="2492896"/>
            <a:ext cx="4968552" cy="216024"/>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圆角矩形标注 10"/>
          <p:cNvSpPr/>
          <p:nvPr/>
        </p:nvSpPr>
        <p:spPr>
          <a:xfrm>
            <a:off x="6651147" y="800299"/>
            <a:ext cx="2376264" cy="655731"/>
          </a:xfrm>
          <a:prstGeom prst="wedgeRoundRectCallout">
            <a:avLst>
              <a:gd name="adj1" fmla="val -19339"/>
              <a:gd name="adj2" fmla="val 143456"/>
              <a:gd name="adj3" fmla="val 16667"/>
            </a:avLst>
          </a:prstGeom>
          <a:solidFill>
            <a:srgbClr val="FFFF00"/>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itchFamily="34" charset="0"/>
              <a:buChar char="•"/>
            </a:pPr>
            <a:r>
              <a:rPr lang="zh-CN" altLang="en-US"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作为一类，需单独填写后面详细信息</a:t>
            </a:r>
            <a:endPar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矩形 11"/>
          <p:cNvSpPr/>
          <p:nvPr/>
        </p:nvSpPr>
        <p:spPr>
          <a:xfrm>
            <a:off x="2195736" y="3068960"/>
            <a:ext cx="936104" cy="2880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圆角矩形标注 12"/>
          <p:cNvSpPr/>
          <p:nvPr/>
        </p:nvSpPr>
        <p:spPr>
          <a:xfrm>
            <a:off x="6156177" y="2492896"/>
            <a:ext cx="2871234" cy="1047945"/>
          </a:xfrm>
          <a:prstGeom prst="wedgeRoundRectCallout">
            <a:avLst>
              <a:gd name="adj1" fmla="val -155520"/>
              <a:gd name="adj2" fmla="val 19734"/>
              <a:gd name="adj3" fmla="val 16667"/>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itchFamily="34" charset="0"/>
              <a:buChar char="•"/>
            </a:pPr>
            <a:r>
              <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指非家禽、家畜类动物，例如野生蛇、虎斑蛙、獾、刺猬等</a:t>
            </a:r>
          </a:p>
        </p:txBody>
      </p:sp>
      <p:sp>
        <p:nvSpPr>
          <p:cNvPr id="14" name="圆角矩形标注 13"/>
          <p:cNvSpPr/>
          <p:nvPr/>
        </p:nvSpPr>
        <p:spPr>
          <a:xfrm>
            <a:off x="6403662" y="3898811"/>
            <a:ext cx="2871234" cy="1047945"/>
          </a:xfrm>
          <a:prstGeom prst="wedgeRoundRectCallout">
            <a:avLst>
              <a:gd name="adj1" fmla="val -45039"/>
              <a:gd name="adj2" fmla="val 67133"/>
              <a:gd name="adj3" fmla="val 16667"/>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itchFamily="34" charset="0"/>
              <a:buChar char="•"/>
            </a:pPr>
            <a:r>
              <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例如老鼠、流浪猫、蝙蝠等可能在市场内传播病毒动物</a:t>
            </a:r>
          </a:p>
        </p:txBody>
      </p:sp>
      <p:sp>
        <p:nvSpPr>
          <p:cNvPr id="15" name="矩形 14"/>
          <p:cNvSpPr/>
          <p:nvPr/>
        </p:nvSpPr>
        <p:spPr>
          <a:xfrm>
            <a:off x="3341994" y="5085184"/>
            <a:ext cx="3174221" cy="2880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4843917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1" grpId="0" animBg="1"/>
      <p:bldP spid="12" grpId="0" animBg="1"/>
      <p:bldP spid="13" grpId="0" animBg="1"/>
      <p:bldP spid="14" grpId="0" animBg="1"/>
      <p:bldP spid="1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762100"/>
            <a:ext cx="8513817" cy="3608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标题 1"/>
          <p:cNvSpPr txBox="1">
            <a:spLocks/>
          </p:cNvSpPr>
          <p:nvPr/>
        </p:nvSpPr>
        <p:spPr bwMode="auto">
          <a:xfrm>
            <a:off x="790016" y="297061"/>
            <a:ext cx="8229601"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3399"/>
                </a:solidFill>
                <a:latin typeface="+mj-lt"/>
                <a:ea typeface="黑体" pitchFamily="2" charset="-122"/>
                <a:cs typeface="+mj-cs"/>
              </a:defRPr>
            </a:lvl1pPr>
            <a:lvl2pPr algn="ctr" rtl="0" eaLnBrk="0" fontAlgn="base" hangingPunct="0">
              <a:spcBef>
                <a:spcPct val="0"/>
              </a:spcBef>
              <a:spcAft>
                <a:spcPct val="0"/>
              </a:spcAft>
              <a:defRPr sz="3600" b="1">
                <a:solidFill>
                  <a:srgbClr val="003399"/>
                </a:solidFill>
                <a:latin typeface="黑体" pitchFamily="2" charset="-122"/>
                <a:ea typeface="黑体" pitchFamily="2" charset="-122"/>
              </a:defRPr>
            </a:lvl2pPr>
            <a:lvl3pPr algn="ctr" rtl="0" eaLnBrk="0" fontAlgn="base" hangingPunct="0">
              <a:spcBef>
                <a:spcPct val="0"/>
              </a:spcBef>
              <a:spcAft>
                <a:spcPct val="0"/>
              </a:spcAft>
              <a:defRPr sz="3600" b="1">
                <a:solidFill>
                  <a:srgbClr val="003399"/>
                </a:solidFill>
                <a:latin typeface="黑体" pitchFamily="2" charset="-122"/>
                <a:ea typeface="黑体" pitchFamily="2" charset="-122"/>
              </a:defRPr>
            </a:lvl3pPr>
            <a:lvl4pPr algn="ctr" rtl="0" eaLnBrk="0" fontAlgn="base" hangingPunct="0">
              <a:spcBef>
                <a:spcPct val="0"/>
              </a:spcBef>
              <a:spcAft>
                <a:spcPct val="0"/>
              </a:spcAft>
              <a:defRPr sz="3600" b="1">
                <a:solidFill>
                  <a:srgbClr val="003399"/>
                </a:solidFill>
                <a:latin typeface="黑体" pitchFamily="2" charset="-122"/>
                <a:ea typeface="黑体" pitchFamily="2" charset="-122"/>
              </a:defRPr>
            </a:lvl4pPr>
            <a:lvl5pPr algn="ctr" rtl="0" eaLnBrk="0" fontAlgn="base" hangingPunct="0">
              <a:spcBef>
                <a:spcPct val="0"/>
              </a:spcBef>
              <a:spcAft>
                <a:spcPct val="0"/>
              </a:spcAft>
              <a:defRPr sz="3600" b="1">
                <a:solidFill>
                  <a:srgbClr val="003399"/>
                </a:solidFill>
                <a:latin typeface="黑体" pitchFamily="2" charset="-122"/>
                <a:ea typeface="黑体" pitchFamily="2" charset="-122"/>
              </a:defRPr>
            </a:lvl5pPr>
            <a:lvl6pPr marL="457200" algn="ctr" rtl="0" eaLnBrk="1" fontAlgn="base" hangingPunct="1">
              <a:spcBef>
                <a:spcPct val="0"/>
              </a:spcBef>
              <a:spcAft>
                <a:spcPct val="0"/>
              </a:spcAft>
              <a:defRPr sz="3600">
                <a:solidFill>
                  <a:schemeClr val="tx2"/>
                </a:solidFill>
                <a:latin typeface="Arial" charset="0"/>
                <a:ea typeface="宋体" pitchFamily="2" charset="-122"/>
              </a:defRPr>
            </a:lvl6pPr>
            <a:lvl7pPr marL="914400" algn="ctr" rtl="0" eaLnBrk="1" fontAlgn="base" hangingPunct="1">
              <a:spcBef>
                <a:spcPct val="0"/>
              </a:spcBef>
              <a:spcAft>
                <a:spcPct val="0"/>
              </a:spcAft>
              <a:defRPr sz="3600">
                <a:solidFill>
                  <a:schemeClr val="tx2"/>
                </a:solidFill>
                <a:latin typeface="Arial" charset="0"/>
                <a:ea typeface="宋体" pitchFamily="2" charset="-122"/>
              </a:defRPr>
            </a:lvl7pPr>
            <a:lvl8pPr marL="1371600" algn="ctr" rtl="0" eaLnBrk="1" fontAlgn="base" hangingPunct="1">
              <a:spcBef>
                <a:spcPct val="0"/>
              </a:spcBef>
              <a:spcAft>
                <a:spcPct val="0"/>
              </a:spcAft>
              <a:defRPr sz="3600">
                <a:solidFill>
                  <a:schemeClr val="tx2"/>
                </a:solidFill>
                <a:latin typeface="Arial" charset="0"/>
                <a:ea typeface="宋体" pitchFamily="2" charset="-122"/>
              </a:defRPr>
            </a:lvl8pPr>
            <a:lvl9pPr marL="1828800" algn="ctr" rtl="0" eaLnBrk="1" fontAlgn="base" hangingPunct="1">
              <a:spcBef>
                <a:spcPct val="0"/>
              </a:spcBef>
              <a:spcAft>
                <a:spcPct val="0"/>
              </a:spcAft>
              <a:defRPr sz="3600">
                <a:solidFill>
                  <a:schemeClr val="tx2"/>
                </a:solidFill>
                <a:latin typeface="Arial" charset="0"/>
                <a:ea typeface="宋体" pitchFamily="2" charset="-122"/>
              </a:defRPr>
            </a:lvl9pPr>
          </a:lstStyle>
          <a:p>
            <a:r>
              <a:rPr lang="zh-CN" altLang="en-US" dirty="0" smtClean="0"/>
              <a:t>个案调查表：第二部分</a:t>
            </a:r>
            <a:endParaRPr lang="zh-CN" altLang="en-US" dirty="0"/>
          </a:p>
        </p:txBody>
      </p:sp>
      <p:sp>
        <p:nvSpPr>
          <p:cNvPr id="2" name="圆角矩形标注 1"/>
          <p:cNvSpPr/>
          <p:nvPr/>
        </p:nvSpPr>
        <p:spPr>
          <a:xfrm>
            <a:off x="251520" y="757045"/>
            <a:ext cx="3672408" cy="655731"/>
          </a:xfrm>
          <a:prstGeom prst="wedgeRoundRectCallout">
            <a:avLst>
              <a:gd name="adj1" fmla="val 31354"/>
              <a:gd name="adj2" fmla="val 167558"/>
              <a:gd name="adj3" fmla="val 16667"/>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itchFamily="34" charset="0"/>
              <a:buChar char="•"/>
            </a:pPr>
            <a:r>
              <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从业人员</a:t>
            </a:r>
            <a:r>
              <a:rPr lang="en-US" altLang="zh-CN"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a:t>
            </a:r>
            <a:r>
              <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供货商必须填清楚供货</a:t>
            </a:r>
            <a:r>
              <a:rPr lang="en-US" altLang="zh-CN"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a:t>
            </a:r>
            <a:r>
              <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进货所去过的所有市场</a:t>
            </a:r>
          </a:p>
        </p:txBody>
      </p:sp>
      <p:sp>
        <p:nvSpPr>
          <p:cNvPr id="7" name="矩形 6"/>
          <p:cNvSpPr/>
          <p:nvPr/>
        </p:nvSpPr>
        <p:spPr>
          <a:xfrm>
            <a:off x="1331640" y="2276872"/>
            <a:ext cx="2592288" cy="2880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2589287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790016" y="297061"/>
            <a:ext cx="8229601"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3399"/>
                </a:solidFill>
                <a:latin typeface="+mj-lt"/>
                <a:ea typeface="黑体" pitchFamily="2" charset="-122"/>
                <a:cs typeface="+mj-cs"/>
              </a:defRPr>
            </a:lvl1pPr>
            <a:lvl2pPr algn="ctr" rtl="0" eaLnBrk="0" fontAlgn="base" hangingPunct="0">
              <a:spcBef>
                <a:spcPct val="0"/>
              </a:spcBef>
              <a:spcAft>
                <a:spcPct val="0"/>
              </a:spcAft>
              <a:defRPr sz="3600" b="1">
                <a:solidFill>
                  <a:srgbClr val="003399"/>
                </a:solidFill>
                <a:latin typeface="黑体" pitchFamily="2" charset="-122"/>
                <a:ea typeface="黑体" pitchFamily="2" charset="-122"/>
              </a:defRPr>
            </a:lvl2pPr>
            <a:lvl3pPr algn="ctr" rtl="0" eaLnBrk="0" fontAlgn="base" hangingPunct="0">
              <a:spcBef>
                <a:spcPct val="0"/>
              </a:spcBef>
              <a:spcAft>
                <a:spcPct val="0"/>
              </a:spcAft>
              <a:defRPr sz="3600" b="1">
                <a:solidFill>
                  <a:srgbClr val="003399"/>
                </a:solidFill>
                <a:latin typeface="黑体" pitchFamily="2" charset="-122"/>
                <a:ea typeface="黑体" pitchFamily="2" charset="-122"/>
              </a:defRPr>
            </a:lvl3pPr>
            <a:lvl4pPr algn="ctr" rtl="0" eaLnBrk="0" fontAlgn="base" hangingPunct="0">
              <a:spcBef>
                <a:spcPct val="0"/>
              </a:spcBef>
              <a:spcAft>
                <a:spcPct val="0"/>
              </a:spcAft>
              <a:defRPr sz="3600" b="1">
                <a:solidFill>
                  <a:srgbClr val="003399"/>
                </a:solidFill>
                <a:latin typeface="黑体" pitchFamily="2" charset="-122"/>
                <a:ea typeface="黑体" pitchFamily="2" charset="-122"/>
              </a:defRPr>
            </a:lvl4pPr>
            <a:lvl5pPr algn="ctr" rtl="0" eaLnBrk="0" fontAlgn="base" hangingPunct="0">
              <a:spcBef>
                <a:spcPct val="0"/>
              </a:spcBef>
              <a:spcAft>
                <a:spcPct val="0"/>
              </a:spcAft>
              <a:defRPr sz="3600" b="1">
                <a:solidFill>
                  <a:srgbClr val="003399"/>
                </a:solidFill>
                <a:latin typeface="黑体" pitchFamily="2" charset="-122"/>
                <a:ea typeface="黑体" pitchFamily="2" charset="-122"/>
              </a:defRPr>
            </a:lvl5pPr>
            <a:lvl6pPr marL="457200" algn="ctr" rtl="0" eaLnBrk="1" fontAlgn="base" hangingPunct="1">
              <a:spcBef>
                <a:spcPct val="0"/>
              </a:spcBef>
              <a:spcAft>
                <a:spcPct val="0"/>
              </a:spcAft>
              <a:defRPr sz="3600">
                <a:solidFill>
                  <a:schemeClr val="tx2"/>
                </a:solidFill>
                <a:latin typeface="Arial" charset="0"/>
                <a:ea typeface="宋体" pitchFamily="2" charset="-122"/>
              </a:defRPr>
            </a:lvl6pPr>
            <a:lvl7pPr marL="914400" algn="ctr" rtl="0" eaLnBrk="1" fontAlgn="base" hangingPunct="1">
              <a:spcBef>
                <a:spcPct val="0"/>
              </a:spcBef>
              <a:spcAft>
                <a:spcPct val="0"/>
              </a:spcAft>
              <a:defRPr sz="3600">
                <a:solidFill>
                  <a:schemeClr val="tx2"/>
                </a:solidFill>
                <a:latin typeface="Arial" charset="0"/>
                <a:ea typeface="宋体" pitchFamily="2" charset="-122"/>
              </a:defRPr>
            </a:lvl7pPr>
            <a:lvl8pPr marL="1371600" algn="ctr" rtl="0" eaLnBrk="1" fontAlgn="base" hangingPunct="1">
              <a:spcBef>
                <a:spcPct val="0"/>
              </a:spcBef>
              <a:spcAft>
                <a:spcPct val="0"/>
              </a:spcAft>
              <a:defRPr sz="3600">
                <a:solidFill>
                  <a:schemeClr val="tx2"/>
                </a:solidFill>
                <a:latin typeface="Arial" charset="0"/>
                <a:ea typeface="宋体" pitchFamily="2" charset="-122"/>
              </a:defRPr>
            </a:lvl8pPr>
            <a:lvl9pPr marL="1828800" algn="ctr" rtl="0" eaLnBrk="1" fontAlgn="base" hangingPunct="1">
              <a:spcBef>
                <a:spcPct val="0"/>
              </a:spcBef>
              <a:spcAft>
                <a:spcPct val="0"/>
              </a:spcAft>
              <a:defRPr sz="3600">
                <a:solidFill>
                  <a:schemeClr val="tx2"/>
                </a:solidFill>
                <a:latin typeface="Arial" charset="0"/>
                <a:ea typeface="宋体" pitchFamily="2" charset="-122"/>
              </a:defRPr>
            </a:lvl9pPr>
          </a:lstStyle>
          <a:p>
            <a:r>
              <a:rPr lang="zh-CN" altLang="en-US" dirty="0" smtClean="0"/>
              <a:t>个案调查表：第二部分</a:t>
            </a:r>
            <a:endParaRPr lang="zh-CN" altLang="en-US" dirty="0"/>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2536" y="1124744"/>
            <a:ext cx="9544050" cy="3323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圆角矩形标注 7"/>
          <p:cNvSpPr/>
          <p:nvPr/>
        </p:nvSpPr>
        <p:spPr>
          <a:xfrm>
            <a:off x="5436096" y="1266632"/>
            <a:ext cx="2376264" cy="655731"/>
          </a:xfrm>
          <a:prstGeom prst="wedgeRoundRectCallout">
            <a:avLst>
              <a:gd name="adj1" fmla="val 22328"/>
              <a:gd name="adj2" fmla="val 184774"/>
              <a:gd name="adj3" fmla="val 16667"/>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itchFamily="34" charset="0"/>
              <a:buChar char="•"/>
            </a:pPr>
            <a:r>
              <a:rPr lang="zh-CN" altLang="en-US"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指路过不做停留</a:t>
            </a:r>
            <a:endPar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矩形 8"/>
          <p:cNvSpPr/>
          <p:nvPr/>
        </p:nvSpPr>
        <p:spPr>
          <a:xfrm>
            <a:off x="6876256" y="2786459"/>
            <a:ext cx="576064" cy="2880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1764106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5775" y="1438275"/>
            <a:ext cx="8170863" cy="398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标题 1"/>
          <p:cNvSpPr txBox="1">
            <a:spLocks/>
          </p:cNvSpPr>
          <p:nvPr/>
        </p:nvSpPr>
        <p:spPr bwMode="auto">
          <a:xfrm>
            <a:off x="790015" y="657101"/>
            <a:ext cx="8229601"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3399"/>
                </a:solidFill>
                <a:latin typeface="+mj-lt"/>
                <a:ea typeface="黑体" pitchFamily="2" charset="-122"/>
                <a:cs typeface="+mj-cs"/>
              </a:defRPr>
            </a:lvl1pPr>
            <a:lvl2pPr algn="ctr" rtl="0" eaLnBrk="0" fontAlgn="base" hangingPunct="0">
              <a:spcBef>
                <a:spcPct val="0"/>
              </a:spcBef>
              <a:spcAft>
                <a:spcPct val="0"/>
              </a:spcAft>
              <a:defRPr sz="3600" b="1">
                <a:solidFill>
                  <a:srgbClr val="003399"/>
                </a:solidFill>
                <a:latin typeface="黑体" pitchFamily="2" charset="-122"/>
                <a:ea typeface="黑体" pitchFamily="2" charset="-122"/>
              </a:defRPr>
            </a:lvl2pPr>
            <a:lvl3pPr algn="ctr" rtl="0" eaLnBrk="0" fontAlgn="base" hangingPunct="0">
              <a:spcBef>
                <a:spcPct val="0"/>
              </a:spcBef>
              <a:spcAft>
                <a:spcPct val="0"/>
              </a:spcAft>
              <a:defRPr sz="3600" b="1">
                <a:solidFill>
                  <a:srgbClr val="003399"/>
                </a:solidFill>
                <a:latin typeface="黑体" pitchFamily="2" charset="-122"/>
                <a:ea typeface="黑体" pitchFamily="2" charset="-122"/>
              </a:defRPr>
            </a:lvl3pPr>
            <a:lvl4pPr algn="ctr" rtl="0" eaLnBrk="0" fontAlgn="base" hangingPunct="0">
              <a:spcBef>
                <a:spcPct val="0"/>
              </a:spcBef>
              <a:spcAft>
                <a:spcPct val="0"/>
              </a:spcAft>
              <a:defRPr sz="3600" b="1">
                <a:solidFill>
                  <a:srgbClr val="003399"/>
                </a:solidFill>
                <a:latin typeface="黑体" pitchFamily="2" charset="-122"/>
                <a:ea typeface="黑体" pitchFamily="2" charset="-122"/>
              </a:defRPr>
            </a:lvl4pPr>
            <a:lvl5pPr algn="ctr" rtl="0" eaLnBrk="0" fontAlgn="base" hangingPunct="0">
              <a:spcBef>
                <a:spcPct val="0"/>
              </a:spcBef>
              <a:spcAft>
                <a:spcPct val="0"/>
              </a:spcAft>
              <a:defRPr sz="3600" b="1">
                <a:solidFill>
                  <a:srgbClr val="003399"/>
                </a:solidFill>
                <a:latin typeface="黑体" pitchFamily="2" charset="-122"/>
                <a:ea typeface="黑体" pitchFamily="2" charset="-122"/>
              </a:defRPr>
            </a:lvl5pPr>
            <a:lvl6pPr marL="457200" algn="ctr" rtl="0" eaLnBrk="1" fontAlgn="base" hangingPunct="1">
              <a:spcBef>
                <a:spcPct val="0"/>
              </a:spcBef>
              <a:spcAft>
                <a:spcPct val="0"/>
              </a:spcAft>
              <a:defRPr sz="3600">
                <a:solidFill>
                  <a:schemeClr val="tx2"/>
                </a:solidFill>
                <a:latin typeface="Arial" charset="0"/>
                <a:ea typeface="宋体" pitchFamily="2" charset="-122"/>
              </a:defRPr>
            </a:lvl6pPr>
            <a:lvl7pPr marL="914400" algn="ctr" rtl="0" eaLnBrk="1" fontAlgn="base" hangingPunct="1">
              <a:spcBef>
                <a:spcPct val="0"/>
              </a:spcBef>
              <a:spcAft>
                <a:spcPct val="0"/>
              </a:spcAft>
              <a:defRPr sz="3600">
                <a:solidFill>
                  <a:schemeClr val="tx2"/>
                </a:solidFill>
                <a:latin typeface="Arial" charset="0"/>
                <a:ea typeface="宋体" pitchFamily="2" charset="-122"/>
              </a:defRPr>
            </a:lvl7pPr>
            <a:lvl8pPr marL="1371600" algn="ctr" rtl="0" eaLnBrk="1" fontAlgn="base" hangingPunct="1">
              <a:spcBef>
                <a:spcPct val="0"/>
              </a:spcBef>
              <a:spcAft>
                <a:spcPct val="0"/>
              </a:spcAft>
              <a:defRPr sz="3600">
                <a:solidFill>
                  <a:schemeClr val="tx2"/>
                </a:solidFill>
                <a:latin typeface="Arial" charset="0"/>
                <a:ea typeface="宋体" pitchFamily="2" charset="-122"/>
              </a:defRPr>
            </a:lvl8pPr>
            <a:lvl9pPr marL="1828800" algn="ctr" rtl="0" eaLnBrk="1" fontAlgn="base" hangingPunct="1">
              <a:spcBef>
                <a:spcPct val="0"/>
              </a:spcBef>
              <a:spcAft>
                <a:spcPct val="0"/>
              </a:spcAft>
              <a:defRPr sz="3600">
                <a:solidFill>
                  <a:schemeClr val="tx2"/>
                </a:solidFill>
                <a:latin typeface="Arial" charset="0"/>
                <a:ea typeface="宋体" pitchFamily="2" charset="-122"/>
              </a:defRPr>
            </a:lvl9pPr>
          </a:lstStyle>
          <a:p>
            <a:r>
              <a:rPr lang="zh-CN" altLang="en-US" dirty="0" smtClean="0"/>
              <a:t>个案调查表：第二部分</a:t>
            </a:r>
            <a:endParaRPr lang="en-US" altLang="zh-CN" dirty="0" smtClean="0"/>
          </a:p>
          <a:p>
            <a:r>
              <a:rPr lang="zh-CN" altLang="en-US" sz="3200" dirty="0" smtClean="0"/>
              <a:t>（二</a:t>
            </a:r>
            <a:r>
              <a:rPr lang="zh-CN" altLang="en-US" sz="3200" dirty="0"/>
              <a:t>）感染来源相关信息</a:t>
            </a:r>
            <a:r>
              <a:rPr lang="en-US" altLang="zh-CN" sz="3200" dirty="0" smtClean="0"/>
              <a:t>-</a:t>
            </a:r>
            <a:r>
              <a:rPr lang="zh-CN" altLang="en-US" sz="3200" dirty="0" smtClean="0"/>
              <a:t>居住环境和暴露史</a:t>
            </a:r>
            <a:endParaRPr lang="zh-CN" altLang="en-US" sz="3200" dirty="0"/>
          </a:p>
          <a:p>
            <a:endParaRPr lang="zh-CN" altLang="en-US" dirty="0"/>
          </a:p>
        </p:txBody>
      </p:sp>
      <p:sp>
        <p:nvSpPr>
          <p:cNvPr id="2" name="圆角矩形标注 1"/>
          <p:cNvSpPr/>
          <p:nvPr/>
        </p:nvSpPr>
        <p:spPr>
          <a:xfrm>
            <a:off x="251520" y="757045"/>
            <a:ext cx="3672408" cy="655731"/>
          </a:xfrm>
          <a:prstGeom prst="wedgeRoundRectCallout">
            <a:avLst>
              <a:gd name="adj1" fmla="val 27050"/>
              <a:gd name="adj2" fmla="val 100416"/>
              <a:gd name="adj3" fmla="val 16667"/>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itchFamily="34" charset="0"/>
              <a:buChar char="•"/>
            </a:pPr>
            <a:r>
              <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注意不止养宠物，还有可能家中饲养家禽、家畜类动物</a:t>
            </a:r>
          </a:p>
        </p:txBody>
      </p:sp>
      <p:sp>
        <p:nvSpPr>
          <p:cNvPr id="7" name="矩形 6"/>
          <p:cNvSpPr/>
          <p:nvPr/>
        </p:nvSpPr>
        <p:spPr>
          <a:xfrm>
            <a:off x="1450882" y="1779086"/>
            <a:ext cx="2088232" cy="2880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2879812" y="2420888"/>
            <a:ext cx="3852428" cy="2880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圆角矩形标注 8"/>
          <p:cNvSpPr/>
          <p:nvPr/>
        </p:nvSpPr>
        <p:spPr>
          <a:xfrm>
            <a:off x="4984230" y="908720"/>
            <a:ext cx="3672408" cy="655731"/>
          </a:xfrm>
          <a:prstGeom prst="wedgeRoundRectCallout">
            <a:avLst>
              <a:gd name="adj1" fmla="val -15371"/>
              <a:gd name="adj2" fmla="val 171001"/>
              <a:gd name="adj3" fmla="val 16667"/>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itchFamily="34" charset="0"/>
              <a:buChar char="•"/>
            </a:pPr>
            <a:r>
              <a:rPr lang="zh-CN" altLang="en-US"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非自己饲养的其他动物例如老鼠、流浪猫、蝙蝠等</a:t>
            </a:r>
          </a:p>
        </p:txBody>
      </p:sp>
    </p:spTree>
    <p:extLst>
      <p:ext uri="{BB962C8B-B14F-4D97-AF65-F5344CB8AC3E}">
        <p14:creationId xmlns:p14="http://schemas.microsoft.com/office/powerpoint/2010/main" val="25808849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1+#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899592" y="2132856"/>
            <a:ext cx="7772400" cy="1584874"/>
          </a:xfrm>
        </p:spPr>
        <p:txBody>
          <a:bodyPr/>
          <a:lstStyle/>
          <a:p>
            <a:r>
              <a:rPr lang="zh-CN" altLang="en-US" sz="4000" dirty="0" smtClean="0">
                <a:latin typeface="微软雅黑" pitchFamily="34" charset="-122"/>
                <a:ea typeface="微软雅黑" pitchFamily="34" charset="-122"/>
              </a:rPr>
              <a:t>（二）</a:t>
            </a:r>
            <a:r>
              <a:rPr lang="zh-CN" altLang="zh-CN" sz="4000" dirty="0" smtClean="0">
                <a:latin typeface="微软雅黑" pitchFamily="34" charset="-122"/>
                <a:ea typeface="微软雅黑" pitchFamily="34" charset="-122"/>
              </a:rPr>
              <a:t>疫情</a:t>
            </a:r>
            <a:r>
              <a:rPr lang="zh-CN" altLang="zh-CN" sz="4000" dirty="0">
                <a:latin typeface="微软雅黑" pitchFamily="34" charset="-122"/>
                <a:ea typeface="微软雅黑" pitchFamily="34" charset="-122"/>
              </a:rPr>
              <a:t>防控方案</a:t>
            </a:r>
            <a:br>
              <a:rPr lang="zh-CN" altLang="zh-CN" sz="4000" dirty="0">
                <a:latin typeface="微软雅黑" pitchFamily="34" charset="-122"/>
                <a:ea typeface="微软雅黑" pitchFamily="34" charset="-122"/>
              </a:rPr>
            </a:br>
            <a:r>
              <a:rPr lang="en-US" altLang="zh-CN" sz="4000" dirty="0">
                <a:latin typeface="微软雅黑" pitchFamily="34" charset="-122"/>
                <a:ea typeface="微软雅黑" pitchFamily="34" charset="-122"/>
              </a:rPr>
              <a:t>(</a:t>
            </a:r>
            <a:r>
              <a:rPr lang="zh-CN" altLang="zh-CN" sz="4000" dirty="0">
                <a:latin typeface="微软雅黑" pitchFamily="34" charset="-122"/>
                <a:ea typeface="微软雅黑" pitchFamily="34" charset="-122"/>
              </a:rPr>
              <a:t>第二版</a:t>
            </a:r>
            <a:r>
              <a:rPr lang="en-US" altLang="zh-CN" sz="4000" dirty="0">
                <a:latin typeface="微软雅黑" pitchFamily="34" charset="-122"/>
                <a:ea typeface="微软雅黑" pitchFamily="34" charset="-122"/>
              </a:rPr>
              <a:t>) </a:t>
            </a:r>
            <a:endParaRPr lang="zh-CN" altLang="zh-CN" sz="4000" dirty="0">
              <a:latin typeface="微软雅黑" pitchFamily="34" charset="-122"/>
              <a:ea typeface="微软雅黑" pitchFamily="34" charset="-122"/>
            </a:endParaRPr>
          </a:p>
        </p:txBody>
      </p:sp>
    </p:spTree>
    <p:extLst>
      <p:ext uri="{BB962C8B-B14F-4D97-AF65-F5344CB8AC3E}">
        <p14:creationId xmlns:p14="http://schemas.microsoft.com/office/powerpoint/2010/main" val="1606797593"/>
      </p:ext>
    </p:extLst>
  </p:cSld>
  <p:clrMapOvr>
    <a:masterClrMapping/>
  </p:clrMapOvr>
  <p:transition>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80528" y="1988840"/>
            <a:ext cx="9252520" cy="2664994"/>
          </a:xfrm>
        </p:spPr>
        <p:txBody>
          <a:bodyPr/>
          <a:lstStyle/>
          <a:p>
            <a:pPr eaLnBrk="1" hangingPunct="1">
              <a:lnSpc>
                <a:spcPct val="150000"/>
              </a:lnSpc>
            </a:pPr>
            <a:r>
              <a:rPr lang="zh-CN" altLang="en-US" dirty="0" smtClean="0">
                <a:latin typeface="微软雅黑" pitchFamily="34" charset="-122"/>
                <a:ea typeface="微软雅黑" pitchFamily="34" charset="-122"/>
              </a:rPr>
              <a:t>（五）</a:t>
            </a:r>
            <a:r>
              <a:rPr lang="zh-CN" altLang="en-US" dirty="0">
                <a:latin typeface="微软雅黑" pitchFamily="34" charset="-122"/>
                <a:ea typeface="微软雅黑" pitchFamily="34" charset="-122"/>
              </a:rPr>
              <a:t>可疑暴露者和密切接触者管理方案</a:t>
            </a:r>
            <a:r>
              <a:rPr lang="en-US" altLang="zh-CN" sz="4000" dirty="0">
                <a:latin typeface="微软雅黑" pitchFamily="34" charset="-122"/>
                <a:ea typeface="微软雅黑" pitchFamily="34" charset="-122"/>
              </a:rPr>
              <a:t/>
            </a:r>
            <a:br>
              <a:rPr lang="en-US" altLang="zh-CN" sz="4000" dirty="0">
                <a:latin typeface="微软雅黑" pitchFamily="34" charset="-122"/>
                <a:ea typeface="微软雅黑" pitchFamily="34" charset="-122"/>
              </a:rPr>
            </a:br>
            <a:endParaRPr lang="zh-CN" altLang="en-US" sz="4000" dirty="0">
              <a:latin typeface="微软雅黑" pitchFamily="34" charset="-122"/>
              <a:ea typeface="微软雅黑" pitchFamily="34" charset="-122"/>
            </a:endParaRPr>
          </a:p>
        </p:txBody>
      </p:sp>
    </p:spTree>
    <p:extLst>
      <p:ext uri="{BB962C8B-B14F-4D97-AF65-F5344CB8AC3E}">
        <p14:creationId xmlns:p14="http://schemas.microsoft.com/office/powerpoint/2010/main" val="3258673077"/>
      </p:ext>
    </p:extLst>
  </p:cSld>
  <p:clrMapOvr>
    <a:masterClrMapping/>
  </p:clrMapOvr>
  <p:transition>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539552" y="476672"/>
            <a:ext cx="8229600" cy="865188"/>
          </a:xfrm>
        </p:spPr>
        <p:txBody>
          <a:bodyPr/>
          <a:lstStyle/>
          <a:p>
            <a:r>
              <a:rPr lang="zh-CN" altLang="en-US" dirty="0">
                <a:solidFill>
                  <a:schemeClr val="tx1"/>
                </a:solidFill>
                <a:latin typeface="微软雅黑" pitchFamily="34" charset="-122"/>
                <a:ea typeface="微软雅黑" pitchFamily="34" charset="-122"/>
              </a:rPr>
              <a:t>可疑暴露者和密切接触者管理内容</a:t>
            </a:r>
          </a:p>
        </p:txBody>
      </p:sp>
      <p:sp>
        <p:nvSpPr>
          <p:cNvPr id="3" name="内容占位符 2"/>
          <p:cNvSpPr>
            <a:spLocks noGrp="1"/>
          </p:cNvSpPr>
          <p:nvPr>
            <p:ph idx="4294967295"/>
          </p:nvPr>
        </p:nvSpPr>
        <p:spPr>
          <a:xfrm>
            <a:off x="914400" y="1484313"/>
            <a:ext cx="8229600" cy="4248150"/>
          </a:xfrm>
        </p:spPr>
        <p:txBody>
          <a:bodyPr/>
          <a:lstStyle/>
          <a:p>
            <a:pPr eaLnBrk="1" hangingPunct="1">
              <a:lnSpc>
                <a:spcPct val="200000"/>
              </a:lnSpc>
              <a:spcBef>
                <a:spcPct val="0"/>
              </a:spcBef>
              <a:buClr>
                <a:srgbClr val="C00000"/>
              </a:buClr>
              <a:buSzPct val="80000"/>
              <a:buFont typeface="Wingdings" pitchFamily="2" charset="2"/>
              <a:buChar char="p"/>
            </a:pPr>
            <a:r>
              <a:rPr lang="zh-CN" altLang="en-US" b="1" dirty="0" smtClean="0">
                <a:solidFill>
                  <a:schemeClr val="tx1"/>
                </a:solidFill>
                <a:latin typeface="华文细黑" pitchFamily="2" charset="-122"/>
              </a:rPr>
              <a:t>目的</a:t>
            </a:r>
            <a:endParaRPr lang="en-US" altLang="zh-CN" b="1" dirty="0" smtClean="0">
              <a:solidFill>
                <a:schemeClr val="tx1"/>
              </a:solidFill>
              <a:latin typeface="华文细黑" pitchFamily="2" charset="-122"/>
            </a:endParaRPr>
          </a:p>
          <a:p>
            <a:pPr eaLnBrk="1" hangingPunct="1">
              <a:lnSpc>
                <a:spcPct val="200000"/>
              </a:lnSpc>
              <a:spcBef>
                <a:spcPct val="0"/>
              </a:spcBef>
              <a:buClr>
                <a:srgbClr val="C00000"/>
              </a:buClr>
              <a:buSzPct val="80000"/>
              <a:buFont typeface="Wingdings" pitchFamily="2" charset="2"/>
              <a:buChar char="p"/>
            </a:pPr>
            <a:r>
              <a:rPr lang="zh-CN" altLang="en-US" b="1" dirty="0" smtClean="0">
                <a:solidFill>
                  <a:schemeClr val="tx1"/>
                </a:solidFill>
                <a:latin typeface="华文细黑" pitchFamily="2" charset="-122"/>
              </a:rPr>
              <a:t>判定标准</a:t>
            </a:r>
            <a:endParaRPr lang="en-US" altLang="zh-CN" b="1" dirty="0" smtClean="0">
              <a:solidFill>
                <a:schemeClr val="tx1"/>
              </a:solidFill>
              <a:latin typeface="华文细黑" pitchFamily="2" charset="-122"/>
            </a:endParaRPr>
          </a:p>
          <a:p>
            <a:pPr eaLnBrk="1" hangingPunct="1">
              <a:lnSpc>
                <a:spcPct val="200000"/>
              </a:lnSpc>
              <a:spcBef>
                <a:spcPct val="0"/>
              </a:spcBef>
              <a:buClr>
                <a:srgbClr val="C00000"/>
              </a:buClr>
              <a:buSzPct val="80000"/>
              <a:buFont typeface="Wingdings" pitchFamily="2" charset="2"/>
              <a:buChar char="p"/>
            </a:pPr>
            <a:r>
              <a:rPr lang="zh-CN" altLang="en-US" b="1" dirty="0" smtClean="0">
                <a:solidFill>
                  <a:schemeClr val="tx1"/>
                </a:solidFill>
                <a:latin typeface="华文细黑" pitchFamily="2" charset="-122"/>
              </a:rPr>
              <a:t>管理要求</a:t>
            </a:r>
            <a:endParaRPr lang="en-US" altLang="zh-CN" b="1" dirty="0" smtClean="0">
              <a:solidFill>
                <a:schemeClr val="tx1"/>
              </a:solidFill>
              <a:latin typeface="华文细黑" pitchFamily="2" charset="-122"/>
            </a:endParaRPr>
          </a:p>
          <a:p>
            <a:pPr eaLnBrk="1" hangingPunct="1">
              <a:lnSpc>
                <a:spcPct val="200000"/>
              </a:lnSpc>
              <a:spcBef>
                <a:spcPct val="0"/>
              </a:spcBef>
              <a:buClr>
                <a:srgbClr val="C00000"/>
              </a:buClr>
              <a:buSzPct val="80000"/>
              <a:buFont typeface="Wingdings" pitchFamily="2" charset="2"/>
              <a:buChar char="p"/>
            </a:pPr>
            <a:r>
              <a:rPr lang="zh-CN" altLang="en-US" b="1" dirty="0" smtClean="0">
                <a:solidFill>
                  <a:schemeClr val="tx1"/>
                </a:solidFill>
                <a:latin typeface="华文细黑" pitchFamily="2" charset="-122"/>
              </a:rPr>
              <a:t>表格填写</a:t>
            </a:r>
            <a:endParaRPr lang="en-US" altLang="zh-CN" b="1" dirty="0">
              <a:solidFill>
                <a:schemeClr val="tx1"/>
              </a:solidFill>
              <a:latin typeface="华文细黑" pitchFamily="2" charset="-122"/>
            </a:endParaRPr>
          </a:p>
        </p:txBody>
      </p:sp>
    </p:spTree>
    <p:extLst>
      <p:ext uri="{BB962C8B-B14F-4D97-AF65-F5344CB8AC3E}">
        <p14:creationId xmlns:p14="http://schemas.microsoft.com/office/powerpoint/2010/main" val="2873166427"/>
      </p:ext>
    </p:extLst>
  </p:cSld>
  <p:clrMapOvr>
    <a:masterClrMapping/>
  </p:clrMapOvr>
  <p:transition>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1"/>
          <p:cNvSpPr>
            <a:spLocks noGrp="1"/>
          </p:cNvSpPr>
          <p:nvPr>
            <p:ph idx="1"/>
          </p:nvPr>
        </p:nvSpPr>
        <p:spPr bwMode="auto">
          <a:xfrm>
            <a:off x="522685" y="1503364"/>
            <a:ext cx="7793731" cy="2668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marL="455613" indent="-455613" algn="just" defTabSz="1008063" eaLnBrk="1" hangingPunct="1">
              <a:lnSpc>
                <a:spcPct val="200000"/>
              </a:lnSpc>
              <a:spcBef>
                <a:spcPct val="0"/>
              </a:spcBef>
              <a:buClr>
                <a:srgbClr val="C00000"/>
              </a:buClr>
              <a:buSzPct val="80000"/>
              <a:buBlip>
                <a:blip r:embed="rId2"/>
              </a:buBlip>
              <a:defRPr/>
            </a:pPr>
            <a:r>
              <a:rPr lang="zh-CN" altLang="en-US" sz="2800" b="1" kern="1200" dirty="0">
                <a:solidFill>
                  <a:srgbClr val="262626"/>
                </a:solidFill>
              </a:rPr>
              <a:t>掌握密切接触者和可疑暴露者的判定标准</a:t>
            </a:r>
            <a:endParaRPr lang="en-US" altLang="zh-CN" sz="2800" b="1" kern="1200" dirty="0">
              <a:solidFill>
                <a:srgbClr val="262626"/>
              </a:solidFill>
            </a:endParaRPr>
          </a:p>
          <a:p>
            <a:pPr marL="455613" indent="-455613" algn="just" defTabSz="1008063" eaLnBrk="1" hangingPunct="1">
              <a:lnSpc>
                <a:spcPct val="200000"/>
              </a:lnSpc>
              <a:spcBef>
                <a:spcPct val="0"/>
              </a:spcBef>
              <a:buClr>
                <a:srgbClr val="C00000"/>
              </a:buClr>
              <a:buSzPct val="80000"/>
              <a:buBlip>
                <a:blip r:embed="rId2"/>
              </a:buBlip>
              <a:defRPr/>
            </a:pPr>
            <a:r>
              <a:rPr lang="zh-CN" altLang="en-US" sz="2800" b="1" kern="1200" dirty="0">
                <a:solidFill>
                  <a:srgbClr val="262626"/>
                </a:solidFill>
              </a:rPr>
              <a:t>做好密切接触者和可疑暴露者的管理</a:t>
            </a:r>
            <a:endParaRPr lang="en-US" altLang="zh-CN" sz="2800" b="1" kern="1200" dirty="0">
              <a:solidFill>
                <a:srgbClr val="262626"/>
              </a:solidFill>
            </a:endParaRPr>
          </a:p>
          <a:p>
            <a:pPr marL="455613" indent="-455613" algn="just" defTabSz="1008063" eaLnBrk="1" hangingPunct="1">
              <a:lnSpc>
                <a:spcPct val="200000"/>
              </a:lnSpc>
              <a:spcBef>
                <a:spcPct val="0"/>
              </a:spcBef>
              <a:buClr>
                <a:srgbClr val="C00000"/>
              </a:buClr>
              <a:buSzPct val="80000"/>
              <a:buBlip>
                <a:blip r:embed="rId2"/>
              </a:buBlip>
              <a:defRPr/>
            </a:pPr>
            <a:r>
              <a:rPr lang="zh-CN" altLang="en-US" sz="2800" b="1" kern="1200" dirty="0">
                <a:solidFill>
                  <a:srgbClr val="262626"/>
                </a:solidFill>
              </a:rPr>
              <a:t>控制疾病的传播</a:t>
            </a:r>
            <a:endParaRPr lang="en-US" altLang="zh-CN" sz="2800" b="1" kern="1200" dirty="0">
              <a:solidFill>
                <a:srgbClr val="262626"/>
              </a:solidFill>
            </a:endParaRPr>
          </a:p>
          <a:p>
            <a:pPr eaLnBrk="1" hangingPunct="1">
              <a:lnSpc>
                <a:spcPct val="200000"/>
              </a:lnSpc>
              <a:spcBef>
                <a:spcPct val="0"/>
              </a:spcBef>
              <a:buFont typeface="Wingdings" pitchFamily="2" charset="2"/>
              <a:buChar char="p"/>
            </a:pPr>
            <a:endParaRPr lang="en-US" altLang="zh-CN" sz="2700" b="1" dirty="0" smtClean="0"/>
          </a:p>
        </p:txBody>
      </p:sp>
      <p:sp>
        <p:nvSpPr>
          <p:cNvPr id="7" name="标题 1"/>
          <p:cNvSpPr txBox="1">
            <a:spLocks/>
          </p:cNvSpPr>
          <p:nvPr/>
        </p:nvSpPr>
        <p:spPr bwMode="auto">
          <a:xfrm>
            <a:off x="360039" y="404664"/>
            <a:ext cx="8229600" cy="8651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3399"/>
                </a:solidFill>
                <a:latin typeface="黑体" pitchFamily="2" charset="-122"/>
                <a:ea typeface="黑体" pitchFamily="2" charset="-122"/>
                <a:cs typeface="+mj-cs"/>
              </a:defRPr>
            </a:lvl1pPr>
            <a:lvl2pPr algn="ctr" rtl="0" eaLnBrk="0" fontAlgn="base" hangingPunct="0">
              <a:spcBef>
                <a:spcPct val="0"/>
              </a:spcBef>
              <a:spcAft>
                <a:spcPct val="0"/>
              </a:spcAft>
              <a:defRPr sz="3600" b="1">
                <a:solidFill>
                  <a:srgbClr val="003399"/>
                </a:solidFill>
                <a:latin typeface="黑体" pitchFamily="2" charset="-122"/>
                <a:ea typeface="黑体" pitchFamily="2" charset="-122"/>
              </a:defRPr>
            </a:lvl2pPr>
            <a:lvl3pPr algn="ctr" rtl="0" eaLnBrk="0" fontAlgn="base" hangingPunct="0">
              <a:spcBef>
                <a:spcPct val="0"/>
              </a:spcBef>
              <a:spcAft>
                <a:spcPct val="0"/>
              </a:spcAft>
              <a:defRPr sz="3600" b="1">
                <a:solidFill>
                  <a:srgbClr val="003399"/>
                </a:solidFill>
                <a:latin typeface="黑体" pitchFamily="2" charset="-122"/>
                <a:ea typeface="黑体" pitchFamily="2" charset="-122"/>
              </a:defRPr>
            </a:lvl3pPr>
            <a:lvl4pPr algn="ctr" rtl="0" eaLnBrk="0" fontAlgn="base" hangingPunct="0">
              <a:spcBef>
                <a:spcPct val="0"/>
              </a:spcBef>
              <a:spcAft>
                <a:spcPct val="0"/>
              </a:spcAft>
              <a:defRPr sz="3600" b="1">
                <a:solidFill>
                  <a:srgbClr val="003399"/>
                </a:solidFill>
                <a:latin typeface="黑体" pitchFamily="2" charset="-122"/>
                <a:ea typeface="黑体" pitchFamily="2" charset="-122"/>
              </a:defRPr>
            </a:lvl4pPr>
            <a:lvl5pPr algn="ctr" rtl="0" eaLnBrk="0" fontAlgn="base" hangingPunct="0">
              <a:spcBef>
                <a:spcPct val="0"/>
              </a:spcBef>
              <a:spcAft>
                <a:spcPct val="0"/>
              </a:spcAft>
              <a:defRPr sz="3600" b="1">
                <a:solidFill>
                  <a:srgbClr val="003399"/>
                </a:solidFill>
                <a:latin typeface="黑体" pitchFamily="2" charset="-122"/>
                <a:ea typeface="黑体" pitchFamily="2" charset="-122"/>
              </a:defRPr>
            </a:lvl5pPr>
            <a:lvl6pPr marL="457200" algn="ctr" rtl="0" eaLnBrk="1" fontAlgn="base" hangingPunct="1">
              <a:spcBef>
                <a:spcPct val="0"/>
              </a:spcBef>
              <a:spcAft>
                <a:spcPct val="0"/>
              </a:spcAft>
              <a:defRPr sz="3600">
                <a:solidFill>
                  <a:schemeClr val="tx2"/>
                </a:solidFill>
                <a:latin typeface="Arial" charset="0"/>
                <a:ea typeface="宋体" pitchFamily="2" charset="-122"/>
              </a:defRPr>
            </a:lvl6pPr>
            <a:lvl7pPr marL="914400" algn="ctr" rtl="0" eaLnBrk="1" fontAlgn="base" hangingPunct="1">
              <a:spcBef>
                <a:spcPct val="0"/>
              </a:spcBef>
              <a:spcAft>
                <a:spcPct val="0"/>
              </a:spcAft>
              <a:defRPr sz="3600">
                <a:solidFill>
                  <a:schemeClr val="tx2"/>
                </a:solidFill>
                <a:latin typeface="Arial" charset="0"/>
                <a:ea typeface="宋体" pitchFamily="2" charset="-122"/>
              </a:defRPr>
            </a:lvl7pPr>
            <a:lvl8pPr marL="1371600" algn="ctr" rtl="0" eaLnBrk="1" fontAlgn="base" hangingPunct="1">
              <a:spcBef>
                <a:spcPct val="0"/>
              </a:spcBef>
              <a:spcAft>
                <a:spcPct val="0"/>
              </a:spcAft>
              <a:defRPr sz="3600">
                <a:solidFill>
                  <a:schemeClr val="tx2"/>
                </a:solidFill>
                <a:latin typeface="Arial" charset="0"/>
                <a:ea typeface="宋体" pitchFamily="2" charset="-122"/>
              </a:defRPr>
            </a:lvl8pPr>
            <a:lvl9pPr marL="1828800" algn="ctr" rtl="0" eaLnBrk="1" fontAlgn="base" hangingPunct="1">
              <a:spcBef>
                <a:spcPct val="0"/>
              </a:spcBef>
              <a:spcAft>
                <a:spcPct val="0"/>
              </a:spcAft>
              <a:defRPr sz="3600">
                <a:solidFill>
                  <a:schemeClr val="tx2"/>
                </a:solidFill>
                <a:latin typeface="Arial" charset="0"/>
                <a:ea typeface="宋体" pitchFamily="2" charset="-122"/>
              </a:defRPr>
            </a:lvl9pPr>
          </a:lstStyle>
          <a:p>
            <a:r>
              <a:rPr lang="zh-CN" altLang="en-US" dirty="0" smtClean="0">
                <a:solidFill>
                  <a:schemeClr val="tx1"/>
                </a:solidFill>
              </a:rPr>
              <a:t>目 的</a:t>
            </a:r>
            <a:endParaRPr lang="zh-CN" altLang="en-US" dirty="0">
              <a:solidFill>
                <a:schemeClr val="tx1"/>
              </a:solidFill>
            </a:endParaRPr>
          </a:p>
        </p:txBody>
      </p:sp>
    </p:spTree>
    <p:extLst>
      <p:ext uri="{BB962C8B-B14F-4D97-AF65-F5344CB8AC3E}">
        <p14:creationId xmlns:p14="http://schemas.microsoft.com/office/powerpoint/2010/main" val="293324296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8619" y="1484784"/>
            <a:ext cx="8229600" cy="4525963"/>
          </a:xfrm>
        </p:spPr>
        <p:txBody>
          <a:bodyPr/>
          <a:lstStyle/>
          <a:p>
            <a:pPr marL="455613" indent="-455613" algn="just" defTabSz="1008063" eaLnBrk="1" hangingPunct="1">
              <a:lnSpc>
                <a:spcPct val="150000"/>
              </a:lnSpc>
              <a:spcBef>
                <a:spcPct val="0"/>
              </a:spcBef>
              <a:buClr>
                <a:srgbClr val="C00000"/>
              </a:buClr>
              <a:buSzPct val="80000"/>
              <a:buBlip>
                <a:blip r:embed="rId2"/>
              </a:buBlip>
              <a:defRPr/>
            </a:pPr>
            <a:r>
              <a:rPr lang="zh-CN" altLang="zh-CN" sz="2800" b="1" kern="1200" dirty="0">
                <a:solidFill>
                  <a:srgbClr val="262626"/>
                </a:solidFill>
              </a:rPr>
              <a:t>基于目前对新型冠状病毒感染的肺炎的认识</a:t>
            </a:r>
            <a:endParaRPr lang="en-US" altLang="zh-CN" sz="2800" b="1" kern="1200" dirty="0">
              <a:solidFill>
                <a:srgbClr val="262626"/>
              </a:solidFill>
            </a:endParaRPr>
          </a:p>
          <a:p>
            <a:pPr lvl="1" eaLnBrk="1" hangingPunct="1">
              <a:lnSpc>
                <a:spcPct val="200000"/>
              </a:lnSpc>
              <a:spcBef>
                <a:spcPct val="0"/>
              </a:spcBef>
              <a:buClr>
                <a:srgbClr val="C00000"/>
              </a:buClr>
              <a:buSzPct val="80000"/>
              <a:buFont typeface="Wingdings" pitchFamily="2" charset="2"/>
              <a:buChar char="l"/>
              <a:defRPr/>
            </a:pPr>
            <a:r>
              <a:rPr lang="zh-CN" altLang="en-US" sz="2400" dirty="0">
                <a:solidFill>
                  <a:schemeClr val="tx1"/>
                </a:solidFill>
              </a:rPr>
              <a:t>病例</a:t>
            </a:r>
            <a:r>
              <a:rPr lang="zh-CN" altLang="en-US" sz="2400" dirty="0" smtClean="0">
                <a:solidFill>
                  <a:schemeClr val="tx1"/>
                </a:solidFill>
              </a:rPr>
              <a:t>存在人</a:t>
            </a:r>
            <a:r>
              <a:rPr lang="zh-CN" altLang="en-US" sz="2400" dirty="0">
                <a:solidFill>
                  <a:schemeClr val="tx1"/>
                </a:solidFill>
              </a:rPr>
              <a:t>传人</a:t>
            </a:r>
            <a:endParaRPr lang="en-US" altLang="zh-CN" sz="2400" dirty="0">
              <a:solidFill>
                <a:schemeClr val="tx1"/>
              </a:solidFill>
            </a:endParaRPr>
          </a:p>
          <a:p>
            <a:pPr lvl="1" eaLnBrk="1" hangingPunct="1">
              <a:lnSpc>
                <a:spcPct val="200000"/>
              </a:lnSpc>
              <a:spcBef>
                <a:spcPct val="0"/>
              </a:spcBef>
              <a:buClr>
                <a:srgbClr val="C00000"/>
              </a:buClr>
              <a:buSzPct val="80000"/>
              <a:buFont typeface="Wingdings" pitchFamily="2" charset="2"/>
              <a:buChar char="l"/>
              <a:defRPr/>
            </a:pPr>
            <a:r>
              <a:rPr lang="zh-CN" altLang="zh-CN" sz="2400" dirty="0">
                <a:solidFill>
                  <a:schemeClr val="tx1"/>
                </a:solidFill>
              </a:rPr>
              <a:t>疾病最长潜伏期为</a:t>
            </a:r>
            <a:r>
              <a:rPr lang="en-US" altLang="zh-CN" sz="2400" dirty="0">
                <a:solidFill>
                  <a:schemeClr val="tx1"/>
                </a:solidFill>
              </a:rPr>
              <a:t>14</a:t>
            </a:r>
            <a:r>
              <a:rPr lang="zh-CN" altLang="zh-CN" sz="2400" dirty="0">
                <a:solidFill>
                  <a:schemeClr val="tx1"/>
                </a:solidFill>
              </a:rPr>
              <a:t>天</a:t>
            </a:r>
            <a:endParaRPr lang="en-US" altLang="zh-CN" sz="2400" dirty="0">
              <a:solidFill>
                <a:schemeClr val="tx1"/>
              </a:solidFill>
            </a:endParaRPr>
          </a:p>
          <a:p>
            <a:pPr lvl="1" eaLnBrk="1" hangingPunct="1">
              <a:lnSpc>
                <a:spcPct val="200000"/>
              </a:lnSpc>
              <a:spcBef>
                <a:spcPct val="0"/>
              </a:spcBef>
              <a:buClr>
                <a:srgbClr val="C00000"/>
              </a:buClr>
              <a:buSzPct val="80000"/>
              <a:buFont typeface="Wingdings" pitchFamily="2" charset="2"/>
              <a:buChar char="l"/>
              <a:defRPr/>
            </a:pPr>
            <a:r>
              <a:rPr lang="zh-CN" altLang="zh-CN" sz="2400" dirty="0">
                <a:solidFill>
                  <a:schemeClr val="tx1"/>
                </a:solidFill>
              </a:rPr>
              <a:t>潜伏期可能无</a:t>
            </a:r>
            <a:r>
              <a:rPr lang="zh-CN" altLang="zh-CN" sz="2400" dirty="0" smtClean="0">
                <a:solidFill>
                  <a:schemeClr val="tx1"/>
                </a:solidFill>
              </a:rPr>
              <a:t>传染性</a:t>
            </a:r>
            <a:endParaRPr lang="en-US" altLang="zh-CN" sz="2400" dirty="0" smtClean="0">
              <a:solidFill>
                <a:schemeClr val="tx1"/>
              </a:solidFill>
            </a:endParaRPr>
          </a:p>
          <a:p>
            <a:pPr lvl="1" eaLnBrk="1" hangingPunct="1">
              <a:lnSpc>
                <a:spcPct val="200000"/>
              </a:lnSpc>
              <a:spcBef>
                <a:spcPct val="0"/>
              </a:spcBef>
              <a:buClr>
                <a:srgbClr val="C00000"/>
              </a:buClr>
              <a:buSzPct val="80000"/>
              <a:buFont typeface="Wingdings" pitchFamily="2" charset="2"/>
              <a:buChar char="l"/>
              <a:defRPr/>
            </a:pPr>
            <a:r>
              <a:rPr lang="zh-CN" altLang="en-US" sz="2400" dirty="0" smtClean="0">
                <a:solidFill>
                  <a:schemeClr val="tx1"/>
                </a:solidFill>
              </a:rPr>
              <a:t>参照</a:t>
            </a:r>
            <a:r>
              <a:rPr lang="en-US" altLang="zh-CN" sz="2400" dirty="0" smtClean="0">
                <a:solidFill>
                  <a:schemeClr val="tx1"/>
                </a:solidFill>
              </a:rPr>
              <a:t>SARS</a:t>
            </a:r>
            <a:r>
              <a:rPr lang="zh-CN" altLang="en-US" sz="2400" dirty="0" smtClean="0">
                <a:solidFill>
                  <a:schemeClr val="tx1"/>
                </a:solidFill>
              </a:rPr>
              <a:t>和</a:t>
            </a:r>
            <a:r>
              <a:rPr lang="en-US" altLang="zh-CN" sz="2400" dirty="0" smtClean="0">
                <a:solidFill>
                  <a:schemeClr val="tx1"/>
                </a:solidFill>
              </a:rPr>
              <a:t>MERS</a:t>
            </a:r>
            <a:r>
              <a:rPr lang="zh-CN" altLang="en-US" sz="2400" dirty="0" smtClean="0">
                <a:solidFill>
                  <a:schemeClr val="tx1"/>
                </a:solidFill>
              </a:rPr>
              <a:t>的防控经验</a:t>
            </a:r>
            <a:endParaRPr lang="en-US" altLang="zh-CN" sz="2400" dirty="0">
              <a:solidFill>
                <a:schemeClr val="tx1"/>
              </a:solidFill>
            </a:endParaRPr>
          </a:p>
          <a:p>
            <a:endParaRPr lang="zh-CN" altLang="en-US" dirty="0"/>
          </a:p>
        </p:txBody>
      </p:sp>
      <p:sp>
        <p:nvSpPr>
          <p:cNvPr id="3" name="矩形 2"/>
          <p:cNvSpPr/>
          <p:nvPr/>
        </p:nvSpPr>
        <p:spPr>
          <a:xfrm>
            <a:off x="2915816" y="404664"/>
            <a:ext cx="3640322" cy="646331"/>
          </a:xfrm>
          <a:prstGeom prst="rect">
            <a:avLst/>
          </a:prstGeom>
        </p:spPr>
        <p:txBody>
          <a:bodyPr wrap="square">
            <a:spAutoFit/>
          </a:bodyPr>
          <a:lstStyle/>
          <a:p>
            <a:pPr algn="ctr" eaLnBrk="0" fontAlgn="base" hangingPunct="0">
              <a:spcBef>
                <a:spcPct val="0"/>
              </a:spcBef>
              <a:spcAft>
                <a:spcPct val="0"/>
              </a:spcAft>
            </a:pPr>
            <a:r>
              <a:rPr lang="zh-CN" altLang="en-US" sz="3600" b="1" dirty="0" smtClean="0">
                <a:latin typeface="黑体" pitchFamily="2" charset="-122"/>
                <a:ea typeface="黑体" pitchFamily="2" charset="-122"/>
                <a:cs typeface="+mj-cs"/>
              </a:rPr>
              <a:t>制定依据</a:t>
            </a:r>
            <a:endParaRPr lang="zh-CN" altLang="en-US" sz="3600" b="1" dirty="0">
              <a:latin typeface="黑体" pitchFamily="2" charset="-122"/>
              <a:ea typeface="黑体" pitchFamily="2" charset="-122"/>
              <a:cs typeface="+mj-cs"/>
            </a:endParaRPr>
          </a:p>
        </p:txBody>
      </p:sp>
    </p:spTree>
    <p:extLst>
      <p:ext uri="{BB962C8B-B14F-4D97-AF65-F5344CB8AC3E}">
        <p14:creationId xmlns:p14="http://schemas.microsoft.com/office/powerpoint/2010/main" val="256902885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251519" y="1049073"/>
            <a:ext cx="8098631" cy="1200329"/>
          </a:xfrm>
          <a:prstGeom prst="rect">
            <a:avLst/>
          </a:prstGeom>
          <a:noFill/>
        </p:spPr>
        <p:txBody>
          <a:bodyPr>
            <a:spAutoFit/>
          </a:bodyPr>
          <a:lstStyle>
            <a:lvl1pPr marL="455613" indent="-455613" defTabSz="1008063">
              <a:spcBef>
                <a:spcPct val="20000"/>
              </a:spcBef>
              <a:buFont typeface="Arial" panose="020B0604020202020204" pitchFamily="34" charset="0"/>
              <a:buChar char="•"/>
              <a:defRPr sz="3400">
                <a:solidFill>
                  <a:schemeClr val="tx1"/>
                </a:solidFill>
                <a:latin typeface="Calibri" panose="020F0502020204030204" pitchFamily="34" charset="0"/>
                <a:ea typeface="宋体" panose="02010600030101010101" pitchFamily="2" charset="-122"/>
              </a:defRPr>
            </a:lvl1pPr>
            <a:lvl2pPr marL="742950" indent="-285750" defTabSz="1008063">
              <a:spcBef>
                <a:spcPct val="20000"/>
              </a:spcBef>
              <a:buFont typeface="Arial" panose="020B0604020202020204" pitchFamily="34" charset="0"/>
              <a:buChar char="–"/>
              <a:defRPr sz="3000">
                <a:solidFill>
                  <a:schemeClr val="tx1"/>
                </a:solidFill>
                <a:latin typeface="Calibri" panose="020F0502020204030204" pitchFamily="34" charset="0"/>
                <a:ea typeface="宋体" panose="02010600030101010101" pitchFamily="2" charset="-122"/>
              </a:defRPr>
            </a:lvl2pPr>
            <a:lvl3pPr marL="1143000" indent="-228600" defTabSz="1008063">
              <a:spcBef>
                <a:spcPct val="20000"/>
              </a:spcBef>
              <a:buFont typeface="Arial" panose="020B0604020202020204" pitchFamily="34" charset="0"/>
              <a:buChar char="•"/>
              <a:defRPr sz="2500">
                <a:solidFill>
                  <a:schemeClr val="tx1"/>
                </a:solidFill>
                <a:latin typeface="Calibri" panose="020F0502020204030204" pitchFamily="34" charset="0"/>
                <a:ea typeface="宋体" panose="02010600030101010101" pitchFamily="2" charset="-122"/>
              </a:defRPr>
            </a:lvl3pPr>
            <a:lvl4pPr marL="1600200" indent="-228600" defTabSz="1008063">
              <a:spcBef>
                <a:spcPct val="20000"/>
              </a:spcBef>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4pPr>
            <a:lvl5pPr marL="2057400" indent="-228600" defTabSz="1008063">
              <a:spcBef>
                <a:spcPct val="20000"/>
              </a:spcBef>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5pPr>
            <a:lvl6pPr marL="2514600" indent="-228600" defTabSz="1008063"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6pPr>
            <a:lvl7pPr marL="2971800" indent="-228600" defTabSz="1008063"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7pPr>
            <a:lvl8pPr marL="3429000" indent="-228600" defTabSz="1008063"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8pPr>
            <a:lvl9pPr marL="3886200" indent="-228600" defTabSz="1008063"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spcBef>
                <a:spcPct val="0"/>
              </a:spcBef>
              <a:buClr>
                <a:srgbClr val="C00000"/>
              </a:buClr>
              <a:buSzPct val="80000"/>
              <a:buBlip>
                <a:blip r:embed="rId3"/>
              </a:buBlip>
              <a:defRPr/>
            </a:pPr>
            <a:r>
              <a:rPr lang="zh-CN" altLang="en-US" sz="2400" b="1" dirty="0" smtClean="0">
                <a:solidFill>
                  <a:srgbClr val="262626"/>
                </a:solidFill>
                <a:latin typeface="华文细黑" pitchFamily="2" charset="-122"/>
                <a:ea typeface="华文细黑" pitchFamily="2" charset="-122"/>
              </a:rPr>
              <a:t>与病例发病后有如下接触情形之一者，</a:t>
            </a:r>
            <a:r>
              <a:rPr lang="zh-CN" altLang="en-US" sz="2400" b="1" dirty="0" smtClean="0">
                <a:solidFill>
                  <a:srgbClr val="C00000"/>
                </a:solidFill>
                <a:latin typeface="华文细黑" pitchFamily="2" charset="-122"/>
                <a:ea typeface="华文细黑" pitchFamily="2" charset="-122"/>
              </a:rPr>
              <a:t>但未采取有效防护措施</a:t>
            </a:r>
            <a:r>
              <a:rPr lang="zh-CN" altLang="en-US" sz="2400" b="1" dirty="0" smtClean="0">
                <a:solidFill>
                  <a:srgbClr val="262626"/>
                </a:solidFill>
                <a:latin typeface="华文细黑" pitchFamily="2" charset="-122"/>
                <a:ea typeface="华文细黑" pitchFamily="2" charset="-122"/>
              </a:rPr>
              <a:t>：</a:t>
            </a:r>
          </a:p>
        </p:txBody>
      </p:sp>
      <p:sp>
        <p:nvSpPr>
          <p:cNvPr id="7" name="标题 1"/>
          <p:cNvSpPr txBox="1">
            <a:spLocks/>
          </p:cNvSpPr>
          <p:nvPr/>
        </p:nvSpPr>
        <p:spPr bwMode="auto">
          <a:xfrm>
            <a:off x="699186" y="116632"/>
            <a:ext cx="8229600" cy="8651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3399"/>
                </a:solidFill>
                <a:latin typeface="黑体" pitchFamily="2" charset="-122"/>
                <a:ea typeface="黑体" pitchFamily="2" charset="-122"/>
                <a:cs typeface="+mj-cs"/>
              </a:defRPr>
            </a:lvl1pPr>
            <a:lvl2pPr algn="ctr" rtl="0" eaLnBrk="0" fontAlgn="base" hangingPunct="0">
              <a:spcBef>
                <a:spcPct val="0"/>
              </a:spcBef>
              <a:spcAft>
                <a:spcPct val="0"/>
              </a:spcAft>
              <a:defRPr sz="3600" b="1">
                <a:solidFill>
                  <a:srgbClr val="003399"/>
                </a:solidFill>
                <a:latin typeface="黑体" pitchFamily="2" charset="-122"/>
                <a:ea typeface="黑体" pitchFamily="2" charset="-122"/>
              </a:defRPr>
            </a:lvl2pPr>
            <a:lvl3pPr algn="ctr" rtl="0" eaLnBrk="0" fontAlgn="base" hangingPunct="0">
              <a:spcBef>
                <a:spcPct val="0"/>
              </a:spcBef>
              <a:spcAft>
                <a:spcPct val="0"/>
              </a:spcAft>
              <a:defRPr sz="3600" b="1">
                <a:solidFill>
                  <a:srgbClr val="003399"/>
                </a:solidFill>
                <a:latin typeface="黑体" pitchFamily="2" charset="-122"/>
                <a:ea typeface="黑体" pitchFamily="2" charset="-122"/>
              </a:defRPr>
            </a:lvl3pPr>
            <a:lvl4pPr algn="ctr" rtl="0" eaLnBrk="0" fontAlgn="base" hangingPunct="0">
              <a:spcBef>
                <a:spcPct val="0"/>
              </a:spcBef>
              <a:spcAft>
                <a:spcPct val="0"/>
              </a:spcAft>
              <a:defRPr sz="3600" b="1">
                <a:solidFill>
                  <a:srgbClr val="003399"/>
                </a:solidFill>
                <a:latin typeface="黑体" pitchFamily="2" charset="-122"/>
                <a:ea typeface="黑体" pitchFamily="2" charset="-122"/>
              </a:defRPr>
            </a:lvl4pPr>
            <a:lvl5pPr algn="ctr" rtl="0" eaLnBrk="0" fontAlgn="base" hangingPunct="0">
              <a:spcBef>
                <a:spcPct val="0"/>
              </a:spcBef>
              <a:spcAft>
                <a:spcPct val="0"/>
              </a:spcAft>
              <a:defRPr sz="3600" b="1">
                <a:solidFill>
                  <a:srgbClr val="003399"/>
                </a:solidFill>
                <a:latin typeface="黑体" pitchFamily="2" charset="-122"/>
                <a:ea typeface="黑体" pitchFamily="2" charset="-122"/>
              </a:defRPr>
            </a:lvl5pPr>
            <a:lvl6pPr marL="457200" algn="ctr" rtl="0" eaLnBrk="1" fontAlgn="base" hangingPunct="1">
              <a:spcBef>
                <a:spcPct val="0"/>
              </a:spcBef>
              <a:spcAft>
                <a:spcPct val="0"/>
              </a:spcAft>
              <a:defRPr sz="3600">
                <a:solidFill>
                  <a:schemeClr val="tx2"/>
                </a:solidFill>
                <a:latin typeface="Arial" charset="0"/>
                <a:ea typeface="宋体" pitchFamily="2" charset="-122"/>
              </a:defRPr>
            </a:lvl6pPr>
            <a:lvl7pPr marL="914400" algn="ctr" rtl="0" eaLnBrk="1" fontAlgn="base" hangingPunct="1">
              <a:spcBef>
                <a:spcPct val="0"/>
              </a:spcBef>
              <a:spcAft>
                <a:spcPct val="0"/>
              </a:spcAft>
              <a:defRPr sz="3600">
                <a:solidFill>
                  <a:schemeClr val="tx2"/>
                </a:solidFill>
                <a:latin typeface="Arial" charset="0"/>
                <a:ea typeface="宋体" pitchFamily="2" charset="-122"/>
              </a:defRPr>
            </a:lvl7pPr>
            <a:lvl8pPr marL="1371600" algn="ctr" rtl="0" eaLnBrk="1" fontAlgn="base" hangingPunct="1">
              <a:spcBef>
                <a:spcPct val="0"/>
              </a:spcBef>
              <a:spcAft>
                <a:spcPct val="0"/>
              </a:spcAft>
              <a:defRPr sz="3600">
                <a:solidFill>
                  <a:schemeClr val="tx2"/>
                </a:solidFill>
                <a:latin typeface="Arial" charset="0"/>
                <a:ea typeface="宋体" pitchFamily="2" charset="-122"/>
              </a:defRPr>
            </a:lvl8pPr>
            <a:lvl9pPr marL="1828800" algn="ctr" rtl="0" eaLnBrk="1" fontAlgn="base" hangingPunct="1">
              <a:spcBef>
                <a:spcPct val="0"/>
              </a:spcBef>
              <a:spcAft>
                <a:spcPct val="0"/>
              </a:spcAft>
              <a:defRPr sz="3600">
                <a:solidFill>
                  <a:schemeClr val="tx2"/>
                </a:solidFill>
                <a:latin typeface="Arial" charset="0"/>
                <a:ea typeface="宋体" pitchFamily="2" charset="-122"/>
              </a:defRPr>
            </a:lvl9pPr>
          </a:lstStyle>
          <a:p>
            <a:r>
              <a:rPr lang="zh-CN" altLang="en-US" dirty="0">
                <a:solidFill>
                  <a:schemeClr val="tx1"/>
                </a:solidFill>
              </a:rPr>
              <a:t>判定标准</a:t>
            </a:r>
            <a:r>
              <a:rPr lang="en-US" altLang="zh-CN" dirty="0">
                <a:solidFill>
                  <a:schemeClr val="tx1"/>
                </a:solidFill>
              </a:rPr>
              <a:t>-</a:t>
            </a:r>
            <a:r>
              <a:rPr lang="zh-CN" altLang="en-US" dirty="0">
                <a:solidFill>
                  <a:srgbClr val="C00000"/>
                </a:solidFill>
              </a:rPr>
              <a:t>病例密切接触</a:t>
            </a:r>
            <a:r>
              <a:rPr lang="zh-CN" altLang="en-US" dirty="0" smtClean="0">
                <a:solidFill>
                  <a:srgbClr val="C00000"/>
                </a:solidFill>
              </a:rPr>
              <a:t>者</a:t>
            </a:r>
            <a:endParaRPr lang="zh-CN" altLang="en-US" dirty="0">
              <a:solidFill>
                <a:srgbClr val="C00000"/>
              </a:solidFill>
            </a:endParaRPr>
          </a:p>
        </p:txBody>
      </p:sp>
      <p:graphicFrame>
        <p:nvGraphicFramePr>
          <p:cNvPr id="2" name="图示 1"/>
          <p:cNvGraphicFramePr/>
          <p:nvPr>
            <p:extLst>
              <p:ext uri="{D42A27DB-BD31-4B8C-83A1-F6EECF244321}">
                <p14:modId xmlns:p14="http://schemas.microsoft.com/office/powerpoint/2010/main" val="236286969"/>
              </p:ext>
            </p:extLst>
          </p:nvPr>
        </p:nvGraphicFramePr>
        <p:xfrm>
          <a:off x="236509" y="2249402"/>
          <a:ext cx="8496944" cy="42354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46843398"/>
      </p:ext>
    </p:extLst>
  </p:cSld>
  <p:clrMapOvr>
    <a:masterClrMapping/>
  </p:clrMapOvr>
  <p:transition>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252128" y="1049073"/>
            <a:ext cx="8098631" cy="579005"/>
          </a:xfrm>
          <a:prstGeom prst="rect">
            <a:avLst/>
          </a:prstGeom>
          <a:noFill/>
        </p:spPr>
        <p:txBody>
          <a:bodyPr>
            <a:spAutoFit/>
          </a:bodyPr>
          <a:lstStyle>
            <a:lvl1pPr marL="455613" indent="-455613" defTabSz="1008063">
              <a:spcBef>
                <a:spcPct val="20000"/>
              </a:spcBef>
              <a:buFont typeface="Arial" panose="020B0604020202020204" pitchFamily="34" charset="0"/>
              <a:buChar char="•"/>
              <a:defRPr sz="3400">
                <a:solidFill>
                  <a:schemeClr val="tx1"/>
                </a:solidFill>
                <a:latin typeface="Calibri" panose="020F0502020204030204" pitchFamily="34" charset="0"/>
                <a:ea typeface="宋体" panose="02010600030101010101" pitchFamily="2" charset="-122"/>
              </a:defRPr>
            </a:lvl1pPr>
            <a:lvl2pPr marL="742950" indent="-285750" defTabSz="1008063">
              <a:spcBef>
                <a:spcPct val="20000"/>
              </a:spcBef>
              <a:buFont typeface="Arial" panose="020B0604020202020204" pitchFamily="34" charset="0"/>
              <a:buChar char="–"/>
              <a:defRPr sz="3000">
                <a:solidFill>
                  <a:schemeClr val="tx1"/>
                </a:solidFill>
                <a:latin typeface="Calibri" panose="020F0502020204030204" pitchFamily="34" charset="0"/>
                <a:ea typeface="宋体" panose="02010600030101010101" pitchFamily="2" charset="-122"/>
              </a:defRPr>
            </a:lvl2pPr>
            <a:lvl3pPr marL="1143000" indent="-228600" defTabSz="1008063">
              <a:spcBef>
                <a:spcPct val="20000"/>
              </a:spcBef>
              <a:buFont typeface="Arial" panose="020B0604020202020204" pitchFamily="34" charset="0"/>
              <a:buChar char="•"/>
              <a:defRPr sz="2500">
                <a:solidFill>
                  <a:schemeClr val="tx1"/>
                </a:solidFill>
                <a:latin typeface="Calibri" panose="020F0502020204030204" pitchFamily="34" charset="0"/>
                <a:ea typeface="宋体" panose="02010600030101010101" pitchFamily="2" charset="-122"/>
              </a:defRPr>
            </a:lvl3pPr>
            <a:lvl4pPr marL="1600200" indent="-228600" defTabSz="1008063">
              <a:spcBef>
                <a:spcPct val="20000"/>
              </a:spcBef>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4pPr>
            <a:lvl5pPr marL="2057400" indent="-228600" defTabSz="1008063">
              <a:spcBef>
                <a:spcPct val="20000"/>
              </a:spcBef>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5pPr>
            <a:lvl6pPr marL="2514600" indent="-228600" defTabSz="1008063"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6pPr>
            <a:lvl7pPr marL="2971800" indent="-228600" defTabSz="1008063"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7pPr>
            <a:lvl8pPr marL="3429000" indent="-228600" defTabSz="1008063"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8pPr>
            <a:lvl9pPr marL="3886200" indent="-228600" defTabSz="1008063" eaLnBrk="0" fontAlgn="base" hangingPunct="0">
              <a:spcBef>
                <a:spcPct val="20000"/>
              </a:spcBef>
              <a:spcAft>
                <a:spcPct val="0"/>
              </a:spcAft>
              <a:buFont typeface="Arial" panose="020B0604020202020204" pitchFamily="34" charset="0"/>
              <a:buChar char="»"/>
              <a:defRPr sz="2200">
                <a:solidFill>
                  <a:schemeClr val="tx1"/>
                </a:solidFill>
                <a:latin typeface="Calibri" panose="020F0502020204030204" pitchFamily="34" charset="0"/>
                <a:ea typeface="宋体" panose="02010600030101010101" pitchFamily="2" charset="-122"/>
              </a:defRPr>
            </a:lvl9pPr>
          </a:lstStyle>
          <a:p>
            <a:pPr algn="just">
              <a:lnSpc>
                <a:spcPct val="150000"/>
              </a:lnSpc>
              <a:spcBef>
                <a:spcPct val="0"/>
              </a:spcBef>
              <a:buClr>
                <a:srgbClr val="C00000"/>
              </a:buClr>
              <a:buSzPct val="80000"/>
              <a:buBlip>
                <a:blip r:embed="rId3"/>
              </a:buBlip>
              <a:defRPr/>
            </a:pPr>
            <a:r>
              <a:rPr lang="zh-CN" altLang="en-US" sz="2400" b="1" dirty="0">
                <a:solidFill>
                  <a:srgbClr val="262626"/>
                </a:solidFill>
                <a:latin typeface="华文细黑" pitchFamily="2" charset="-122"/>
                <a:ea typeface="华文细黑" pitchFamily="2" charset="-122"/>
              </a:rPr>
              <a:t>加工、售卖、搬运、配送或管理等人员</a:t>
            </a:r>
            <a:endParaRPr lang="en-US" altLang="zh-CN" sz="2400" b="1" dirty="0">
              <a:solidFill>
                <a:srgbClr val="262626"/>
              </a:solidFill>
              <a:latin typeface="华文细黑" pitchFamily="2" charset="-122"/>
              <a:ea typeface="华文细黑" pitchFamily="2" charset="-122"/>
            </a:endParaRPr>
          </a:p>
        </p:txBody>
      </p:sp>
      <p:sp>
        <p:nvSpPr>
          <p:cNvPr id="7" name="标题 1"/>
          <p:cNvSpPr txBox="1">
            <a:spLocks/>
          </p:cNvSpPr>
          <p:nvPr/>
        </p:nvSpPr>
        <p:spPr bwMode="auto">
          <a:xfrm>
            <a:off x="611560" y="116632"/>
            <a:ext cx="8229600" cy="8651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3399"/>
                </a:solidFill>
                <a:latin typeface="黑体" pitchFamily="2" charset="-122"/>
                <a:ea typeface="黑体" pitchFamily="2" charset="-122"/>
                <a:cs typeface="+mj-cs"/>
              </a:defRPr>
            </a:lvl1pPr>
            <a:lvl2pPr algn="ctr" rtl="0" eaLnBrk="0" fontAlgn="base" hangingPunct="0">
              <a:spcBef>
                <a:spcPct val="0"/>
              </a:spcBef>
              <a:spcAft>
                <a:spcPct val="0"/>
              </a:spcAft>
              <a:defRPr sz="3600" b="1">
                <a:solidFill>
                  <a:srgbClr val="003399"/>
                </a:solidFill>
                <a:latin typeface="黑体" pitchFamily="2" charset="-122"/>
                <a:ea typeface="黑体" pitchFamily="2" charset="-122"/>
              </a:defRPr>
            </a:lvl2pPr>
            <a:lvl3pPr algn="ctr" rtl="0" eaLnBrk="0" fontAlgn="base" hangingPunct="0">
              <a:spcBef>
                <a:spcPct val="0"/>
              </a:spcBef>
              <a:spcAft>
                <a:spcPct val="0"/>
              </a:spcAft>
              <a:defRPr sz="3600" b="1">
                <a:solidFill>
                  <a:srgbClr val="003399"/>
                </a:solidFill>
                <a:latin typeface="黑体" pitchFamily="2" charset="-122"/>
                <a:ea typeface="黑体" pitchFamily="2" charset="-122"/>
              </a:defRPr>
            </a:lvl3pPr>
            <a:lvl4pPr algn="ctr" rtl="0" eaLnBrk="0" fontAlgn="base" hangingPunct="0">
              <a:spcBef>
                <a:spcPct val="0"/>
              </a:spcBef>
              <a:spcAft>
                <a:spcPct val="0"/>
              </a:spcAft>
              <a:defRPr sz="3600" b="1">
                <a:solidFill>
                  <a:srgbClr val="003399"/>
                </a:solidFill>
                <a:latin typeface="黑体" pitchFamily="2" charset="-122"/>
                <a:ea typeface="黑体" pitchFamily="2" charset="-122"/>
              </a:defRPr>
            </a:lvl4pPr>
            <a:lvl5pPr algn="ctr" rtl="0" eaLnBrk="0" fontAlgn="base" hangingPunct="0">
              <a:spcBef>
                <a:spcPct val="0"/>
              </a:spcBef>
              <a:spcAft>
                <a:spcPct val="0"/>
              </a:spcAft>
              <a:defRPr sz="3600" b="1">
                <a:solidFill>
                  <a:srgbClr val="003399"/>
                </a:solidFill>
                <a:latin typeface="黑体" pitchFamily="2" charset="-122"/>
                <a:ea typeface="黑体" pitchFamily="2" charset="-122"/>
              </a:defRPr>
            </a:lvl5pPr>
            <a:lvl6pPr marL="457200" algn="ctr" rtl="0" eaLnBrk="1" fontAlgn="base" hangingPunct="1">
              <a:spcBef>
                <a:spcPct val="0"/>
              </a:spcBef>
              <a:spcAft>
                <a:spcPct val="0"/>
              </a:spcAft>
              <a:defRPr sz="3600">
                <a:solidFill>
                  <a:schemeClr val="tx2"/>
                </a:solidFill>
                <a:latin typeface="Arial" charset="0"/>
                <a:ea typeface="宋体" pitchFamily="2" charset="-122"/>
              </a:defRPr>
            </a:lvl6pPr>
            <a:lvl7pPr marL="914400" algn="ctr" rtl="0" eaLnBrk="1" fontAlgn="base" hangingPunct="1">
              <a:spcBef>
                <a:spcPct val="0"/>
              </a:spcBef>
              <a:spcAft>
                <a:spcPct val="0"/>
              </a:spcAft>
              <a:defRPr sz="3600">
                <a:solidFill>
                  <a:schemeClr val="tx2"/>
                </a:solidFill>
                <a:latin typeface="Arial" charset="0"/>
                <a:ea typeface="宋体" pitchFamily="2" charset="-122"/>
              </a:defRPr>
            </a:lvl7pPr>
            <a:lvl8pPr marL="1371600" algn="ctr" rtl="0" eaLnBrk="1" fontAlgn="base" hangingPunct="1">
              <a:spcBef>
                <a:spcPct val="0"/>
              </a:spcBef>
              <a:spcAft>
                <a:spcPct val="0"/>
              </a:spcAft>
              <a:defRPr sz="3600">
                <a:solidFill>
                  <a:schemeClr val="tx2"/>
                </a:solidFill>
                <a:latin typeface="Arial" charset="0"/>
                <a:ea typeface="宋体" pitchFamily="2" charset="-122"/>
              </a:defRPr>
            </a:lvl8pPr>
            <a:lvl9pPr marL="1828800" algn="ctr" rtl="0" eaLnBrk="1" fontAlgn="base" hangingPunct="1">
              <a:spcBef>
                <a:spcPct val="0"/>
              </a:spcBef>
              <a:spcAft>
                <a:spcPct val="0"/>
              </a:spcAft>
              <a:defRPr sz="3600">
                <a:solidFill>
                  <a:schemeClr val="tx2"/>
                </a:solidFill>
                <a:latin typeface="Arial" charset="0"/>
                <a:ea typeface="宋体" pitchFamily="2" charset="-122"/>
              </a:defRPr>
            </a:lvl9pPr>
          </a:lstStyle>
          <a:p>
            <a:r>
              <a:rPr lang="zh-CN" altLang="en-US" dirty="0">
                <a:solidFill>
                  <a:schemeClr val="tx1"/>
                </a:solidFill>
              </a:rPr>
              <a:t>判定标准</a:t>
            </a:r>
            <a:r>
              <a:rPr lang="en-US" altLang="zh-CN" dirty="0" smtClean="0">
                <a:solidFill>
                  <a:schemeClr val="tx1"/>
                </a:solidFill>
              </a:rPr>
              <a:t>-</a:t>
            </a:r>
            <a:r>
              <a:rPr lang="zh-CN" altLang="en-US" dirty="0">
                <a:solidFill>
                  <a:srgbClr val="C00000"/>
                </a:solidFill>
              </a:rPr>
              <a:t>可疑暴露者</a:t>
            </a:r>
          </a:p>
        </p:txBody>
      </p:sp>
      <p:graphicFrame>
        <p:nvGraphicFramePr>
          <p:cNvPr id="3" name="图示 2"/>
          <p:cNvGraphicFramePr/>
          <p:nvPr>
            <p:extLst>
              <p:ext uri="{D42A27DB-BD31-4B8C-83A1-F6EECF244321}">
                <p14:modId xmlns:p14="http://schemas.microsoft.com/office/powerpoint/2010/main" val="3150568792"/>
              </p:ext>
            </p:extLst>
          </p:nvPr>
        </p:nvGraphicFramePr>
        <p:xfrm>
          <a:off x="1547664" y="1916832"/>
          <a:ext cx="6017653" cy="25202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矩形 1"/>
          <p:cNvSpPr/>
          <p:nvPr/>
        </p:nvSpPr>
        <p:spPr>
          <a:xfrm>
            <a:off x="231312" y="4725144"/>
            <a:ext cx="8912688" cy="1892826"/>
          </a:xfrm>
          <a:prstGeom prst="rect">
            <a:avLst/>
          </a:prstGeom>
        </p:spPr>
        <p:txBody>
          <a:bodyPr wrap="square">
            <a:spAutoFit/>
          </a:bodyPr>
          <a:lstStyle/>
          <a:p>
            <a:pPr marL="455613" indent="-455613" algn="just" defTabSz="1008063">
              <a:lnSpc>
                <a:spcPct val="150000"/>
              </a:lnSpc>
              <a:spcBef>
                <a:spcPct val="0"/>
              </a:spcBef>
              <a:buClr>
                <a:srgbClr val="C00000"/>
              </a:buClr>
              <a:buSzPct val="80000"/>
              <a:buBlip>
                <a:blip r:embed="rId3"/>
              </a:buBlip>
              <a:defRPr/>
            </a:pPr>
            <a:r>
              <a:rPr lang="zh-CN" altLang="en-US" sz="2400" b="1" dirty="0">
                <a:solidFill>
                  <a:srgbClr val="262626"/>
                </a:solidFill>
                <a:latin typeface="华文细黑" pitchFamily="2" charset="-122"/>
                <a:ea typeface="华文细黑" pitchFamily="2" charset="-122"/>
              </a:rPr>
              <a:t>有效防护</a:t>
            </a:r>
            <a:endParaRPr lang="en-US" altLang="zh-CN" sz="2400" b="1" dirty="0">
              <a:solidFill>
                <a:srgbClr val="262626"/>
              </a:solidFill>
              <a:latin typeface="华文细黑" pitchFamily="2" charset="-122"/>
              <a:ea typeface="华文细黑" pitchFamily="2" charset="-122"/>
            </a:endParaRPr>
          </a:p>
          <a:p>
            <a:pPr marL="742950" lvl="1" indent="-285750">
              <a:lnSpc>
                <a:spcPct val="150000"/>
              </a:lnSpc>
              <a:spcBef>
                <a:spcPct val="0"/>
              </a:spcBef>
              <a:buClr>
                <a:srgbClr val="C00000"/>
              </a:buClr>
              <a:buSzPct val="80000"/>
              <a:buFont typeface="Wingdings" pitchFamily="2" charset="2"/>
              <a:buChar char="l"/>
            </a:pPr>
            <a:r>
              <a:rPr lang="zh-CN" altLang="en-US" b="1" dirty="0" smtClean="0">
                <a:latin typeface="华文细黑" pitchFamily="2" charset="-122"/>
                <a:ea typeface="华文细黑" pitchFamily="2" charset="-122"/>
              </a:rPr>
              <a:t>日常</a:t>
            </a:r>
            <a:r>
              <a:rPr lang="zh-CN" altLang="en-US" b="1" dirty="0">
                <a:latin typeface="华文细黑" pitchFamily="2" charset="-122"/>
                <a:ea typeface="华文细黑" pitchFamily="2" charset="-122"/>
              </a:rPr>
              <a:t>穿</a:t>
            </a:r>
            <a:r>
              <a:rPr lang="zh-CN" altLang="en-US" b="1" dirty="0">
                <a:solidFill>
                  <a:srgbClr val="C00000"/>
                </a:solidFill>
                <a:latin typeface="华文细黑" pitchFamily="2" charset="-122"/>
                <a:ea typeface="华文细黑" pitchFamily="2" charset="-122"/>
              </a:rPr>
              <a:t>工作服、工作帽、医用外科口罩</a:t>
            </a:r>
            <a:r>
              <a:rPr lang="zh-CN" altLang="en-US" b="1" dirty="0">
                <a:latin typeface="华文细黑" pitchFamily="2" charset="-122"/>
                <a:ea typeface="华文细黑" pitchFamily="2" charset="-122"/>
              </a:rPr>
              <a:t>等</a:t>
            </a:r>
            <a:r>
              <a:rPr lang="zh-CN" altLang="en-US" b="1" dirty="0" smtClean="0">
                <a:latin typeface="华文细黑" pitchFamily="2" charset="-122"/>
                <a:ea typeface="华文细黑" pitchFamily="2" charset="-122"/>
              </a:rPr>
              <a:t>；</a:t>
            </a:r>
            <a:endParaRPr lang="en-US" altLang="zh-CN" b="1" dirty="0" smtClean="0">
              <a:latin typeface="华文细黑" pitchFamily="2" charset="-122"/>
              <a:ea typeface="华文细黑" pitchFamily="2" charset="-122"/>
            </a:endParaRPr>
          </a:p>
          <a:p>
            <a:pPr marL="742950" lvl="1" indent="-285750">
              <a:lnSpc>
                <a:spcPct val="150000"/>
              </a:lnSpc>
              <a:spcBef>
                <a:spcPct val="0"/>
              </a:spcBef>
              <a:buClr>
                <a:srgbClr val="C00000"/>
              </a:buClr>
              <a:buSzPct val="80000"/>
              <a:buFont typeface="Wingdings" pitchFamily="2" charset="2"/>
              <a:buChar char="l"/>
            </a:pPr>
            <a:r>
              <a:rPr lang="zh-CN" altLang="en-US" b="1" dirty="0" smtClean="0">
                <a:latin typeface="华文细黑" pitchFamily="2" charset="-122"/>
                <a:ea typeface="华文细黑" pitchFamily="2" charset="-122"/>
              </a:rPr>
              <a:t>接触</a:t>
            </a:r>
            <a:r>
              <a:rPr lang="zh-CN" altLang="en-US" b="1" dirty="0">
                <a:latin typeface="华文细黑" pitchFamily="2" charset="-122"/>
                <a:ea typeface="华文细黑" pitchFamily="2" charset="-122"/>
              </a:rPr>
              <a:t>动物血液、体液、分泌物或排泄物时，</a:t>
            </a:r>
            <a:r>
              <a:rPr lang="zh-CN" altLang="en-US" b="1" dirty="0">
                <a:solidFill>
                  <a:srgbClr val="C00000"/>
                </a:solidFill>
                <a:latin typeface="华文细黑" pitchFamily="2" charset="-122"/>
                <a:ea typeface="华文细黑" pitchFamily="2" charset="-122"/>
              </a:rPr>
              <a:t>加戴乳胶手套</a:t>
            </a:r>
            <a:r>
              <a:rPr lang="zh-CN" altLang="en-US" b="1" dirty="0" smtClean="0">
                <a:latin typeface="华文细黑" pitchFamily="2" charset="-122"/>
                <a:ea typeface="华文细黑" pitchFamily="2" charset="-122"/>
              </a:rPr>
              <a:t>；</a:t>
            </a:r>
            <a:endParaRPr lang="en-US" altLang="zh-CN" b="1" dirty="0" smtClean="0">
              <a:latin typeface="华文细黑" pitchFamily="2" charset="-122"/>
              <a:ea typeface="华文细黑" pitchFamily="2" charset="-122"/>
            </a:endParaRPr>
          </a:p>
          <a:p>
            <a:pPr marL="742950" lvl="1" indent="-285750">
              <a:lnSpc>
                <a:spcPct val="150000"/>
              </a:lnSpc>
              <a:spcBef>
                <a:spcPct val="0"/>
              </a:spcBef>
              <a:buClr>
                <a:srgbClr val="C00000"/>
              </a:buClr>
              <a:buSzPct val="80000"/>
              <a:buFont typeface="Wingdings" pitchFamily="2" charset="2"/>
              <a:buChar char="l"/>
            </a:pPr>
            <a:r>
              <a:rPr lang="zh-CN" altLang="en-US" b="1" dirty="0" smtClean="0">
                <a:latin typeface="华文细黑" pitchFamily="2" charset="-122"/>
                <a:ea typeface="华文细黑" pitchFamily="2" charset="-122"/>
              </a:rPr>
              <a:t>可能</a:t>
            </a:r>
            <a:r>
              <a:rPr lang="zh-CN" altLang="en-US" b="1" dirty="0">
                <a:latin typeface="华文细黑" pitchFamily="2" charset="-122"/>
                <a:ea typeface="华文细黑" pitchFamily="2" charset="-122"/>
              </a:rPr>
              <a:t>发生气溶胶或喷溅操作时，戴</a:t>
            </a:r>
            <a:r>
              <a:rPr lang="en-US" altLang="zh-CN" b="1" dirty="0">
                <a:solidFill>
                  <a:srgbClr val="C00000"/>
                </a:solidFill>
                <a:latin typeface="华文细黑" pitchFamily="2" charset="-122"/>
                <a:ea typeface="华文细黑" pitchFamily="2" charset="-122"/>
              </a:rPr>
              <a:t>N95</a:t>
            </a:r>
            <a:r>
              <a:rPr lang="zh-CN" altLang="en-US" b="1" dirty="0">
                <a:solidFill>
                  <a:srgbClr val="C00000"/>
                </a:solidFill>
                <a:latin typeface="华文细黑" pitchFamily="2" charset="-122"/>
                <a:ea typeface="华文细黑" pitchFamily="2" charset="-122"/>
              </a:rPr>
              <a:t>口罩、面屏、乳胶手套，穿防渗透隔离</a:t>
            </a:r>
            <a:r>
              <a:rPr lang="zh-CN" altLang="en-US" b="1" dirty="0" smtClean="0">
                <a:solidFill>
                  <a:srgbClr val="C00000"/>
                </a:solidFill>
                <a:latin typeface="华文细黑" pitchFamily="2" charset="-122"/>
                <a:ea typeface="华文细黑" pitchFamily="2" charset="-122"/>
              </a:rPr>
              <a:t>衣。</a:t>
            </a:r>
            <a:endParaRPr lang="zh-CN" altLang="en-US"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274495186"/>
      </p:ext>
    </p:extLst>
  </p:cSld>
  <p:clrMapOvr>
    <a:masterClrMapping/>
  </p:clrMapOvr>
  <p:transition>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404664"/>
            <a:ext cx="8229601" cy="503238"/>
          </a:xfrm>
        </p:spPr>
        <p:txBody>
          <a:bodyPr/>
          <a:lstStyle/>
          <a:p>
            <a:r>
              <a:rPr lang="zh-CN" altLang="en-US" kern="1200" dirty="0">
                <a:solidFill>
                  <a:schemeClr val="tx1"/>
                </a:solidFill>
                <a:latin typeface="黑体" pitchFamily="2" charset="-122"/>
              </a:rPr>
              <a:t>管理要求</a:t>
            </a:r>
            <a:r>
              <a:rPr lang="en-US" altLang="zh-CN" kern="1200" dirty="0">
                <a:solidFill>
                  <a:schemeClr val="tx1"/>
                </a:solidFill>
                <a:latin typeface="黑体" pitchFamily="2" charset="-122"/>
              </a:rPr>
              <a:t>-</a:t>
            </a:r>
            <a:r>
              <a:rPr lang="zh-CN" altLang="en-US" kern="1200" dirty="0">
                <a:solidFill>
                  <a:srgbClr val="C00000"/>
                </a:solidFill>
                <a:latin typeface="黑体" pitchFamily="2" charset="-122"/>
              </a:rPr>
              <a:t>密切接触者医学观察</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3387855195"/>
              </p:ext>
            </p:extLst>
          </p:nvPr>
        </p:nvGraphicFramePr>
        <p:xfrm>
          <a:off x="179512" y="1628800"/>
          <a:ext cx="8856984" cy="51125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6080630"/>
      </p:ext>
    </p:extLst>
  </p:cSld>
  <p:clrMapOvr>
    <a:masterClrMapping/>
  </p:clrMapOvr>
  <p:transition>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404664"/>
            <a:ext cx="8229601" cy="503238"/>
          </a:xfrm>
        </p:spPr>
        <p:txBody>
          <a:bodyPr/>
          <a:lstStyle/>
          <a:p>
            <a:r>
              <a:rPr lang="zh-CN" altLang="en-US" kern="1200" dirty="0">
                <a:solidFill>
                  <a:schemeClr val="tx1"/>
                </a:solidFill>
                <a:latin typeface="黑体" pitchFamily="2" charset="-122"/>
              </a:rPr>
              <a:t>管理要求</a:t>
            </a:r>
            <a:r>
              <a:rPr lang="en-US" altLang="zh-CN" kern="1200" dirty="0" smtClean="0">
                <a:solidFill>
                  <a:schemeClr val="tx1"/>
                </a:solidFill>
                <a:latin typeface="黑体" pitchFamily="2" charset="-122"/>
              </a:rPr>
              <a:t>-</a:t>
            </a:r>
            <a:r>
              <a:rPr lang="zh-CN" altLang="en-US" kern="1200" dirty="0">
                <a:solidFill>
                  <a:srgbClr val="C00000"/>
                </a:solidFill>
                <a:latin typeface="黑体" pitchFamily="2" charset="-122"/>
              </a:rPr>
              <a:t>密切接触者医学观察</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191100313"/>
              </p:ext>
            </p:extLst>
          </p:nvPr>
        </p:nvGraphicFramePr>
        <p:xfrm>
          <a:off x="251520" y="1628800"/>
          <a:ext cx="8640960" cy="4896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47821097"/>
      </p:ext>
    </p:extLst>
  </p:cSld>
  <p:clrMapOvr>
    <a:masterClrMapping/>
  </p:clrMapOvr>
  <p:transition>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404664"/>
            <a:ext cx="8229601" cy="503238"/>
          </a:xfrm>
        </p:spPr>
        <p:txBody>
          <a:bodyPr/>
          <a:lstStyle/>
          <a:p>
            <a:r>
              <a:rPr lang="zh-CN" altLang="en-US" kern="1200" dirty="0">
                <a:solidFill>
                  <a:schemeClr val="tx1"/>
                </a:solidFill>
                <a:latin typeface="黑体" pitchFamily="2" charset="-122"/>
              </a:rPr>
              <a:t>管理要求</a:t>
            </a:r>
            <a:r>
              <a:rPr lang="en-US" altLang="zh-CN" kern="1200" dirty="0" smtClean="0">
                <a:solidFill>
                  <a:schemeClr val="tx1"/>
                </a:solidFill>
                <a:latin typeface="黑体" pitchFamily="2" charset="-122"/>
              </a:rPr>
              <a:t>-</a:t>
            </a:r>
            <a:r>
              <a:rPr lang="zh-CN" altLang="en-US" kern="1200" dirty="0">
                <a:solidFill>
                  <a:srgbClr val="C00000"/>
                </a:solidFill>
                <a:latin typeface="黑体" pitchFamily="2" charset="-122"/>
              </a:rPr>
              <a:t>可疑暴露者健康告知</a:t>
            </a:r>
            <a:endParaRPr lang="zh-CN" altLang="en-US" kern="1200" dirty="0">
              <a:solidFill>
                <a:schemeClr val="tx1"/>
              </a:solidFill>
              <a:latin typeface="黑体" pitchFamily="2"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541757893"/>
              </p:ext>
            </p:extLst>
          </p:nvPr>
        </p:nvGraphicFramePr>
        <p:xfrm>
          <a:off x="251520" y="1628800"/>
          <a:ext cx="8640960" cy="4392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76506374"/>
      </p:ext>
    </p:extLst>
  </p:cSld>
  <p:clrMapOvr>
    <a:masterClrMapping/>
  </p:clrMapOvr>
  <p:transition>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476672"/>
            <a:ext cx="8229601" cy="503238"/>
          </a:xfrm>
        </p:spPr>
        <p:txBody>
          <a:bodyPr/>
          <a:lstStyle/>
          <a:p>
            <a:r>
              <a:rPr lang="zh-CN" altLang="en-US" dirty="0" smtClean="0">
                <a:solidFill>
                  <a:schemeClr val="tx1"/>
                </a:solidFill>
              </a:rPr>
              <a:t>附表</a:t>
            </a:r>
            <a:endParaRPr lang="zh-CN" altLang="en-US" dirty="0">
              <a:solidFill>
                <a:schemeClr val="tx1"/>
              </a:solidFill>
            </a:endParaRPr>
          </a:p>
        </p:txBody>
      </p:sp>
      <p:sp>
        <p:nvSpPr>
          <p:cNvPr id="3" name="内容占位符 2"/>
          <p:cNvSpPr>
            <a:spLocks noGrp="1"/>
          </p:cNvSpPr>
          <p:nvPr>
            <p:ph idx="1"/>
          </p:nvPr>
        </p:nvSpPr>
        <p:spPr>
          <a:xfrm>
            <a:off x="323528" y="1484784"/>
            <a:ext cx="8229601" cy="4536504"/>
          </a:xfrm>
        </p:spPr>
        <p:txBody>
          <a:bodyPr/>
          <a:lstStyle/>
          <a:p>
            <a:pPr>
              <a:buClr>
                <a:srgbClr val="C00000"/>
              </a:buClr>
              <a:buSzPct val="80000"/>
              <a:buBlip>
                <a:blip r:embed="rId2"/>
              </a:buBlip>
            </a:pPr>
            <a:r>
              <a:rPr lang="zh-CN" altLang="en-US" sz="2800" b="1" dirty="0">
                <a:solidFill>
                  <a:srgbClr val="262626"/>
                </a:solidFill>
                <a:latin typeface="华文细黑" pitchFamily="2" charset="-122"/>
              </a:rPr>
              <a:t>一览表</a:t>
            </a:r>
            <a:endParaRPr lang="en-US" altLang="zh-CN" sz="2800" b="1" dirty="0">
              <a:solidFill>
                <a:srgbClr val="262626"/>
              </a:solidFill>
              <a:latin typeface="华文细黑" pitchFamily="2" charset="-122"/>
            </a:endParaRPr>
          </a:p>
          <a:p>
            <a:pPr>
              <a:buClr>
                <a:srgbClr val="C00000"/>
              </a:buClr>
              <a:buSzPct val="80000"/>
            </a:pPr>
            <a:r>
              <a:rPr lang="zh-CN" altLang="zh-CN" sz="2800" b="1" dirty="0" smtClean="0">
                <a:solidFill>
                  <a:schemeClr val="tx1"/>
                </a:solidFill>
                <a:latin typeface="华文细黑" pitchFamily="2" charset="-122"/>
              </a:rPr>
              <a:t>新型</a:t>
            </a:r>
            <a:r>
              <a:rPr lang="zh-CN" altLang="zh-CN" sz="2800" b="1" dirty="0">
                <a:solidFill>
                  <a:schemeClr val="tx1"/>
                </a:solidFill>
                <a:latin typeface="华文细黑" pitchFamily="2" charset="-122"/>
              </a:rPr>
              <a:t>冠状病毒感染的肺炎病例密切接触者登记表</a:t>
            </a:r>
          </a:p>
          <a:p>
            <a:pPr>
              <a:buClr>
                <a:srgbClr val="C00000"/>
              </a:buClr>
              <a:buSzPct val="80000"/>
            </a:pPr>
            <a:r>
              <a:rPr lang="zh-CN" altLang="zh-CN" sz="2800" b="1" dirty="0" smtClean="0">
                <a:solidFill>
                  <a:schemeClr val="tx1"/>
                </a:solidFill>
                <a:latin typeface="华文细黑" pitchFamily="2" charset="-122"/>
              </a:rPr>
              <a:t>新型</a:t>
            </a:r>
            <a:r>
              <a:rPr lang="zh-CN" altLang="zh-CN" sz="2800" b="1" dirty="0">
                <a:solidFill>
                  <a:schemeClr val="tx1"/>
                </a:solidFill>
                <a:latin typeface="华文细黑" pitchFamily="2" charset="-122"/>
              </a:rPr>
              <a:t>冠状病毒感染的肺炎病例密切接触者医学观察登记表</a:t>
            </a:r>
          </a:p>
          <a:p>
            <a:pPr>
              <a:buClr>
                <a:srgbClr val="C00000"/>
              </a:buClr>
              <a:buSzPct val="80000"/>
              <a:buBlip>
                <a:blip r:embed="rId2"/>
              </a:buBlip>
            </a:pPr>
            <a:r>
              <a:rPr lang="zh-CN" altLang="en-US" sz="2800" b="1" dirty="0">
                <a:solidFill>
                  <a:srgbClr val="262626"/>
                </a:solidFill>
                <a:latin typeface="华文细黑" pitchFamily="2" charset="-122"/>
              </a:rPr>
              <a:t>汇总信息用</a:t>
            </a:r>
            <a:r>
              <a:rPr lang="zh-CN" altLang="en-US" sz="2800" b="1" dirty="0" smtClean="0">
                <a:solidFill>
                  <a:srgbClr val="262626"/>
                </a:solidFill>
                <a:latin typeface="华文细黑" pitchFamily="2" charset="-122"/>
              </a:rPr>
              <a:t>表</a:t>
            </a:r>
            <a:endParaRPr lang="en-US" altLang="zh-CN" sz="2800" b="1" dirty="0" smtClean="0">
              <a:solidFill>
                <a:schemeClr val="tx1"/>
              </a:solidFill>
              <a:latin typeface="华文细黑" pitchFamily="2" charset="-122"/>
            </a:endParaRPr>
          </a:p>
          <a:p>
            <a:pPr>
              <a:buClr>
                <a:srgbClr val="C00000"/>
              </a:buClr>
              <a:buSzPct val="80000"/>
            </a:pPr>
            <a:r>
              <a:rPr lang="zh-CN" altLang="zh-CN" sz="2800" b="1" dirty="0" smtClean="0">
                <a:solidFill>
                  <a:schemeClr val="tx1"/>
                </a:solidFill>
                <a:latin typeface="华文细黑" pitchFamily="2" charset="-122"/>
              </a:rPr>
              <a:t>新型</a:t>
            </a:r>
            <a:r>
              <a:rPr lang="zh-CN" altLang="zh-CN" sz="2800" b="1" dirty="0">
                <a:solidFill>
                  <a:schemeClr val="tx1"/>
                </a:solidFill>
                <a:latin typeface="华文细黑" pitchFamily="2" charset="-122"/>
              </a:rPr>
              <a:t>冠状病毒感染的肺炎病例密切接触者医学观察统计日报表</a:t>
            </a:r>
          </a:p>
          <a:p>
            <a:pPr>
              <a:buClr>
                <a:srgbClr val="C00000"/>
              </a:buClr>
              <a:buSzPct val="80000"/>
            </a:pPr>
            <a:r>
              <a:rPr lang="zh-CN" altLang="zh-CN" sz="2800" b="1" dirty="0" smtClean="0">
                <a:solidFill>
                  <a:schemeClr val="tx1"/>
                </a:solidFill>
                <a:latin typeface="华文细黑" pitchFamily="2" charset="-122"/>
              </a:rPr>
              <a:t>新型</a:t>
            </a:r>
            <a:r>
              <a:rPr lang="zh-CN" altLang="zh-CN" sz="2800" b="1" dirty="0">
                <a:solidFill>
                  <a:schemeClr val="tx1"/>
                </a:solidFill>
                <a:latin typeface="华文细黑" pitchFamily="2" charset="-122"/>
              </a:rPr>
              <a:t>冠状病毒感染的肺炎病例密切接触者医学观察每日统计汇总表</a:t>
            </a:r>
          </a:p>
          <a:p>
            <a:pPr marL="0" indent="0">
              <a:buNone/>
            </a:pPr>
            <a:r>
              <a:rPr lang="en-US" altLang="zh-CN" dirty="0"/>
              <a:t/>
            </a:r>
            <a:br>
              <a:rPr lang="en-US" altLang="zh-CN" dirty="0"/>
            </a:br>
            <a:endParaRPr lang="zh-CN" altLang="en-US" dirty="0"/>
          </a:p>
        </p:txBody>
      </p:sp>
    </p:spTree>
    <p:extLst>
      <p:ext uri="{BB962C8B-B14F-4D97-AF65-F5344CB8AC3E}">
        <p14:creationId xmlns:p14="http://schemas.microsoft.com/office/powerpoint/2010/main" val="3797328860"/>
      </p:ext>
    </p:extLst>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476672"/>
            <a:ext cx="8229601" cy="503238"/>
          </a:xfrm>
        </p:spPr>
        <p:txBody>
          <a:bodyPr/>
          <a:lstStyle/>
          <a:p>
            <a:r>
              <a:rPr lang="zh-CN" altLang="zh-CN" dirty="0" smtClean="0"/>
              <a:t>目的</a:t>
            </a:r>
            <a:endParaRPr lang="zh-CN" altLang="en-US" dirty="0"/>
          </a:p>
        </p:txBody>
      </p:sp>
      <p:sp>
        <p:nvSpPr>
          <p:cNvPr id="3" name="矩形 2"/>
          <p:cNvSpPr/>
          <p:nvPr/>
        </p:nvSpPr>
        <p:spPr>
          <a:xfrm>
            <a:off x="539552" y="1628800"/>
            <a:ext cx="8712968" cy="4032448"/>
          </a:xfrm>
          <a:prstGeom prst="rect">
            <a:avLst/>
          </a:prstGeom>
        </p:spPr>
        <p:txBody>
          <a:bodyPr/>
          <a:lstStyle/>
          <a:p>
            <a:pPr lvl="0">
              <a:lnSpc>
                <a:spcPct val="150000"/>
              </a:lnSpc>
              <a:buChar char="•"/>
            </a:pPr>
            <a:r>
              <a:rPr lang="zh-CN" altLang="zh-CN" sz="3200" dirty="0">
                <a:solidFill>
                  <a:srgbClr val="003399"/>
                </a:solidFill>
                <a:latin typeface="+mj-lt"/>
                <a:ea typeface="华文细黑" pitchFamily="2" charset="-122"/>
              </a:rPr>
              <a:t>及时发现和报告新型冠状病毒感染的肺炎病例</a:t>
            </a:r>
            <a:endParaRPr lang="zh-CN" altLang="en-US" sz="3200" dirty="0">
              <a:solidFill>
                <a:srgbClr val="003399"/>
              </a:solidFill>
              <a:latin typeface="+mj-lt"/>
              <a:ea typeface="华文细黑" pitchFamily="2" charset="-122"/>
            </a:endParaRPr>
          </a:p>
          <a:p>
            <a:pPr lvl="0" algn="l">
              <a:lnSpc>
                <a:spcPct val="150000"/>
              </a:lnSpc>
              <a:buChar char="•"/>
            </a:pPr>
            <a:r>
              <a:rPr lang="zh-CN" altLang="zh-CN" sz="3200" dirty="0">
                <a:solidFill>
                  <a:srgbClr val="003399"/>
                </a:solidFill>
                <a:latin typeface="+mj-lt"/>
                <a:ea typeface="华文细黑" pitchFamily="2" charset="-122"/>
              </a:rPr>
              <a:t>了解疾病特征与可能的感染来源</a:t>
            </a:r>
            <a:endParaRPr lang="zh-CN" altLang="en-US" sz="3200" dirty="0">
              <a:solidFill>
                <a:srgbClr val="003399"/>
              </a:solidFill>
              <a:latin typeface="+mj-lt"/>
              <a:ea typeface="华文细黑" pitchFamily="2" charset="-122"/>
            </a:endParaRPr>
          </a:p>
          <a:p>
            <a:pPr lvl="0" algn="l">
              <a:lnSpc>
                <a:spcPct val="150000"/>
              </a:lnSpc>
              <a:buChar char="•"/>
            </a:pPr>
            <a:r>
              <a:rPr lang="zh-CN" altLang="zh-CN" sz="3200" dirty="0">
                <a:solidFill>
                  <a:srgbClr val="003399"/>
                </a:solidFill>
                <a:latin typeface="+mj-lt"/>
                <a:ea typeface="华文细黑" pitchFamily="2" charset="-122"/>
              </a:rPr>
              <a:t>规范密切接触者管理</a:t>
            </a:r>
            <a:r>
              <a:rPr lang="zh-CN" altLang="en-US" sz="3200" dirty="0">
                <a:solidFill>
                  <a:srgbClr val="003399"/>
                </a:solidFill>
                <a:latin typeface="+mj-lt"/>
                <a:ea typeface="华文细黑" pitchFamily="2" charset="-122"/>
              </a:rPr>
              <a:t>，</a:t>
            </a:r>
            <a:r>
              <a:rPr lang="zh-CN" altLang="zh-CN" sz="3200" dirty="0">
                <a:solidFill>
                  <a:srgbClr val="003399"/>
                </a:solidFill>
                <a:latin typeface="+mj-lt"/>
                <a:ea typeface="华文细黑" pitchFamily="2" charset="-122"/>
              </a:rPr>
              <a:t>防止疫情扩散蔓延</a:t>
            </a:r>
            <a:endParaRPr lang="zh-CN" altLang="en-US" sz="3200" dirty="0">
              <a:solidFill>
                <a:srgbClr val="003399"/>
              </a:solidFill>
              <a:latin typeface="+mj-lt"/>
              <a:ea typeface="华文细黑" pitchFamily="2" charset="-122"/>
            </a:endParaRPr>
          </a:p>
        </p:txBody>
      </p:sp>
    </p:spTree>
    <p:extLst>
      <p:ext uri="{BB962C8B-B14F-4D97-AF65-F5344CB8AC3E}">
        <p14:creationId xmlns:p14="http://schemas.microsoft.com/office/powerpoint/2010/main" val="824715744"/>
      </p:ext>
    </p:extLst>
  </p:cSld>
  <p:clrMapOvr>
    <a:masterClrMapping/>
  </p:clrMapOvr>
  <p:transition>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2290" y="1124744"/>
            <a:ext cx="8229601" cy="503238"/>
          </a:xfrm>
        </p:spPr>
        <p:txBody>
          <a:bodyPr/>
          <a:lstStyle/>
          <a:p>
            <a:r>
              <a:rPr lang="zh-CN" altLang="zh-CN" sz="2800" dirty="0">
                <a:solidFill>
                  <a:schemeClr val="tx1"/>
                </a:solidFill>
              </a:rPr>
              <a:t>新型冠状病毒感染的肺炎病例密切接触者登记表</a:t>
            </a:r>
          </a:p>
        </p:txBody>
      </p:sp>
      <p:pic>
        <p:nvPicPr>
          <p:cNvPr id="1025" name="Picture 1"/>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916832"/>
            <a:ext cx="8119339" cy="3285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107504" y="5139951"/>
            <a:ext cx="8899175" cy="1477328"/>
          </a:xfrm>
          <a:prstGeom prst="rect">
            <a:avLst/>
          </a:prstGeom>
        </p:spPr>
        <p:txBody>
          <a:bodyPr wrap="square">
            <a:spAutoFit/>
          </a:bodyPr>
          <a:lstStyle/>
          <a:p>
            <a:pPr marL="285750" lvl="0" indent="-285750">
              <a:buClr>
                <a:srgbClr val="C00000"/>
              </a:buClr>
              <a:buSzPct val="80000"/>
              <a:buFont typeface="Wingdings" pitchFamily="2" charset="2"/>
              <a:buChar char="l"/>
            </a:pPr>
            <a:r>
              <a:rPr lang="zh-CN" altLang="en-US" b="1" dirty="0" smtClean="0">
                <a:solidFill>
                  <a:srgbClr val="C00000"/>
                </a:solidFill>
                <a:latin typeface="华文细黑" pitchFamily="2" charset="-122"/>
                <a:ea typeface="华文细黑" pitchFamily="2" charset="-122"/>
              </a:rPr>
              <a:t>判定为密切接触者登记此表</a:t>
            </a:r>
            <a:endParaRPr lang="en-US" altLang="zh-CN" b="1" dirty="0" smtClean="0">
              <a:solidFill>
                <a:srgbClr val="C00000"/>
              </a:solidFill>
              <a:latin typeface="华文细黑" pitchFamily="2" charset="-122"/>
              <a:ea typeface="华文细黑" pitchFamily="2" charset="-122"/>
            </a:endParaRPr>
          </a:p>
          <a:p>
            <a:pPr marL="285750" lvl="0" indent="-285750">
              <a:buClr>
                <a:srgbClr val="C00000"/>
              </a:buClr>
              <a:buSzPct val="80000"/>
              <a:buFont typeface="Wingdings" pitchFamily="2" charset="2"/>
              <a:buChar char="l"/>
            </a:pPr>
            <a:r>
              <a:rPr lang="zh-CN" altLang="zh-CN" b="1" dirty="0" smtClean="0">
                <a:solidFill>
                  <a:srgbClr val="C00000"/>
                </a:solidFill>
                <a:latin typeface="华文细黑" pitchFamily="2" charset="-122"/>
                <a:ea typeface="华文细黑" pitchFamily="2" charset="-122"/>
              </a:rPr>
              <a:t>接触</a:t>
            </a:r>
            <a:r>
              <a:rPr lang="zh-CN" altLang="zh-CN" b="1" dirty="0">
                <a:solidFill>
                  <a:srgbClr val="C00000"/>
                </a:solidFill>
                <a:latin typeface="华文细黑" pitchFamily="2" charset="-122"/>
                <a:ea typeface="华文细黑" pitchFamily="2" charset="-122"/>
              </a:rPr>
              <a:t>频率</a:t>
            </a:r>
            <a:r>
              <a:rPr lang="zh-CN" altLang="zh-CN" b="1" dirty="0">
                <a:latin typeface="华文细黑" pitchFamily="2" charset="-122"/>
                <a:ea typeface="华文细黑" pitchFamily="2" charset="-122"/>
              </a:rPr>
              <a:t>：①经常</a:t>
            </a:r>
            <a:r>
              <a:rPr lang="en-US" altLang="zh-CN" b="1" dirty="0">
                <a:latin typeface="华文细黑" pitchFamily="2" charset="-122"/>
                <a:ea typeface="华文细黑" pitchFamily="2" charset="-122"/>
              </a:rPr>
              <a:t>  </a:t>
            </a:r>
            <a:r>
              <a:rPr lang="zh-CN" altLang="zh-CN" b="1" dirty="0">
                <a:latin typeface="华文细黑" pitchFamily="2" charset="-122"/>
                <a:ea typeface="华文细黑" pitchFamily="2" charset="-122"/>
              </a:rPr>
              <a:t>②一般</a:t>
            </a:r>
            <a:r>
              <a:rPr lang="en-US" altLang="zh-CN" b="1" dirty="0">
                <a:latin typeface="华文细黑" pitchFamily="2" charset="-122"/>
                <a:ea typeface="华文细黑" pitchFamily="2" charset="-122"/>
              </a:rPr>
              <a:t>   </a:t>
            </a:r>
            <a:r>
              <a:rPr lang="zh-CN" altLang="zh-CN" b="1" dirty="0">
                <a:latin typeface="华文细黑" pitchFamily="2" charset="-122"/>
                <a:ea typeface="华文细黑" pitchFamily="2" charset="-122"/>
              </a:rPr>
              <a:t>③偶尔</a:t>
            </a:r>
          </a:p>
          <a:p>
            <a:pPr marL="285750" lvl="0" indent="-285750">
              <a:buClr>
                <a:srgbClr val="C00000"/>
              </a:buClr>
              <a:buSzPct val="80000"/>
              <a:buFont typeface="Wingdings" pitchFamily="2" charset="2"/>
              <a:buChar char="l"/>
            </a:pPr>
            <a:r>
              <a:rPr lang="zh-CN" altLang="zh-CN" b="1" dirty="0">
                <a:solidFill>
                  <a:srgbClr val="C00000"/>
                </a:solidFill>
                <a:latin typeface="华文细黑" pitchFamily="2" charset="-122"/>
                <a:ea typeface="华文细黑" pitchFamily="2" charset="-122"/>
              </a:rPr>
              <a:t>接触地点</a:t>
            </a:r>
            <a:r>
              <a:rPr lang="zh-CN" altLang="zh-CN" b="1" dirty="0">
                <a:latin typeface="华文细黑" pitchFamily="2" charset="-122"/>
                <a:ea typeface="华文细黑" pitchFamily="2" charset="-122"/>
              </a:rPr>
              <a:t>：①家中</a:t>
            </a:r>
            <a:r>
              <a:rPr lang="en-US" altLang="zh-CN" b="1" dirty="0">
                <a:latin typeface="华文细黑" pitchFamily="2" charset="-122"/>
                <a:ea typeface="华文细黑" pitchFamily="2" charset="-122"/>
              </a:rPr>
              <a:t>  </a:t>
            </a:r>
            <a:r>
              <a:rPr lang="zh-CN" altLang="zh-CN" b="1" dirty="0">
                <a:latin typeface="华文细黑" pitchFamily="2" charset="-122"/>
                <a:ea typeface="华文细黑" pitchFamily="2" charset="-122"/>
              </a:rPr>
              <a:t>②医疗机构</a:t>
            </a:r>
            <a:r>
              <a:rPr lang="en-US" altLang="zh-CN" b="1" dirty="0">
                <a:latin typeface="华文细黑" pitchFamily="2" charset="-122"/>
                <a:ea typeface="华文细黑" pitchFamily="2" charset="-122"/>
              </a:rPr>
              <a:t>   </a:t>
            </a:r>
            <a:r>
              <a:rPr lang="zh-CN" altLang="zh-CN" b="1" dirty="0">
                <a:latin typeface="华文细黑" pitchFamily="2" charset="-122"/>
                <a:ea typeface="华文细黑" pitchFamily="2" charset="-122"/>
              </a:rPr>
              <a:t>③工作场所</a:t>
            </a:r>
            <a:r>
              <a:rPr lang="en-US" altLang="zh-CN" b="1" dirty="0">
                <a:latin typeface="华文细黑" pitchFamily="2" charset="-122"/>
                <a:ea typeface="华文细黑" pitchFamily="2" charset="-122"/>
              </a:rPr>
              <a:t>   </a:t>
            </a:r>
            <a:r>
              <a:rPr lang="zh-CN" altLang="zh-CN" b="1" dirty="0">
                <a:latin typeface="华文细黑" pitchFamily="2" charset="-122"/>
                <a:ea typeface="华文细黑" pitchFamily="2" charset="-122"/>
              </a:rPr>
              <a:t>④娱乐场所</a:t>
            </a:r>
            <a:r>
              <a:rPr lang="en-US" altLang="zh-CN" b="1" dirty="0">
                <a:latin typeface="华文细黑" pitchFamily="2" charset="-122"/>
                <a:ea typeface="华文细黑" pitchFamily="2" charset="-122"/>
              </a:rPr>
              <a:t>   </a:t>
            </a:r>
            <a:r>
              <a:rPr lang="zh-CN" altLang="zh-CN" b="1" dirty="0">
                <a:latin typeface="华文细黑" pitchFamily="2" charset="-122"/>
                <a:ea typeface="华文细黑" pitchFamily="2" charset="-122"/>
              </a:rPr>
              <a:t>⑤其他（请在表格中注明）</a:t>
            </a:r>
          </a:p>
          <a:p>
            <a:pPr marL="285750" lvl="0" indent="-285750">
              <a:buClr>
                <a:srgbClr val="C00000"/>
              </a:buClr>
              <a:buSzPct val="80000"/>
              <a:buFont typeface="Wingdings" pitchFamily="2" charset="2"/>
              <a:buChar char="l"/>
            </a:pPr>
            <a:r>
              <a:rPr lang="zh-CN" altLang="zh-CN" b="1" dirty="0">
                <a:solidFill>
                  <a:srgbClr val="C00000"/>
                </a:solidFill>
                <a:latin typeface="华文细黑" pitchFamily="2" charset="-122"/>
                <a:ea typeface="华文细黑" pitchFamily="2" charset="-122"/>
              </a:rPr>
              <a:t>接触方式</a:t>
            </a:r>
            <a:r>
              <a:rPr lang="zh-CN" altLang="zh-CN" b="1" dirty="0">
                <a:latin typeface="华文细黑" pitchFamily="2" charset="-122"/>
                <a:ea typeface="华文细黑" pitchFamily="2" charset="-122"/>
              </a:rPr>
              <a:t>：①同餐</a:t>
            </a:r>
            <a:r>
              <a:rPr lang="en-US" altLang="zh-CN" b="1" dirty="0">
                <a:latin typeface="华文细黑" pitchFamily="2" charset="-122"/>
                <a:ea typeface="华文细黑" pitchFamily="2" charset="-122"/>
              </a:rPr>
              <a:t>  </a:t>
            </a:r>
            <a:r>
              <a:rPr lang="zh-CN" altLang="zh-CN" b="1" dirty="0">
                <a:latin typeface="华文细黑" pitchFamily="2" charset="-122"/>
                <a:ea typeface="华文细黑" pitchFamily="2" charset="-122"/>
              </a:rPr>
              <a:t>②同住</a:t>
            </a:r>
            <a:r>
              <a:rPr lang="en-US" altLang="zh-CN" b="1" dirty="0">
                <a:latin typeface="华文细黑" pitchFamily="2" charset="-122"/>
                <a:ea typeface="华文细黑" pitchFamily="2" charset="-122"/>
              </a:rPr>
              <a:t>   </a:t>
            </a:r>
            <a:r>
              <a:rPr lang="zh-CN" altLang="zh-CN" b="1" dirty="0">
                <a:latin typeface="华文细黑" pitchFamily="2" charset="-122"/>
                <a:ea typeface="华文细黑" pitchFamily="2" charset="-122"/>
              </a:rPr>
              <a:t>③同屋</a:t>
            </a:r>
            <a:r>
              <a:rPr lang="en-US" altLang="zh-CN" b="1" dirty="0">
                <a:latin typeface="华文细黑" pitchFamily="2" charset="-122"/>
                <a:ea typeface="华文细黑" pitchFamily="2" charset="-122"/>
              </a:rPr>
              <a:t>   </a:t>
            </a:r>
            <a:r>
              <a:rPr lang="zh-CN" altLang="zh-CN" b="1" dirty="0">
                <a:latin typeface="华文细黑" pitchFamily="2" charset="-122"/>
                <a:ea typeface="华文细黑" pitchFamily="2" charset="-122"/>
              </a:rPr>
              <a:t>④同床</a:t>
            </a:r>
            <a:r>
              <a:rPr lang="en-US" altLang="zh-CN" b="1" dirty="0">
                <a:latin typeface="华文细黑" pitchFamily="2" charset="-122"/>
                <a:ea typeface="华文细黑" pitchFamily="2" charset="-122"/>
              </a:rPr>
              <a:t>   </a:t>
            </a:r>
            <a:r>
              <a:rPr lang="zh-CN" altLang="zh-CN" b="1" dirty="0">
                <a:latin typeface="华文细黑" pitchFamily="2" charset="-122"/>
                <a:ea typeface="华文细黑" pitchFamily="2" charset="-122"/>
              </a:rPr>
              <a:t>⑤同室工作学习</a:t>
            </a:r>
            <a:r>
              <a:rPr lang="en-US" altLang="zh-CN" b="1" dirty="0">
                <a:latin typeface="华文细黑" pitchFamily="2" charset="-122"/>
                <a:ea typeface="华文细黑" pitchFamily="2" charset="-122"/>
              </a:rPr>
              <a:t>  </a:t>
            </a:r>
            <a:r>
              <a:rPr lang="zh-CN" altLang="zh-CN" b="1" dirty="0">
                <a:latin typeface="华文细黑" pitchFamily="2" charset="-122"/>
                <a:ea typeface="华文细黑" pitchFamily="2" charset="-122"/>
              </a:rPr>
              <a:t>⑥诊疗、护理</a:t>
            </a:r>
            <a:r>
              <a:rPr lang="en-US" altLang="zh-CN" b="1" dirty="0">
                <a:latin typeface="华文细黑" pitchFamily="2" charset="-122"/>
                <a:ea typeface="华文细黑" pitchFamily="2" charset="-122"/>
              </a:rPr>
              <a:t>  </a:t>
            </a:r>
            <a:r>
              <a:rPr lang="zh-CN" altLang="zh-CN" b="1" dirty="0" smtClean="0">
                <a:latin typeface="华文细黑" pitchFamily="2" charset="-122"/>
                <a:ea typeface="华文细黑" pitchFamily="2" charset="-122"/>
              </a:rPr>
              <a:t>⑦</a:t>
            </a:r>
            <a:r>
              <a:rPr lang="zh-CN" altLang="zh-CN" b="1" dirty="0">
                <a:latin typeface="华文细黑" pitchFamily="2" charset="-122"/>
                <a:ea typeface="华文细黑" pitchFamily="2" charset="-122"/>
              </a:rPr>
              <a:t>同病房</a:t>
            </a:r>
            <a:r>
              <a:rPr lang="en-US" altLang="zh-CN" b="1" dirty="0">
                <a:latin typeface="华文细黑" pitchFamily="2" charset="-122"/>
                <a:ea typeface="华文细黑" pitchFamily="2" charset="-122"/>
              </a:rPr>
              <a:t>  </a:t>
            </a:r>
            <a:r>
              <a:rPr lang="zh-CN" altLang="zh-CN" b="1" dirty="0">
                <a:latin typeface="华文细黑" pitchFamily="2" charset="-122"/>
                <a:ea typeface="华文细黑" pitchFamily="2" charset="-122"/>
              </a:rPr>
              <a:t>⑧娱乐活动</a:t>
            </a:r>
            <a:r>
              <a:rPr lang="en-US" altLang="zh-CN" b="1" dirty="0">
                <a:latin typeface="华文细黑" pitchFamily="2" charset="-122"/>
                <a:ea typeface="华文细黑" pitchFamily="2" charset="-122"/>
              </a:rPr>
              <a:t>   </a:t>
            </a:r>
            <a:r>
              <a:rPr lang="zh-CN" altLang="zh-CN" b="1" dirty="0">
                <a:latin typeface="华文细黑" pitchFamily="2" charset="-122"/>
                <a:ea typeface="华文细黑" pitchFamily="2" charset="-122"/>
              </a:rPr>
              <a:t>⑨其他（请在表格中注明）</a:t>
            </a:r>
          </a:p>
        </p:txBody>
      </p:sp>
    </p:spTree>
    <p:extLst>
      <p:ext uri="{BB962C8B-B14F-4D97-AF65-F5344CB8AC3E}">
        <p14:creationId xmlns:p14="http://schemas.microsoft.com/office/powerpoint/2010/main" val="2786387930"/>
      </p:ext>
    </p:extLst>
  </p:cSld>
  <p:clrMapOvr>
    <a:masterClrMapping/>
  </p:clrMapOvr>
  <p:transition>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2800" dirty="0">
                <a:solidFill>
                  <a:schemeClr val="tx1"/>
                </a:solidFill>
              </a:rPr>
              <a:t>新型冠状病毒感染的肺炎病例密切接触</a:t>
            </a:r>
            <a:r>
              <a:rPr lang="zh-CN" altLang="zh-CN" sz="2800" dirty="0" smtClean="0">
                <a:solidFill>
                  <a:schemeClr val="tx1"/>
                </a:solidFill>
              </a:rPr>
              <a:t>者</a:t>
            </a:r>
            <a:r>
              <a:rPr lang="en-US" altLang="zh-CN" sz="2800" dirty="0" smtClean="0">
                <a:solidFill>
                  <a:schemeClr val="tx1"/>
                </a:solidFill>
              </a:rPr>
              <a:t/>
            </a:r>
            <a:br>
              <a:rPr lang="en-US" altLang="zh-CN" sz="2800" dirty="0" smtClean="0">
                <a:solidFill>
                  <a:schemeClr val="tx1"/>
                </a:solidFill>
              </a:rPr>
            </a:br>
            <a:r>
              <a:rPr lang="zh-CN" altLang="zh-CN" sz="2800" dirty="0" smtClean="0">
                <a:solidFill>
                  <a:schemeClr val="tx1"/>
                </a:solidFill>
              </a:rPr>
              <a:t>医学</a:t>
            </a:r>
            <a:r>
              <a:rPr lang="zh-CN" altLang="zh-CN" sz="2800" dirty="0">
                <a:solidFill>
                  <a:schemeClr val="tx1"/>
                </a:solidFill>
              </a:rPr>
              <a:t>观察登记表</a:t>
            </a:r>
            <a:br>
              <a:rPr lang="zh-CN" altLang="zh-CN" sz="2800" dirty="0">
                <a:solidFill>
                  <a:schemeClr val="tx1"/>
                </a:solidFill>
              </a:rPr>
            </a:br>
            <a:endParaRPr lang="zh-CN" altLang="en-US" sz="2800" dirty="0">
              <a:solidFill>
                <a:schemeClr val="tx1"/>
              </a:solidFill>
            </a:endParaRPr>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628800"/>
            <a:ext cx="8117347" cy="400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椭圆形标注 4"/>
          <p:cNvSpPr/>
          <p:nvPr/>
        </p:nvSpPr>
        <p:spPr bwMode="auto">
          <a:xfrm>
            <a:off x="4819316" y="2040423"/>
            <a:ext cx="1223963" cy="800100"/>
          </a:xfrm>
          <a:prstGeom prst="wedgeEllipseCallout">
            <a:avLst/>
          </a:prstGeom>
          <a:noFill/>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zh-CN" altLang="en-US"/>
          </a:p>
        </p:txBody>
      </p:sp>
      <p:sp>
        <p:nvSpPr>
          <p:cNvPr id="4" name="矩形 3"/>
          <p:cNvSpPr/>
          <p:nvPr/>
        </p:nvSpPr>
        <p:spPr>
          <a:xfrm>
            <a:off x="4819519" y="2255807"/>
            <a:ext cx="1261884" cy="307777"/>
          </a:xfrm>
          <a:prstGeom prst="rect">
            <a:avLst/>
          </a:prstGeom>
        </p:spPr>
        <p:txBody>
          <a:bodyPr wrap="none">
            <a:spAutoFit/>
          </a:bodyPr>
          <a:lstStyle/>
          <a:p>
            <a:r>
              <a:rPr lang="zh-CN" altLang="en-US" sz="1400" b="1" dirty="0">
                <a:latin typeface="微软雅黑" pitchFamily="34" charset="-122"/>
                <a:ea typeface="微软雅黑" pitchFamily="34" charset="-122"/>
              </a:rPr>
              <a:t>填入每日体温</a:t>
            </a:r>
          </a:p>
        </p:txBody>
      </p:sp>
      <p:sp>
        <p:nvSpPr>
          <p:cNvPr id="7" name="椭圆形标注 6"/>
          <p:cNvSpPr/>
          <p:nvPr/>
        </p:nvSpPr>
        <p:spPr bwMode="auto">
          <a:xfrm>
            <a:off x="6878894" y="1855757"/>
            <a:ext cx="1223963" cy="800100"/>
          </a:xfrm>
          <a:prstGeom prst="wedgeEllipseCallout">
            <a:avLst/>
          </a:prstGeom>
          <a:noFill/>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r>
              <a:rPr lang="zh-CN" altLang="en-US" sz="1600" b="1" dirty="0">
                <a:solidFill>
                  <a:schemeClr val="tx1"/>
                </a:solidFill>
                <a:latin typeface="微软雅黑" pitchFamily="34" charset="-122"/>
                <a:ea typeface="微软雅黑" pitchFamily="34" charset="-122"/>
              </a:rPr>
              <a:t>“√”或“</a:t>
            </a:r>
            <a:r>
              <a:rPr lang="en-US" altLang="zh-CN" sz="1600" b="1" dirty="0">
                <a:solidFill>
                  <a:schemeClr val="tx1"/>
                </a:solidFill>
                <a:latin typeface="微软雅黑" pitchFamily="34" charset="-122"/>
                <a:ea typeface="微软雅黑" pitchFamily="34" charset="-122"/>
              </a:rPr>
              <a:t>×”</a:t>
            </a:r>
            <a:endParaRPr lang="zh-CN" altLang="en-US" sz="1600" b="1" dirty="0">
              <a:solidFill>
                <a:schemeClr val="tx1"/>
              </a:solidFill>
              <a:latin typeface="微软雅黑" pitchFamily="34" charset="-122"/>
              <a:ea typeface="微软雅黑" pitchFamily="34" charset="-122"/>
            </a:endParaRPr>
          </a:p>
        </p:txBody>
      </p:sp>
      <p:sp>
        <p:nvSpPr>
          <p:cNvPr id="6" name="TextBox 5"/>
          <p:cNvSpPr txBox="1"/>
          <p:nvPr/>
        </p:nvSpPr>
        <p:spPr>
          <a:xfrm>
            <a:off x="27991" y="5853540"/>
            <a:ext cx="7725192" cy="369332"/>
          </a:xfrm>
          <a:prstGeom prst="rect">
            <a:avLst/>
          </a:prstGeom>
          <a:noFill/>
        </p:spPr>
        <p:txBody>
          <a:bodyPr wrap="none" rtlCol="0">
            <a:spAutoFit/>
          </a:bodyPr>
          <a:lstStyle/>
          <a:p>
            <a:pPr marL="285750" indent="-285750">
              <a:buClr>
                <a:srgbClr val="C00000"/>
              </a:buClr>
              <a:buSzPct val="80000"/>
              <a:buFont typeface="Wingdings" pitchFamily="2" charset="2"/>
              <a:buChar char="l"/>
            </a:pPr>
            <a:r>
              <a:rPr lang="zh-CN" altLang="en-US" b="1" dirty="0">
                <a:latin typeface="华文细黑" pitchFamily="2" charset="-122"/>
                <a:ea typeface="华文细黑" pitchFamily="2" charset="-122"/>
              </a:rPr>
              <a:t>一个病例的所有密切接触者使用一份登记表（可以有多张，最长</a:t>
            </a:r>
            <a:r>
              <a:rPr lang="en-US" altLang="zh-CN" b="1" dirty="0">
                <a:latin typeface="华文细黑" pitchFamily="2" charset="-122"/>
                <a:ea typeface="华文细黑" pitchFamily="2" charset="-122"/>
              </a:rPr>
              <a:t>14</a:t>
            </a:r>
            <a:r>
              <a:rPr lang="zh-CN" altLang="en-US" b="1" dirty="0">
                <a:latin typeface="华文细黑" pitchFamily="2" charset="-122"/>
                <a:ea typeface="华文细黑" pitchFamily="2" charset="-122"/>
              </a:rPr>
              <a:t>天）</a:t>
            </a:r>
          </a:p>
        </p:txBody>
      </p:sp>
    </p:spTree>
    <p:extLst>
      <p:ext uri="{BB962C8B-B14F-4D97-AF65-F5344CB8AC3E}">
        <p14:creationId xmlns:p14="http://schemas.microsoft.com/office/powerpoint/2010/main" val="454939414"/>
      </p:ext>
    </p:extLst>
  </p:cSld>
  <p:clrMapOvr>
    <a:masterClrMapping/>
  </p:clrMapOvr>
  <p:transition>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68660" y="320161"/>
            <a:ext cx="8229601" cy="503238"/>
          </a:xfrm>
        </p:spPr>
        <p:txBody>
          <a:bodyPr/>
          <a:lstStyle/>
          <a:p>
            <a:r>
              <a:rPr lang="zh-CN" altLang="zh-CN" sz="2800" dirty="0">
                <a:solidFill>
                  <a:schemeClr val="tx1"/>
                </a:solidFill>
              </a:rPr>
              <a:t>新型冠状病毒感染的肺炎病例密切接触</a:t>
            </a:r>
            <a:r>
              <a:rPr lang="zh-CN" altLang="zh-CN" sz="2800" dirty="0" smtClean="0">
                <a:solidFill>
                  <a:schemeClr val="tx1"/>
                </a:solidFill>
              </a:rPr>
              <a:t>者</a:t>
            </a:r>
            <a:r>
              <a:rPr lang="en-US" altLang="zh-CN" sz="2800" dirty="0" smtClean="0">
                <a:solidFill>
                  <a:schemeClr val="tx1"/>
                </a:solidFill>
              </a:rPr>
              <a:t/>
            </a:r>
            <a:br>
              <a:rPr lang="en-US" altLang="zh-CN" sz="2800" dirty="0" smtClean="0">
                <a:solidFill>
                  <a:schemeClr val="tx1"/>
                </a:solidFill>
              </a:rPr>
            </a:br>
            <a:r>
              <a:rPr lang="zh-CN" altLang="zh-CN" sz="2800" dirty="0" smtClean="0">
                <a:solidFill>
                  <a:schemeClr val="tx1"/>
                </a:solidFill>
              </a:rPr>
              <a:t>医学</a:t>
            </a:r>
            <a:r>
              <a:rPr lang="zh-CN" altLang="zh-CN" sz="2800" dirty="0">
                <a:solidFill>
                  <a:schemeClr val="tx1"/>
                </a:solidFill>
              </a:rPr>
              <a:t>观察统计日报表</a:t>
            </a:r>
          </a:p>
        </p:txBody>
      </p:sp>
      <p:pic>
        <p:nvPicPr>
          <p:cNvPr id="3075"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897501"/>
            <a:ext cx="8173781" cy="3760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55576" y="5445224"/>
            <a:ext cx="7629012" cy="1200329"/>
          </a:xfrm>
          <a:prstGeom prst="rect">
            <a:avLst/>
          </a:prstGeom>
          <a:noFill/>
        </p:spPr>
        <p:txBody>
          <a:bodyPr wrap="none" rtlCol="0">
            <a:spAutoFit/>
          </a:bodyPr>
          <a:lstStyle/>
          <a:p>
            <a:pPr marL="285750" indent="-285750">
              <a:buClr>
                <a:srgbClr val="C00000"/>
              </a:buClr>
              <a:buSzPct val="80000"/>
              <a:buFont typeface="Wingdings" pitchFamily="2" charset="2"/>
              <a:buChar char="l"/>
            </a:pPr>
            <a:r>
              <a:rPr lang="zh-CN" altLang="zh-CN" b="1" dirty="0" smtClean="0">
                <a:latin typeface="华文细黑" pitchFamily="2" charset="-122"/>
                <a:ea typeface="华文细黑" pitchFamily="2" charset="-122"/>
              </a:rPr>
              <a:t>本</a:t>
            </a:r>
            <a:r>
              <a:rPr lang="zh-CN" altLang="zh-CN" b="1" dirty="0">
                <a:latin typeface="华文细黑" pitchFamily="2" charset="-122"/>
                <a:ea typeface="华文细黑" pitchFamily="2" charset="-122"/>
              </a:rPr>
              <a:t>表</a:t>
            </a:r>
            <a:r>
              <a:rPr lang="zh-CN" altLang="zh-CN" b="1" dirty="0" smtClean="0">
                <a:latin typeface="华文细黑" pitchFamily="2" charset="-122"/>
                <a:ea typeface="华文细黑" pitchFamily="2" charset="-122"/>
              </a:rPr>
              <a:t>适用于对密切</a:t>
            </a:r>
            <a:r>
              <a:rPr lang="zh-CN" altLang="zh-CN" b="1" dirty="0">
                <a:latin typeface="华文细黑" pitchFamily="2" charset="-122"/>
                <a:ea typeface="华文细黑" pitchFamily="2" charset="-122"/>
              </a:rPr>
              <a:t>接触</a:t>
            </a:r>
            <a:r>
              <a:rPr lang="zh-CN" altLang="zh-CN" b="1" dirty="0" smtClean="0">
                <a:latin typeface="华文细黑" pitchFamily="2" charset="-122"/>
                <a:ea typeface="华文细黑" pitchFamily="2" charset="-122"/>
              </a:rPr>
              <a:t>者医学观察</a:t>
            </a:r>
            <a:r>
              <a:rPr lang="zh-CN" altLang="en-US" b="1" dirty="0" smtClean="0">
                <a:latin typeface="华文细黑" pitchFamily="2" charset="-122"/>
                <a:ea typeface="华文细黑" pitchFamily="2" charset="-122"/>
              </a:rPr>
              <a:t>日</a:t>
            </a:r>
            <a:r>
              <a:rPr lang="zh-CN" altLang="zh-CN" b="1" dirty="0" smtClean="0">
                <a:latin typeface="华文细黑" pitchFamily="2" charset="-122"/>
                <a:ea typeface="华文细黑" pitchFamily="2" charset="-122"/>
              </a:rPr>
              <a:t>汇总</a:t>
            </a:r>
            <a:r>
              <a:rPr lang="zh-CN" altLang="zh-CN" b="1" dirty="0">
                <a:latin typeface="华文细黑" pitchFamily="2" charset="-122"/>
                <a:ea typeface="华文细黑" pitchFamily="2" charset="-122"/>
              </a:rPr>
              <a:t>上报使用。</a:t>
            </a:r>
          </a:p>
          <a:p>
            <a:pPr marL="285750" indent="-285750">
              <a:buClr>
                <a:srgbClr val="C00000"/>
              </a:buClr>
              <a:buSzPct val="80000"/>
              <a:buFont typeface="Wingdings" pitchFamily="2" charset="2"/>
              <a:buChar char="l"/>
            </a:pPr>
            <a:r>
              <a:rPr lang="zh-CN" altLang="zh-CN" b="1" dirty="0" smtClean="0">
                <a:solidFill>
                  <a:srgbClr val="C00000"/>
                </a:solidFill>
                <a:latin typeface="华文细黑" pitchFamily="2" charset="-122"/>
                <a:ea typeface="华文细黑" pitchFamily="2" charset="-122"/>
              </a:rPr>
              <a:t>异常</a:t>
            </a:r>
            <a:r>
              <a:rPr lang="zh-CN" altLang="zh-CN" b="1" dirty="0">
                <a:solidFill>
                  <a:srgbClr val="C00000"/>
                </a:solidFill>
                <a:latin typeface="华文细黑" pitchFamily="2" charset="-122"/>
                <a:ea typeface="华文细黑" pitchFamily="2" charset="-122"/>
              </a:rPr>
              <a:t>临床表现</a:t>
            </a:r>
            <a:r>
              <a:rPr lang="zh-CN" altLang="zh-CN" b="1" dirty="0">
                <a:latin typeface="华文细黑" pitchFamily="2" charset="-122"/>
                <a:ea typeface="华文细黑" pitchFamily="2" charset="-122"/>
              </a:rPr>
              <a:t>：发热、咳嗽、气促等症状。</a:t>
            </a:r>
          </a:p>
          <a:p>
            <a:pPr marL="285750" indent="-285750">
              <a:buClr>
                <a:srgbClr val="C00000"/>
              </a:buClr>
              <a:buSzPct val="80000"/>
              <a:buFont typeface="Wingdings" pitchFamily="2" charset="2"/>
              <a:buChar char="l"/>
            </a:pPr>
            <a:r>
              <a:rPr lang="zh-CN" altLang="zh-CN" b="1" dirty="0" smtClean="0">
                <a:latin typeface="华文细黑" pitchFamily="2" charset="-122"/>
                <a:ea typeface="华文细黑" pitchFamily="2" charset="-122"/>
              </a:rPr>
              <a:t>表</a:t>
            </a:r>
            <a:r>
              <a:rPr lang="zh-CN" altLang="zh-CN" b="1" dirty="0">
                <a:latin typeface="华文细黑" pitchFamily="2" charset="-122"/>
                <a:ea typeface="华文细黑" pitchFamily="2" charset="-122"/>
              </a:rPr>
              <a:t>中涉及的累计数均指自开展密切接触者医学观察工作至今的汇总数。</a:t>
            </a:r>
          </a:p>
          <a:p>
            <a:endParaRPr lang="zh-CN" altLang="en-US" dirty="0"/>
          </a:p>
        </p:txBody>
      </p:sp>
      <p:grpSp>
        <p:nvGrpSpPr>
          <p:cNvPr id="8" name="组合 7"/>
          <p:cNvGrpSpPr/>
          <p:nvPr/>
        </p:nvGrpSpPr>
        <p:grpSpPr>
          <a:xfrm>
            <a:off x="2193359" y="915773"/>
            <a:ext cx="2209855" cy="1275247"/>
            <a:chOff x="1105980" y="519440"/>
            <a:chExt cx="1438130" cy="703955"/>
          </a:xfrm>
          <a:noFill/>
        </p:grpSpPr>
        <p:sp>
          <p:nvSpPr>
            <p:cNvPr id="9" name="椭圆形标注 8"/>
            <p:cNvSpPr/>
            <p:nvPr/>
          </p:nvSpPr>
          <p:spPr>
            <a:xfrm>
              <a:off x="1105980" y="519440"/>
              <a:ext cx="1357035" cy="703955"/>
            </a:xfrm>
            <a:prstGeom prst="wedgeEllipseCallou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文本框 16"/>
            <p:cNvSpPr txBox="1"/>
            <p:nvPr/>
          </p:nvSpPr>
          <p:spPr>
            <a:xfrm>
              <a:off x="1310197" y="677405"/>
              <a:ext cx="1233913" cy="509692"/>
            </a:xfrm>
            <a:prstGeom prst="rect">
              <a:avLst/>
            </a:prstGeom>
            <a:grpFill/>
          </p:spPr>
          <p:txBody>
            <a:bodyPr>
              <a:spAutoFit/>
            </a:bodyPr>
            <a:lstStyle/>
            <a:p>
              <a:pPr>
                <a:defRPr/>
              </a:pPr>
              <a:r>
                <a:rPr lang="zh-CN" altLang="en-US" b="1" dirty="0">
                  <a:latin typeface="微软雅黑" panose="020B0503020204020204" pitchFamily="34" charset="-122"/>
                  <a:ea typeface="微软雅黑" panose="020B0503020204020204" pitchFamily="34" charset="-122"/>
                </a:rPr>
                <a:t>累计观察人数</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当日观察人数</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解除人数</a:t>
              </a:r>
            </a:p>
          </p:txBody>
        </p:sp>
      </p:grpSp>
      <p:grpSp>
        <p:nvGrpSpPr>
          <p:cNvPr id="11" name="组合 10"/>
          <p:cNvGrpSpPr/>
          <p:nvPr/>
        </p:nvGrpSpPr>
        <p:grpSpPr>
          <a:xfrm>
            <a:off x="5393256" y="1104191"/>
            <a:ext cx="1863525" cy="994455"/>
            <a:chOff x="1208089" y="498764"/>
            <a:chExt cx="1577636" cy="703955"/>
          </a:xfrm>
          <a:noFill/>
        </p:grpSpPr>
        <p:sp>
          <p:nvSpPr>
            <p:cNvPr id="12" name="椭圆形标注 11"/>
            <p:cNvSpPr/>
            <p:nvPr/>
          </p:nvSpPr>
          <p:spPr>
            <a:xfrm>
              <a:off x="1208089" y="498764"/>
              <a:ext cx="1438130" cy="703955"/>
            </a:xfrm>
            <a:prstGeom prst="wedgeEllipseCallou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3" name="文本框 6"/>
            <p:cNvSpPr txBox="1"/>
            <p:nvPr/>
          </p:nvSpPr>
          <p:spPr>
            <a:xfrm>
              <a:off x="1208090" y="685702"/>
              <a:ext cx="1577635" cy="261443"/>
            </a:xfrm>
            <a:prstGeom prst="rect">
              <a:avLst/>
            </a:prstGeom>
            <a:grpFill/>
          </p:spPr>
          <p:txBody>
            <a:bodyPr>
              <a:spAutoFit/>
            </a:bodyPr>
            <a:lstStyle/>
            <a:p>
              <a:pPr>
                <a:defRPr/>
              </a:pPr>
              <a:r>
                <a:rPr lang="zh-CN" altLang="en-US" b="1" dirty="0">
                  <a:latin typeface="微软雅黑" panose="020B0503020204020204" pitchFamily="34" charset="-122"/>
                  <a:ea typeface="微软雅黑" panose="020B0503020204020204" pitchFamily="34" charset="-122"/>
                </a:rPr>
                <a:t>发热</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咳嗽</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气促</a:t>
              </a:r>
            </a:p>
          </p:txBody>
        </p:sp>
      </p:grpSp>
      <p:grpSp>
        <p:nvGrpSpPr>
          <p:cNvPr id="14" name="组合 13"/>
          <p:cNvGrpSpPr/>
          <p:nvPr/>
        </p:nvGrpSpPr>
        <p:grpSpPr>
          <a:xfrm>
            <a:off x="7491048" y="823399"/>
            <a:ext cx="2533075" cy="1275247"/>
            <a:chOff x="1614903" y="930784"/>
            <a:chExt cx="1287425" cy="703955"/>
          </a:xfrm>
          <a:noFill/>
        </p:grpSpPr>
        <p:sp>
          <p:nvSpPr>
            <p:cNvPr id="15" name="椭圆形标注 14"/>
            <p:cNvSpPr/>
            <p:nvPr/>
          </p:nvSpPr>
          <p:spPr>
            <a:xfrm>
              <a:off x="1614903" y="930784"/>
              <a:ext cx="817649" cy="703955"/>
            </a:xfrm>
            <a:prstGeom prst="wedgeEllipseCallou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tx1"/>
                </a:solidFill>
              </a:endParaRPr>
            </a:p>
          </p:txBody>
        </p:sp>
        <p:sp>
          <p:nvSpPr>
            <p:cNvPr id="16" name="文本框 16"/>
            <p:cNvSpPr txBox="1"/>
            <p:nvPr/>
          </p:nvSpPr>
          <p:spPr>
            <a:xfrm>
              <a:off x="1668415" y="1135169"/>
              <a:ext cx="1233913" cy="288825"/>
            </a:xfrm>
            <a:prstGeom prst="rect">
              <a:avLst/>
            </a:prstGeom>
            <a:grpFill/>
          </p:spPr>
          <p:txBody>
            <a:bodyPr>
              <a:spAutoFit/>
            </a:bodyPr>
            <a:lstStyle/>
            <a:p>
              <a:pPr>
                <a:defRPr/>
              </a:pPr>
              <a:r>
                <a:rPr lang="zh-CN" altLang="en-US" sz="1400" b="1" dirty="0">
                  <a:latin typeface="微软雅黑" panose="020B0503020204020204" pitchFamily="34" charset="-122"/>
                  <a:ea typeface="微软雅黑" panose="020B0503020204020204" pitchFamily="34" charset="-122"/>
                </a:rPr>
                <a:t>所有密切</a:t>
              </a:r>
              <a:r>
                <a:rPr lang="zh-CN" altLang="en-US" sz="1400" b="1" dirty="0" smtClean="0">
                  <a:latin typeface="微软雅黑" panose="020B0503020204020204" pitchFamily="34" charset="-122"/>
                  <a:ea typeface="微软雅黑" panose="020B0503020204020204" pitchFamily="34" charset="-122"/>
                </a:rPr>
                <a:t>接触</a:t>
              </a:r>
              <a:endParaRPr lang="en-US" altLang="zh-CN" sz="1400" b="1" dirty="0" smtClean="0">
                <a:latin typeface="微软雅黑" panose="020B0503020204020204" pitchFamily="34" charset="-122"/>
                <a:ea typeface="微软雅黑" panose="020B0503020204020204" pitchFamily="34" charset="-122"/>
              </a:endParaRPr>
            </a:p>
            <a:p>
              <a:pPr>
                <a:defRPr/>
              </a:pPr>
              <a:r>
                <a:rPr lang="zh-CN" altLang="en-US" sz="1400" b="1" dirty="0" smtClean="0">
                  <a:latin typeface="微软雅黑" panose="020B0503020204020204" pitchFamily="34" charset="-122"/>
                  <a:ea typeface="微软雅黑" panose="020B0503020204020204" pitchFamily="34" charset="-122"/>
                </a:rPr>
                <a:t>者</a:t>
              </a:r>
              <a:r>
                <a:rPr lang="zh-CN" altLang="en-US" sz="1400" b="1" dirty="0">
                  <a:latin typeface="微软雅黑" panose="020B0503020204020204" pitchFamily="34" charset="-122"/>
                  <a:ea typeface="微软雅黑" panose="020B0503020204020204" pitchFamily="34" charset="-122"/>
                </a:rPr>
                <a:t>解除隔离的日期</a:t>
              </a:r>
            </a:p>
          </p:txBody>
        </p:sp>
      </p:grpSp>
    </p:spTree>
    <p:extLst>
      <p:ext uri="{BB962C8B-B14F-4D97-AF65-F5344CB8AC3E}">
        <p14:creationId xmlns:p14="http://schemas.microsoft.com/office/powerpoint/2010/main" val="2284525790"/>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chemeClr val="tx1"/>
                </a:solidFill>
              </a:rPr>
              <a:t>新型冠状病毒感染的肺炎病例密切接触者医学观察每日统计汇总表</a:t>
            </a:r>
          </a:p>
        </p:txBody>
      </p:sp>
      <p:sp>
        <p:nvSpPr>
          <p:cNvPr id="4" name="矩形 3"/>
          <p:cNvSpPr/>
          <p:nvPr/>
        </p:nvSpPr>
        <p:spPr>
          <a:xfrm>
            <a:off x="683568" y="5517232"/>
            <a:ext cx="7560840" cy="923330"/>
          </a:xfrm>
          <a:prstGeom prst="rect">
            <a:avLst/>
          </a:prstGeom>
        </p:spPr>
        <p:txBody>
          <a:bodyPr wrap="square">
            <a:spAutoFit/>
          </a:bodyPr>
          <a:lstStyle/>
          <a:p>
            <a:pPr marL="285750" indent="-285750">
              <a:buClr>
                <a:srgbClr val="C00000"/>
              </a:buClr>
              <a:buSzPct val="80000"/>
              <a:buFont typeface="Wingdings" pitchFamily="2" charset="2"/>
              <a:buChar char="l"/>
            </a:pPr>
            <a:r>
              <a:rPr lang="zh-CN" altLang="en-US" b="1" dirty="0">
                <a:latin typeface="华文细黑" pitchFamily="2" charset="-122"/>
                <a:ea typeface="华文细黑" pitchFamily="2" charset="-122"/>
              </a:rPr>
              <a:t>本表可供市、区级疾控中心统计汇总使用。</a:t>
            </a:r>
          </a:p>
          <a:p>
            <a:pPr marL="285750" indent="-285750">
              <a:buClr>
                <a:srgbClr val="C00000"/>
              </a:buClr>
              <a:buSzPct val="80000"/>
              <a:buFont typeface="Wingdings" pitchFamily="2" charset="2"/>
              <a:buChar char="l"/>
            </a:pPr>
            <a:r>
              <a:rPr lang="zh-CN" altLang="en-US" b="1" dirty="0">
                <a:latin typeface="华文细黑" pitchFamily="2" charset="-122"/>
                <a:ea typeface="华文细黑" pitchFamily="2" charset="-122"/>
              </a:rPr>
              <a:t>异常临床表现：发热、咳嗽、气促等症状。</a:t>
            </a:r>
          </a:p>
          <a:p>
            <a:pPr marL="285750" indent="-285750">
              <a:buClr>
                <a:srgbClr val="C00000"/>
              </a:buClr>
              <a:buSzPct val="80000"/>
              <a:buFont typeface="Wingdings" pitchFamily="2" charset="2"/>
              <a:buChar char="l"/>
            </a:pPr>
            <a:r>
              <a:rPr lang="zh-CN" altLang="en-US" b="1" dirty="0">
                <a:latin typeface="华文细黑" pitchFamily="2" charset="-122"/>
                <a:ea typeface="华文细黑" pitchFamily="2" charset="-122"/>
              </a:rPr>
              <a:t>表中涉及的累计数均指自开展密切接触者医学观察工作至今的汇总数。</a:t>
            </a:r>
          </a:p>
        </p:txBody>
      </p:sp>
      <p:graphicFrame>
        <p:nvGraphicFramePr>
          <p:cNvPr id="6" name="内容占位符 5"/>
          <p:cNvGraphicFramePr>
            <a:graphicFrameLocks noGrp="1"/>
          </p:cNvGraphicFramePr>
          <p:nvPr>
            <p:ph idx="1"/>
            <p:extLst>
              <p:ext uri="{D42A27DB-BD31-4B8C-83A1-F6EECF244321}">
                <p14:modId xmlns:p14="http://schemas.microsoft.com/office/powerpoint/2010/main" val="1881891960"/>
              </p:ext>
            </p:extLst>
          </p:nvPr>
        </p:nvGraphicFramePr>
        <p:xfrm>
          <a:off x="539552" y="2348880"/>
          <a:ext cx="8229601" cy="2842064"/>
        </p:xfrm>
        <a:graphic>
          <a:graphicData uri="http://schemas.openxmlformats.org/drawingml/2006/table">
            <a:tbl>
              <a:tblPr firstRow="1" firstCol="1" bandRow="1"/>
              <a:tblGrid>
                <a:gridCol w="2027851">
                  <a:extLst>
                    <a:ext uri="{9D8B030D-6E8A-4147-A177-3AD203B41FA5}">
                      <a16:colId xmlns:a16="http://schemas.microsoft.com/office/drawing/2014/main" xmlns="" val="20000"/>
                    </a:ext>
                  </a:extLst>
                </a:gridCol>
                <a:gridCol w="651277">
                  <a:extLst>
                    <a:ext uri="{9D8B030D-6E8A-4147-A177-3AD203B41FA5}">
                      <a16:colId xmlns:a16="http://schemas.microsoft.com/office/drawing/2014/main" xmlns="" val="20001"/>
                    </a:ext>
                  </a:extLst>
                </a:gridCol>
                <a:gridCol w="561733">
                  <a:extLst>
                    <a:ext uri="{9D8B030D-6E8A-4147-A177-3AD203B41FA5}">
                      <a16:colId xmlns:a16="http://schemas.microsoft.com/office/drawing/2014/main" xmlns="" val="20002"/>
                    </a:ext>
                  </a:extLst>
                </a:gridCol>
                <a:gridCol w="716941">
                  <a:extLst>
                    <a:ext uri="{9D8B030D-6E8A-4147-A177-3AD203B41FA5}">
                      <a16:colId xmlns:a16="http://schemas.microsoft.com/office/drawing/2014/main" xmlns="" val="20003"/>
                    </a:ext>
                  </a:extLst>
                </a:gridCol>
                <a:gridCol w="716941">
                  <a:extLst>
                    <a:ext uri="{9D8B030D-6E8A-4147-A177-3AD203B41FA5}">
                      <a16:colId xmlns:a16="http://schemas.microsoft.com/office/drawing/2014/main" xmlns="" val="20004"/>
                    </a:ext>
                  </a:extLst>
                </a:gridCol>
                <a:gridCol w="518753">
                  <a:extLst>
                    <a:ext uri="{9D8B030D-6E8A-4147-A177-3AD203B41FA5}">
                      <a16:colId xmlns:a16="http://schemas.microsoft.com/office/drawing/2014/main" xmlns="" val="20005"/>
                    </a:ext>
                  </a:extLst>
                </a:gridCol>
                <a:gridCol w="664409">
                  <a:extLst>
                    <a:ext uri="{9D8B030D-6E8A-4147-A177-3AD203B41FA5}">
                      <a16:colId xmlns:a16="http://schemas.microsoft.com/office/drawing/2014/main" xmlns="" val="20006"/>
                    </a:ext>
                  </a:extLst>
                </a:gridCol>
                <a:gridCol w="664409">
                  <a:extLst>
                    <a:ext uri="{9D8B030D-6E8A-4147-A177-3AD203B41FA5}">
                      <a16:colId xmlns:a16="http://schemas.microsoft.com/office/drawing/2014/main" xmlns="" val="20007"/>
                    </a:ext>
                  </a:extLst>
                </a:gridCol>
                <a:gridCol w="624413">
                  <a:extLst>
                    <a:ext uri="{9D8B030D-6E8A-4147-A177-3AD203B41FA5}">
                      <a16:colId xmlns:a16="http://schemas.microsoft.com/office/drawing/2014/main" xmlns="" val="20008"/>
                    </a:ext>
                  </a:extLst>
                </a:gridCol>
                <a:gridCol w="1082874">
                  <a:extLst>
                    <a:ext uri="{9D8B030D-6E8A-4147-A177-3AD203B41FA5}">
                      <a16:colId xmlns:a16="http://schemas.microsoft.com/office/drawing/2014/main" xmlns="" val="20009"/>
                    </a:ext>
                  </a:extLst>
                </a:gridCol>
              </a:tblGrid>
              <a:tr h="317871">
                <a:tc rowSpan="3">
                  <a:txBody>
                    <a:bodyPr/>
                    <a:lstStyle/>
                    <a:p>
                      <a:pPr algn="ctr">
                        <a:lnSpc>
                          <a:spcPts val="2000"/>
                        </a:lnSpc>
                        <a:spcAft>
                          <a:spcPts val="0"/>
                        </a:spcAft>
                      </a:pPr>
                      <a:r>
                        <a:rPr lang="en-US" sz="1000" b="1" kern="100" dirty="0">
                          <a:effectLst/>
                          <a:latin typeface="宋体"/>
                          <a:ea typeface="仿宋_GB2312"/>
                          <a:cs typeface="Times New Roman"/>
                        </a:rPr>
                        <a:t>   </a:t>
                      </a:r>
                      <a:r>
                        <a:rPr lang="zh-CN" sz="1000" b="1" kern="100" dirty="0">
                          <a:effectLst/>
                          <a:latin typeface="Calibri"/>
                          <a:ea typeface="宋体"/>
                          <a:cs typeface="Times New Roman"/>
                        </a:rPr>
                        <a:t>辖区</a:t>
                      </a:r>
                      <a:endParaRPr lang="zh-CN" sz="1600" kern="100" dirty="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2000"/>
                        </a:lnSpc>
                        <a:spcAft>
                          <a:spcPts val="0"/>
                        </a:spcAft>
                      </a:pPr>
                      <a:r>
                        <a:rPr lang="zh-CN" sz="1000" b="1" kern="100">
                          <a:effectLst/>
                          <a:latin typeface="Calibri"/>
                          <a:ea typeface="宋体"/>
                          <a:cs typeface="Times New Roman"/>
                        </a:rPr>
                        <a:t>首例开始观察日期</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2000"/>
                        </a:lnSpc>
                        <a:spcAft>
                          <a:spcPts val="0"/>
                        </a:spcAft>
                      </a:pPr>
                      <a:r>
                        <a:rPr lang="zh-CN" sz="1000" b="1" kern="100">
                          <a:effectLst/>
                          <a:latin typeface="Calibri"/>
                          <a:ea typeface="宋体"/>
                          <a:cs typeface="Times New Roman"/>
                        </a:rPr>
                        <a:t>累计观察人数</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lnSpc>
                          <a:spcPts val="2000"/>
                        </a:lnSpc>
                        <a:spcAft>
                          <a:spcPts val="0"/>
                        </a:spcAft>
                      </a:pPr>
                      <a:r>
                        <a:rPr lang="zh-CN" sz="1000" b="1" kern="100">
                          <a:effectLst/>
                          <a:latin typeface="Calibri"/>
                          <a:ea typeface="宋体"/>
                          <a:cs typeface="Times New Roman"/>
                        </a:rPr>
                        <a:t>医学观察者</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gridSpan="2">
                  <a:txBody>
                    <a:bodyPr/>
                    <a:lstStyle/>
                    <a:p>
                      <a:pPr algn="ctr">
                        <a:lnSpc>
                          <a:spcPts val="2000"/>
                        </a:lnSpc>
                        <a:spcAft>
                          <a:spcPts val="0"/>
                        </a:spcAft>
                      </a:pPr>
                      <a:r>
                        <a:rPr lang="zh-CN" sz="1000" b="1" kern="100">
                          <a:effectLst/>
                          <a:latin typeface="Calibri"/>
                          <a:ea typeface="宋体"/>
                          <a:cs typeface="Times New Roman"/>
                        </a:rPr>
                        <a:t>出现异常临床</a:t>
                      </a:r>
                      <a:endParaRPr lang="zh-CN" sz="1600" kern="100">
                        <a:effectLst/>
                        <a:latin typeface="Calibri"/>
                        <a:ea typeface="仿宋_GB2312"/>
                        <a:cs typeface="Times New Roman"/>
                      </a:endParaRPr>
                    </a:p>
                    <a:p>
                      <a:pPr algn="ctr">
                        <a:lnSpc>
                          <a:spcPts val="2000"/>
                        </a:lnSpc>
                        <a:spcAft>
                          <a:spcPts val="0"/>
                        </a:spcAft>
                      </a:pPr>
                      <a:r>
                        <a:rPr lang="zh-CN" sz="1000" b="1" kern="100">
                          <a:effectLst/>
                          <a:latin typeface="Calibri"/>
                          <a:ea typeface="宋体"/>
                          <a:cs typeface="Times New Roman"/>
                        </a:rPr>
                        <a:t>表现人数</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ltLang="en-US"/>
                    </a:p>
                  </a:txBody>
                  <a:tcPr/>
                </a:tc>
                <a:tc rowSpan="3">
                  <a:txBody>
                    <a:bodyPr/>
                    <a:lstStyle/>
                    <a:p>
                      <a:pPr algn="ctr">
                        <a:lnSpc>
                          <a:spcPts val="2000"/>
                        </a:lnSpc>
                        <a:spcAft>
                          <a:spcPts val="0"/>
                        </a:spcAft>
                      </a:pPr>
                      <a:r>
                        <a:rPr lang="zh-CN" sz="1000" b="1" kern="100">
                          <a:effectLst/>
                          <a:latin typeface="Calibri"/>
                          <a:ea typeface="宋体"/>
                          <a:cs typeface="Times New Roman"/>
                        </a:rPr>
                        <a:t>最后一名密切接触者预计解除医学观察日期</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1787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gridSpan="2">
                  <a:txBody>
                    <a:bodyPr/>
                    <a:lstStyle/>
                    <a:p>
                      <a:pPr algn="ctr">
                        <a:lnSpc>
                          <a:spcPts val="2000"/>
                        </a:lnSpc>
                        <a:spcAft>
                          <a:spcPts val="0"/>
                        </a:spcAft>
                      </a:pPr>
                      <a:r>
                        <a:rPr lang="zh-CN" sz="1000" b="1" kern="100">
                          <a:effectLst/>
                          <a:latin typeface="Calibri"/>
                          <a:ea typeface="宋体"/>
                          <a:cs typeface="Times New Roman"/>
                        </a:rPr>
                        <a:t>当日观察人数</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a:lnSpc>
                          <a:spcPts val="2000"/>
                        </a:lnSpc>
                        <a:spcAft>
                          <a:spcPts val="0"/>
                        </a:spcAft>
                      </a:pPr>
                      <a:r>
                        <a:rPr lang="zh-CN" sz="1000" b="1" kern="100">
                          <a:effectLst/>
                          <a:latin typeface="Calibri"/>
                          <a:ea typeface="宋体"/>
                          <a:cs typeface="Times New Roman"/>
                        </a:rPr>
                        <a:t>解除人数</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xmlns="" val="10001"/>
                  </a:ext>
                </a:extLst>
              </a:tr>
              <a:tr h="31787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ts val="2000"/>
                        </a:lnSpc>
                        <a:spcAft>
                          <a:spcPts val="0"/>
                        </a:spcAft>
                      </a:pPr>
                      <a:r>
                        <a:rPr lang="zh-CN" sz="1000" b="1" kern="100">
                          <a:effectLst/>
                          <a:latin typeface="Calibri"/>
                          <a:ea typeface="宋体"/>
                          <a:cs typeface="Times New Roman"/>
                        </a:rPr>
                        <a:t>人数</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000" b="1" kern="100">
                          <a:effectLst/>
                          <a:latin typeface="Calibri"/>
                          <a:ea typeface="宋体"/>
                          <a:cs typeface="Times New Roman"/>
                        </a:rPr>
                        <a:t>其中新增</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000" b="1" kern="100">
                          <a:effectLst/>
                          <a:latin typeface="Calibri"/>
                          <a:ea typeface="宋体"/>
                          <a:cs typeface="Times New Roman"/>
                        </a:rPr>
                        <a:t>当日</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000" b="1" kern="100">
                          <a:effectLst/>
                          <a:latin typeface="Calibri"/>
                          <a:ea typeface="宋体"/>
                          <a:cs typeface="Times New Roman"/>
                        </a:rPr>
                        <a:t>累计</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000" b="1" kern="100">
                          <a:effectLst/>
                          <a:latin typeface="Calibri"/>
                          <a:ea typeface="宋体"/>
                          <a:cs typeface="Times New Roman"/>
                        </a:rPr>
                        <a:t>当日新增</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000" b="1" kern="100">
                          <a:effectLst/>
                          <a:latin typeface="Calibri"/>
                          <a:ea typeface="宋体"/>
                          <a:cs typeface="Times New Roman"/>
                        </a:rPr>
                        <a:t>累计</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xmlns="" val="10002"/>
                  </a:ext>
                </a:extLst>
              </a:tr>
              <a:tr h="314116">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dirty="0">
                          <a:effectLst/>
                          <a:latin typeface="宋体"/>
                          <a:ea typeface="仿宋_GB2312"/>
                          <a:cs typeface="Times New Roman"/>
                        </a:rPr>
                        <a:t> </a:t>
                      </a:r>
                      <a:endParaRPr lang="zh-CN" sz="1600" kern="100" dirty="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14116">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314116">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317871">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14116">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314116">
                <a:tc gridSpan="2">
                  <a:txBody>
                    <a:bodyPr/>
                    <a:lstStyle/>
                    <a:p>
                      <a:pPr algn="ctr">
                        <a:lnSpc>
                          <a:spcPts val="2000"/>
                        </a:lnSpc>
                        <a:spcAft>
                          <a:spcPts val="0"/>
                        </a:spcAft>
                      </a:pPr>
                      <a:r>
                        <a:rPr lang="zh-CN" sz="1000" b="1" kern="100">
                          <a:effectLst/>
                          <a:latin typeface="Calibri"/>
                          <a:ea typeface="宋体"/>
                          <a:cs typeface="Times New Roman"/>
                        </a:rPr>
                        <a:t>合计</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ts val="2000"/>
                        </a:lnSpc>
                        <a:spcAft>
                          <a:spcPts val="0"/>
                        </a:spcAft>
                      </a:pPr>
                      <a:r>
                        <a:rPr lang="en-US" sz="1000" b="1" kern="100" dirty="0">
                          <a:effectLst/>
                          <a:latin typeface="宋体"/>
                          <a:ea typeface="仿宋_GB2312"/>
                          <a:cs typeface="Times New Roman"/>
                        </a:rPr>
                        <a:t> </a:t>
                      </a:r>
                      <a:endParaRPr lang="zh-CN" sz="1600" kern="100" dirty="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a:effectLst/>
                          <a:latin typeface="宋体"/>
                          <a:ea typeface="仿宋_GB2312"/>
                          <a:cs typeface="Times New Roman"/>
                        </a:rPr>
                        <a:t> </a:t>
                      </a:r>
                      <a:endParaRPr lang="zh-CN" sz="1600" kern="10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000" b="1" kern="100" dirty="0">
                          <a:effectLst/>
                          <a:latin typeface="宋体"/>
                          <a:ea typeface="仿宋_GB2312"/>
                          <a:cs typeface="Times New Roman"/>
                        </a:rPr>
                        <a:t> </a:t>
                      </a:r>
                      <a:endParaRPr lang="zh-CN" sz="1600" kern="100" dirty="0">
                        <a:effectLst/>
                        <a:latin typeface="Calibri"/>
                        <a:ea typeface="仿宋_GB2312"/>
                        <a:cs typeface="Times New Roman"/>
                      </a:endParaRPr>
                    </a:p>
                  </a:txBody>
                  <a:tcPr marL="67579" marR="675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grpSp>
        <p:nvGrpSpPr>
          <p:cNvPr id="10" name="组合 9"/>
          <p:cNvGrpSpPr/>
          <p:nvPr/>
        </p:nvGrpSpPr>
        <p:grpSpPr>
          <a:xfrm>
            <a:off x="971600" y="1621739"/>
            <a:ext cx="1662546" cy="994455"/>
            <a:chOff x="1208089" y="498764"/>
            <a:chExt cx="1438130" cy="703955"/>
          </a:xfrm>
          <a:solidFill>
            <a:schemeClr val="bg1"/>
          </a:solidFill>
        </p:grpSpPr>
        <p:sp>
          <p:nvSpPr>
            <p:cNvPr id="11" name="椭圆形标注 10"/>
            <p:cNvSpPr/>
            <p:nvPr/>
          </p:nvSpPr>
          <p:spPr>
            <a:xfrm>
              <a:off x="1208089" y="498764"/>
              <a:ext cx="1438130" cy="703955"/>
            </a:xfrm>
            <a:prstGeom prst="wedgeEllipseCallout">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2" name="文本框 13"/>
            <p:cNvSpPr txBox="1"/>
            <p:nvPr/>
          </p:nvSpPr>
          <p:spPr>
            <a:xfrm>
              <a:off x="1457241" y="621978"/>
              <a:ext cx="996611" cy="457525"/>
            </a:xfrm>
            <a:prstGeom prst="rect">
              <a:avLst/>
            </a:prstGeom>
            <a:grpFill/>
            <a:ln>
              <a:solidFill>
                <a:schemeClr val="bg1"/>
              </a:solidFill>
            </a:ln>
          </p:spPr>
          <p:txBody>
            <a:bodyPr wrap="square">
              <a:spAutoFit/>
            </a:bodyPr>
            <a:lstStyle/>
            <a:p>
              <a:pPr>
                <a:defRPr/>
              </a:pPr>
              <a:r>
                <a:rPr lang="zh-CN" altLang="en-US" dirty="0">
                  <a:latin typeface="微软雅黑" panose="020B0503020204020204" pitchFamily="34" charset="-122"/>
                  <a:ea typeface="微软雅黑" panose="020B0503020204020204" pitchFamily="34" charset="-122"/>
                </a:rPr>
                <a:t>疾控</a:t>
              </a:r>
              <a:r>
                <a:rPr lang="zh-CN" altLang="en-US" dirty="0" smtClean="0">
                  <a:latin typeface="微软雅黑" panose="020B0503020204020204" pitchFamily="34" charset="-122"/>
                  <a:ea typeface="微软雅黑" panose="020B0503020204020204" pitchFamily="34" charset="-122"/>
                </a:rPr>
                <a:t>中心</a:t>
              </a:r>
              <a:endParaRPr lang="en-US" altLang="zh-CN" dirty="0" smtClean="0">
                <a:latin typeface="微软雅黑" panose="020B0503020204020204" pitchFamily="34" charset="-122"/>
                <a:ea typeface="微软雅黑" panose="020B0503020204020204" pitchFamily="34" charset="-122"/>
              </a:endParaRPr>
            </a:p>
            <a:p>
              <a:pPr>
                <a:defRPr/>
              </a:pPr>
              <a:r>
                <a:rPr lang="zh-CN" altLang="en-US" dirty="0" smtClean="0">
                  <a:latin typeface="微软雅黑" panose="020B0503020204020204" pitchFamily="34" charset="-122"/>
                  <a:ea typeface="微软雅黑" panose="020B0503020204020204" pitchFamily="34" charset="-122"/>
                </a:rPr>
                <a:t>所属</a:t>
              </a:r>
              <a:r>
                <a:rPr lang="zh-CN" altLang="en-US" dirty="0">
                  <a:latin typeface="微软雅黑" panose="020B0503020204020204" pitchFamily="34" charset="-122"/>
                  <a:ea typeface="微软雅黑" panose="020B0503020204020204" pitchFamily="34" charset="-122"/>
                </a:rPr>
                <a:t>辖区</a:t>
              </a:r>
            </a:p>
          </p:txBody>
        </p:sp>
      </p:grpSp>
    </p:spTree>
    <p:extLst>
      <p:ext uri="{BB962C8B-B14F-4D97-AF65-F5344CB8AC3E}">
        <p14:creationId xmlns:p14="http://schemas.microsoft.com/office/powerpoint/2010/main" val="3882843032"/>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80528" y="1988840"/>
            <a:ext cx="9252520" cy="2664994"/>
          </a:xfrm>
        </p:spPr>
        <p:txBody>
          <a:bodyPr/>
          <a:lstStyle/>
          <a:p>
            <a:pPr eaLnBrk="1" hangingPunct="1">
              <a:lnSpc>
                <a:spcPct val="150000"/>
              </a:lnSpc>
            </a:pPr>
            <a:r>
              <a:rPr lang="zh-CN" altLang="en-US" dirty="0" smtClean="0">
                <a:latin typeface="微软雅黑" pitchFamily="34" charset="-122"/>
                <a:ea typeface="微软雅黑" pitchFamily="34" charset="-122"/>
              </a:rPr>
              <a:t>（六）第二</a:t>
            </a:r>
            <a:r>
              <a:rPr lang="zh-CN" altLang="en-US" dirty="0">
                <a:latin typeface="微软雅黑" pitchFamily="34" charset="-122"/>
                <a:ea typeface="微软雅黑" pitchFamily="34" charset="-122"/>
              </a:rPr>
              <a:t>版方案与第一版方案的区别</a:t>
            </a:r>
            <a:br>
              <a:rPr lang="zh-CN" altLang="en-US" dirty="0">
                <a:latin typeface="微软雅黑" pitchFamily="34" charset="-122"/>
                <a:ea typeface="微软雅黑" pitchFamily="34" charset="-122"/>
              </a:rPr>
            </a:br>
            <a:endParaRPr lang="zh-CN" altLang="en-US" sz="4000" dirty="0">
              <a:latin typeface="微软雅黑" pitchFamily="34" charset="-122"/>
              <a:ea typeface="微软雅黑" pitchFamily="34" charset="-122"/>
            </a:endParaRPr>
          </a:p>
        </p:txBody>
      </p:sp>
    </p:spTree>
    <p:extLst>
      <p:ext uri="{BB962C8B-B14F-4D97-AF65-F5344CB8AC3E}">
        <p14:creationId xmlns:p14="http://schemas.microsoft.com/office/powerpoint/2010/main" val="3317465540"/>
      </p:ext>
    </p:extLst>
  </p:cSld>
  <p:clrMapOvr>
    <a:masterClrMapping/>
  </p:clrMapOvr>
  <p:transition>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4054802767"/>
              </p:ext>
            </p:extLst>
          </p:nvPr>
        </p:nvGraphicFramePr>
        <p:xfrm>
          <a:off x="251519" y="973042"/>
          <a:ext cx="8771479" cy="5295142"/>
        </p:xfrm>
        <a:graphic>
          <a:graphicData uri="http://schemas.openxmlformats.org/drawingml/2006/table">
            <a:tbl>
              <a:tblPr firstRow="1" bandRow="1">
                <a:tableStyleId>{C4B1156A-380E-4F78-BDF5-A606A8083BF9}</a:tableStyleId>
              </a:tblPr>
              <a:tblGrid>
                <a:gridCol w="1152129">
                  <a:extLst>
                    <a:ext uri="{9D8B030D-6E8A-4147-A177-3AD203B41FA5}">
                      <a16:colId xmlns:a16="http://schemas.microsoft.com/office/drawing/2014/main" xmlns="" val="20000"/>
                    </a:ext>
                  </a:extLst>
                </a:gridCol>
                <a:gridCol w="1375246">
                  <a:extLst>
                    <a:ext uri="{9D8B030D-6E8A-4147-A177-3AD203B41FA5}">
                      <a16:colId xmlns:a16="http://schemas.microsoft.com/office/drawing/2014/main" xmlns="" val="20001"/>
                    </a:ext>
                  </a:extLst>
                </a:gridCol>
                <a:gridCol w="1577082">
                  <a:extLst>
                    <a:ext uri="{9D8B030D-6E8A-4147-A177-3AD203B41FA5}">
                      <a16:colId xmlns:a16="http://schemas.microsoft.com/office/drawing/2014/main" xmlns="" val="20002"/>
                    </a:ext>
                  </a:extLst>
                </a:gridCol>
                <a:gridCol w="4667022">
                  <a:extLst>
                    <a:ext uri="{9D8B030D-6E8A-4147-A177-3AD203B41FA5}">
                      <a16:colId xmlns:a16="http://schemas.microsoft.com/office/drawing/2014/main" xmlns="" val="20003"/>
                    </a:ext>
                  </a:extLst>
                </a:gridCol>
              </a:tblGrid>
              <a:tr h="374467">
                <a:tc>
                  <a:txBody>
                    <a:bodyPr/>
                    <a:lstStyle/>
                    <a:p>
                      <a:pPr algn="ctr"/>
                      <a:r>
                        <a:rPr lang="zh-CN" altLang="en-US" sz="1600" b="1" dirty="0" smtClean="0">
                          <a:latin typeface="华文细黑" pitchFamily="2" charset="-122"/>
                          <a:ea typeface="华文细黑" pitchFamily="2" charset="-122"/>
                        </a:rPr>
                        <a:t>框架</a:t>
                      </a:r>
                      <a:endParaRPr lang="zh-CN" altLang="en-US" sz="1600" b="1" dirty="0">
                        <a:latin typeface="华文细黑" pitchFamily="2" charset="-122"/>
                        <a:ea typeface="华文细黑" pitchFamily="2" charset="-122"/>
                      </a:endParaRPr>
                    </a:p>
                  </a:txBody>
                  <a:tcPr>
                    <a:solidFill>
                      <a:schemeClr val="bg2">
                        <a:lumMod val="20000"/>
                        <a:lumOff val="80000"/>
                      </a:schemeClr>
                    </a:solidFill>
                  </a:tcPr>
                </a:tc>
                <a:tc>
                  <a:txBody>
                    <a:bodyPr/>
                    <a:lstStyle/>
                    <a:p>
                      <a:pPr algn="ctr"/>
                      <a:r>
                        <a:rPr lang="zh-CN" altLang="en-US" sz="1600" b="1" dirty="0" smtClean="0">
                          <a:latin typeface="华文细黑" pitchFamily="2" charset="-122"/>
                          <a:ea typeface="华文细黑" pitchFamily="2" charset="-122"/>
                        </a:rPr>
                        <a:t>具体内容</a:t>
                      </a:r>
                      <a:endParaRPr lang="zh-CN" altLang="en-US" sz="1600" b="1" dirty="0">
                        <a:latin typeface="华文细黑" pitchFamily="2" charset="-122"/>
                        <a:ea typeface="华文细黑" pitchFamily="2" charset="-122"/>
                      </a:endParaRPr>
                    </a:p>
                  </a:txBody>
                  <a:tcPr>
                    <a:solidFill>
                      <a:schemeClr val="bg2">
                        <a:lumMod val="20000"/>
                        <a:lumOff val="80000"/>
                      </a:schemeClr>
                    </a:solidFill>
                  </a:tcPr>
                </a:tc>
                <a:tc>
                  <a:txBody>
                    <a:bodyPr/>
                    <a:lstStyle/>
                    <a:p>
                      <a:pPr algn="ctr"/>
                      <a:r>
                        <a:rPr lang="zh-CN" altLang="en-US" sz="1600" dirty="0" smtClean="0">
                          <a:latin typeface="华文细黑" pitchFamily="2" charset="-122"/>
                          <a:ea typeface="华文细黑" pitchFamily="2" charset="-122"/>
                        </a:rPr>
                        <a:t>第一版</a:t>
                      </a:r>
                      <a:endParaRPr lang="zh-CN" altLang="en-US" sz="1600" dirty="0">
                        <a:latin typeface="华文细黑" pitchFamily="2" charset="-122"/>
                        <a:ea typeface="华文细黑" pitchFamily="2" charset="-122"/>
                      </a:endParaRPr>
                    </a:p>
                  </a:txBody>
                  <a:tcPr>
                    <a:solidFill>
                      <a:schemeClr val="bg2">
                        <a:lumMod val="20000"/>
                        <a:lumOff val="80000"/>
                      </a:schemeClr>
                    </a:solidFill>
                  </a:tcPr>
                </a:tc>
                <a:tc>
                  <a:txBody>
                    <a:bodyPr/>
                    <a:lstStyle/>
                    <a:p>
                      <a:pPr algn="ctr"/>
                      <a:r>
                        <a:rPr lang="zh-CN" altLang="en-US" sz="1600" dirty="0" smtClean="0">
                          <a:latin typeface="华文细黑" pitchFamily="2" charset="-122"/>
                          <a:ea typeface="华文细黑" pitchFamily="2" charset="-122"/>
                        </a:rPr>
                        <a:t>第二版</a:t>
                      </a:r>
                      <a:endParaRPr lang="zh-CN" altLang="en-US" sz="1600" dirty="0">
                        <a:latin typeface="华文细黑" pitchFamily="2" charset="-122"/>
                        <a:ea typeface="华文细黑" pitchFamily="2" charset="-122"/>
                      </a:endParaRPr>
                    </a:p>
                  </a:txBody>
                  <a:tcPr>
                    <a:solidFill>
                      <a:schemeClr val="bg2">
                        <a:lumMod val="20000"/>
                        <a:lumOff val="80000"/>
                      </a:schemeClr>
                    </a:solidFill>
                  </a:tcPr>
                </a:tc>
                <a:extLst>
                  <a:ext uri="{0D108BD9-81ED-4DB2-BD59-A6C34878D82A}">
                    <a16:rowId xmlns:a16="http://schemas.microsoft.com/office/drawing/2014/main" xmlns="" val="10000"/>
                  </a:ext>
                </a:extLst>
              </a:tr>
              <a:tr h="523228">
                <a:tc rowSpan="3">
                  <a:txBody>
                    <a:bodyPr/>
                    <a:lstStyle/>
                    <a:p>
                      <a:pPr algn="l"/>
                      <a:endParaRPr lang="en-US" altLang="zh-CN" sz="1400" b="1" dirty="0" smtClean="0">
                        <a:latin typeface="华文细黑" pitchFamily="2" charset="-122"/>
                        <a:ea typeface="华文细黑" pitchFamily="2" charset="-122"/>
                      </a:endParaRPr>
                    </a:p>
                    <a:p>
                      <a:pPr algn="l"/>
                      <a:endParaRPr lang="en-US" altLang="zh-CN" sz="1400" b="1" dirty="0" smtClean="0">
                        <a:latin typeface="华文细黑" pitchFamily="2" charset="-122"/>
                        <a:ea typeface="华文细黑" pitchFamily="2" charset="-122"/>
                      </a:endParaRPr>
                    </a:p>
                    <a:p>
                      <a:pPr algn="l"/>
                      <a:r>
                        <a:rPr lang="zh-CN" altLang="en-US" sz="1400" b="1" dirty="0" smtClean="0">
                          <a:latin typeface="华文细黑" pitchFamily="2" charset="-122"/>
                          <a:ea typeface="华文细黑" pitchFamily="2" charset="-122"/>
                        </a:rPr>
                        <a:t>病例特点</a:t>
                      </a:r>
                      <a:endParaRPr lang="zh-CN" altLang="en-US" sz="1400" b="1" dirty="0">
                        <a:latin typeface="华文细黑" pitchFamily="2" charset="-122"/>
                        <a:ea typeface="华文细黑" pitchFamily="2" charset="-122"/>
                      </a:endParaRPr>
                    </a:p>
                  </a:txBody>
                  <a:tcPr>
                    <a:noFill/>
                  </a:tcPr>
                </a:tc>
                <a:tc>
                  <a:txBody>
                    <a:bodyPr/>
                    <a:lstStyle/>
                    <a:p>
                      <a:pPr algn="l"/>
                      <a:r>
                        <a:rPr lang="zh-CN" altLang="en-US" sz="1400" b="0" dirty="0" smtClean="0">
                          <a:latin typeface="华文细黑" pitchFamily="2" charset="-122"/>
                          <a:ea typeface="华文细黑" pitchFamily="2" charset="-122"/>
                        </a:rPr>
                        <a:t>临床表现</a:t>
                      </a:r>
                      <a:endParaRPr lang="en-US" altLang="zh-CN" sz="1400" b="0" dirty="0" smtClean="0">
                        <a:latin typeface="华文细黑" pitchFamily="2" charset="-122"/>
                        <a:ea typeface="华文细黑" pitchFamily="2" charset="-122"/>
                      </a:endParaRPr>
                    </a:p>
                    <a:p>
                      <a:pPr algn="l"/>
                      <a:endParaRPr lang="zh-CN" altLang="en-US" sz="1400" b="0" dirty="0">
                        <a:latin typeface="华文细黑" pitchFamily="2" charset="-122"/>
                        <a:ea typeface="华文细黑" pitchFamily="2" charset="-122"/>
                      </a:endParaRPr>
                    </a:p>
                  </a:txBody>
                  <a:tcPr>
                    <a:noFill/>
                  </a:tcPr>
                </a:tc>
                <a:tc>
                  <a:txBody>
                    <a:bodyPr/>
                    <a:lstStyle/>
                    <a:p>
                      <a:pPr algn="l"/>
                      <a:r>
                        <a:rPr lang="zh-CN" altLang="en-US" sz="1400" dirty="0" smtClean="0">
                          <a:latin typeface="华文细黑" pitchFamily="2" charset="-122"/>
                          <a:ea typeface="华文细黑" pitchFamily="2" charset="-122"/>
                        </a:rPr>
                        <a:t>有流行病学特点</a:t>
                      </a:r>
                      <a:endParaRPr lang="zh-CN" altLang="en-US" sz="1400" dirty="0">
                        <a:latin typeface="华文细黑" pitchFamily="2" charset="-122"/>
                        <a:ea typeface="华文细黑" pitchFamily="2" charset="-122"/>
                      </a:endParaRPr>
                    </a:p>
                  </a:txBody>
                  <a:tcPr>
                    <a:noFill/>
                  </a:tcPr>
                </a:tc>
                <a:tc>
                  <a:txBody>
                    <a:bodyPr/>
                    <a:lstStyle/>
                    <a:p>
                      <a:pPr algn="l"/>
                      <a:r>
                        <a:rPr lang="zh-CN" altLang="en-US" sz="1400" dirty="0" smtClean="0">
                          <a:latin typeface="华文细黑" pitchFamily="2" charset="-122"/>
                          <a:ea typeface="华文细黑" pitchFamily="2" charset="-122"/>
                        </a:rPr>
                        <a:t>无流行病学特点，新加了半数患者一周后出现呼吸困难，新增加了轻症患者多在一周后恢复。</a:t>
                      </a:r>
                      <a:endParaRPr lang="zh-CN" altLang="en-US" sz="1400" dirty="0">
                        <a:latin typeface="华文细黑" pitchFamily="2" charset="-122"/>
                        <a:ea typeface="华文细黑" pitchFamily="2" charset="-122"/>
                      </a:endParaRPr>
                    </a:p>
                  </a:txBody>
                  <a:tcPr>
                    <a:noFill/>
                  </a:tcPr>
                </a:tc>
                <a:extLst>
                  <a:ext uri="{0D108BD9-81ED-4DB2-BD59-A6C34878D82A}">
                    <a16:rowId xmlns:a16="http://schemas.microsoft.com/office/drawing/2014/main" xmlns="" val="10001"/>
                  </a:ext>
                </a:extLst>
              </a:tr>
              <a:tr h="301625">
                <a:tc vMerge="1">
                  <a:txBody>
                    <a:bodyPr/>
                    <a:lstStyle/>
                    <a:p>
                      <a:pPr algn="l"/>
                      <a:endParaRPr lang="zh-CN" altLang="en-US" sz="1400" b="1" dirty="0">
                        <a:latin typeface="华文细黑" pitchFamily="2" charset="-122"/>
                        <a:ea typeface="华文细黑" pitchFamily="2" charset="-122"/>
                      </a:endParaRPr>
                    </a:p>
                  </a:txBody>
                  <a:tcPr>
                    <a:solidFill>
                      <a:schemeClr val="bg2">
                        <a:lumMod val="20000"/>
                        <a:lumOff val="80000"/>
                      </a:schemeClr>
                    </a:solidFill>
                  </a:tcPr>
                </a:tc>
                <a:tc>
                  <a:txBody>
                    <a:bodyPr/>
                    <a:lstStyle/>
                    <a:p>
                      <a:pPr algn="l"/>
                      <a:r>
                        <a:rPr lang="zh-CN" altLang="en-US" sz="1400" b="0" dirty="0" smtClean="0">
                          <a:latin typeface="华文细黑" pitchFamily="2" charset="-122"/>
                          <a:ea typeface="华文细黑" pitchFamily="2" charset="-122"/>
                        </a:rPr>
                        <a:t>实验室检查</a:t>
                      </a:r>
                      <a:endParaRPr lang="zh-CN" altLang="en-US" sz="1400" b="0" dirty="0">
                        <a:latin typeface="华文细黑" pitchFamily="2" charset="-122"/>
                        <a:ea typeface="华文细黑" pitchFamily="2" charset="-122"/>
                      </a:endParaRPr>
                    </a:p>
                  </a:txBody>
                  <a:tcPr>
                    <a:noFill/>
                  </a:tcPr>
                </a:tc>
                <a:tc>
                  <a:txBody>
                    <a:bodyPr/>
                    <a:lstStyle/>
                    <a:p>
                      <a:pPr algn="l"/>
                      <a:endParaRPr lang="zh-CN" altLang="en-US" sz="1400" dirty="0">
                        <a:latin typeface="华文细黑" pitchFamily="2" charset="-122"/>
                        <a:ea typeface="华文细黑" pitchFamily="2" charset="-122"/>
                      </a:endParaRPr>
                    </a:p>
                  </a:txBody>
                  <a:tcPr>
                    <a:noFill/>
                  </a:tcPr>
                </a:tc>
                <a:tc>
                  <a:txBody>
                    <a:bodyPr/>
                    <a:lstStyle/>
                    <a:p>
                      <a:pPr algn="l"/>
                      <a:r>
                        <a:rPr lang="zh-CN" altLang="en-US" sz="1400" dirty="0" smtClean="0">
                          <a:latin typeface="华文细黑" pitchFamily="2" charset="-122"/>
                          <a:ea typeface="华文细黑" pitchFamily="2" charset="-122"/>
                        </a:rPr>
                        <a:t>新增加了淋巴细胞进行性减少，</a:t>
                      </a:r>
                      <a:endParaRPr lang="zh-CN" altLang="en-US" sz="1400" dirty="0">
                        <a:latin typeface="华文细黑" pitchFamily="2" charset="-122"/>
                        <a:ea typeface="华文细黑" pitchFamily="2" charset="-122"/>
                      </a:endParaRPr>
                    </a:p>
                  </a:txBody>
                  <a:tcPr>
                    <a:noFill/>
                  </a:tcPr>
                </a:tc>
                <a:extLst>
                  <a:ext uri="{0D108BD9-81ED-4DB2-BD59-A6C34878D82A}">
                    <a16:rowId xmlns:a16="http://schemas.microsoft.com/office/drawing/2014/main" xmlns="" val="10002"/>
                  </a:ext>
                </a:extLst>
              </a:tr>
              <a:tr h="354461">
                <a:tc vMerge="1">
                  <a:txBody>
                    <a:bodyPr/>
                    <a:lstStyle/>
                    <a:p>
                      <a:pPr algn="l"/>
                      <a:endParaRPr lang="zh-CN" altLang="en-US" sz="1400" b="1" dirty="0">
                        <a:latin typeface="华文细黑" pitchFamily="2" charset="-122"/>
                        <a:ea typeface="华文细黑" pitchFamily="2" charset="-122"/>
                      </a:endParaRPr>
                    </a:p>
                  </a:txBody>
                  <a:tcPr>
                    <a:solidFill>
                      <a:schemeClr val="bg2">
                        <a:lumMod val="20000"/>
                        <a:lumOff val="80000"/>
                      </a:schemeClr>
                    </a:solidFill>
                  </a:tcPr>
                </a:tc>
                <a:tc>
                  <a:txBody>
                    <a:bodyPr/>
                    <a:lstStyle/>
                    <a:p>
                      <a:pPr algn="l"/>
                      <a:r>
                        <a:rPr lang="zh-CN" altLang="en-US" sz="1400" b="0" dirty="0" smtClean="0">
                          <a:latin typeface="华文细黑" pitchFamily="2" charset="-122"/>
                          <a:ea typeface="华文细黑" pitchFamily="2" charset="-122"/>
                        </a:rPr>
                        <a:t>胸部影像学</a:t>
                      </a:r>
                      <a:endParaRPr lang="zh-CN" altLang="en-US" sz="1400" b="0" dirty="0">
                        <a:latin typeface="华文细黑" pitchFamily="2" charset="-122"/>
                        <a:ea typeface="华文细黑" pitchFamily="2" charset="-122"/>
                      </a:endParaRPr>
                    </a:p>
                  </a:txBody>
                  <a:tcPr>
                    <a:noFill/>
                  </a:tcPr>
                </a:tc>
                <a:tc>
                  <a:txBody>
                    <a:bodyPr/>
                    <a:lstStyle/>
                    <a:p>
                      <a:pPr algn="l"/>
                      <a:r>
                        <a:rPr lang="zh-CN" altLang="en-US" sz="1400" dirty="0" smtClean="0">
                          <a:latin typeface="华文细黑" pitchFamily="2" charset="-122"/>
                          <a:ea typeface="华文细黑" pitchFamily="2" charset="-122"/>
                        </a:rPr>
                        <a:t>有“白肺”</a:t>
                      </a:r>
                      <a:endParaRPr lang="zh-CN" altLang="en-US" sz="1400" dirty="0">
                        <a:latin typeface="华文细黑" pitchFamily="2" charset="-122"/>
                        <a:ea typeface="华文细黑" pitchFamily="2" charset="-122"/>
                      </a:endParaRPr>
                    </a:p>
                  </a:txBody>
                  <a:tcPr>
                    <a:noFill/>
                  </a:tcPr>
                </a:tc>
                <a:tc>
                  <a:txBody>
                    <a:bodyPr/>
                    <a:lstStyle/>
                    <a:p>
                      <a:pPr algn="l"/>
                      <a:r>
                        <a:rPr lang="zh-CN" altLang="en-US" sz="1400" dirty="0" smtClean="0">
                          <a:latin typeface="华文细黑" pitchFamily="2" charset="-122"/>
                          <a:ea typeface="华文细黑" pitchFamily="2" charset="-122"/>
                        </a:rPr>
                        <a:t>无“白肺”描述</a:t>
                      </a:r>
                      <a:endParaRPr lang="zh-CN" altLang="en-US" sz="1400" dirty="0">
                        <a:latin typeface="华文细黑" pitchFamily="2" charset="-122"/>
                        <a:ea typeface="华文细黑" pitchFamily="2" charset="-122"/>
                      </a:endParaRPr>
                    </a:p>
                  </a:txBody>
                  <a:tcPr>
                    <a:noFill/>
                  </a:tcPr>
                </a:tc>
                <a:extLst>
                  <a:ext uri="{0D108BD9-81ED-4DB2-BD59-A6C34878D82A}">
                    <a16:rowId xmlns:a16="http://schemas.microsoft.com/office/drawing/2014/main" xmlns="" val="10003"/>
                  </a:ext>
                </a:extLst>
              </a:tr>
              <a:tr h="551313">
                <a:tc rowSpan="3">
                  <a:txBody>
                    <a:bodyPr/>
                    <a:lstStyle/>
                    <a:p>
                      <a:pPr algn="l"/>
                      <a:endParaRPr lang="en-US" altLang="zh-CN" sz="1400" b="1" dirty="0" smtClean="0">
                        <a:latin typeface="华文细黑" pitchFamily="2" charset="-122"/>
                        <a:ea typeface="华文细黑" pitchFamily="2" charset="-122"/>
                      </a:endParaRPr>
                    </a:p>
                    <a:p>
                      <a:pPr algn="l"/>
                      <a:endParaRPr lang="en-US" altLang="zh-CN" sz="1400" b="1" dirty="0" smtClean="0">
                        <a:latin typeface="华文细黑" pitchFamily="2" charset="-122"/>
                        <a:ea typeface="华文细黑" pitchFamily="2" charset="-122"/>
                      </a:endParaRPr>
                    </a:p>
                    <a:p>
                      <a:pPr algn="l"/>
                      <a:endParaRPr lang="en-US" altLang="zh-CN" sz="1400" b="1" dirty="0" smtClean="0">
                        <a:latin typeface="华文细黑" pitchFamily="2" charset="-122"/>
                        <a:ea typeface="华文细黑" pitchFamily="2" charset="-122"/>
                      </a:endParaRPr>
                    </a:p>
                    <a:p>
                      <a:pPr algn="l"/>
                      <a:r>
                        <a:rPr lang="zh-CN" altLang="en-US" sz="1400" b="1" dirty="0" smtClean="0">
                          <a:latin typeface="华文细黑" pitchFamily="2" charset="-122"/>
                          <a:ea typeface="华文细黑" pitchFamily="2" charset="-122"/>
                        </a:rPr>
                        <a:t>病例定义</a:t>
                      </a:r>
                      <a:endParaRPr lang="zh-CN" altLang="en-US" sz="1400" b="1" dirty="0">
                        <a:latin typeface="华文细黑" pitchFamily="2" charset="-122"/>
                        <a:ea typeface="华文细黑" pitchFamily="2" charset="-122"/>
                      </a:endParaRPr>
                    </a:p>
                  </a:txBody>
                  <a:tcPr>
                    <a:noFill/>
                  </a:tcPr>
                </a:tc>
                <a:tc>
                  <a:txBody>
                    <a:bodyPr/>
                    <a:lstStyle/>
                    <a:p>
                      <a:pPr algn="l"/>
                      <a:endParaRPr lang="zh-CN" altLang="en-US" sz="1400" b="0" dirty="0">
                        <a:latin typeface="华文细黑" pitchFamily="2" charset="-122"/>
                        <a:ea typeface="华文细黑" pitchFamily="2" charset="-122"/>
                      </a:endParaRPr>
                    </a:p>
                  </a:txBody>
                  <a:tcPr>
                    <a:noFill/>
                  </a:tcPr>
                </a:tc>
                <a:tc>
                  <a:txBody>
                    <a:bodyPr/>
                    <a:lstStyle/>
                    <a:p>
                      <a:pPr algn="l"/>
                      <a:r>
                        <a:rPr lang="zh-CN" altLang="en-US" sz="1400" dirty="0" smtClean="0">
                          <a:latin typeface="华文细黑" pitchFamily="2" charset="-122"/>
                          <a:ea typeface="华文细黑" pitchFamily="2" charset="-122"/>
                        </a:rPr>
                        <a:t>原来叫观察病例</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rgbClr val="FF0000"/>
                          </a:solidFill>
                          <a:effectLst/>
                          <a:latin typeface="华文细黑" pitchFamily="2" charset="-122"/>
                          <a:ea typeface="华文细黑" pitchFamily="2" charset="-122"/>
                          <a:cs typeface="+mn-cs"/>
                        </a:rPr>
                        <a:t>疑似病例</a:t>
                      </a:r>
                      <a:r>
                        <a:rPr lang="zh-CN" altLang="en-US" sz="1400" kern="1200" dirty="0" smtClean="0">
                          <a:solidFill>
                            <a:schemeClr val="dk1"/>
                          </a:solidFill>
                          <a:effectLst/>
                          <a:latin typeface="华文细黑" pitchFamily="2" charset="-122"/>
                          <a:ea typeface="华文细黑" pitchFamily="2" charset="-122"/>
                          <a:cs typeface="+mn-cs"/>
                        </a:rPr>
                        <a:t>：流行病学史中新增加了接触来自武汉发热伴呼吸道症状者</a:t>
                      </a:r>
                      <a:endParaRPr lang="en-US" altLang="zh-CN" sz="1400" kern="1200" dirty="0" smtClean="0">
                        <a:solidFill>
                          <a:schemeClr val="dk1"/>
                        </a:solidFill>
                        <a:effectLst/>
                        <a:latin typeface="华文细黑" pitchFamily="2" charset="-122"/>
                        <a:ea typeface="华文细黑" pitchFamily="2" charset="-122"/>
                        <a:cs typeface="+mn-cs"/>
                      </a:endParaRPr>
                    </a:p>
                  </a:txBody>
                  <a:tcPr>
                    <a:noFill/>
                  </a:tcPr>
                </a:tc>
                <a:extLst>
                  <a:ext uri="{0D108BD9-81ED-4DB2-BD59-A6C34878D82A}">
                    <a16:rowId xmlns:a16="http://schemas.microsoft.com/office/drawing/2014/main" xmlns="" val="10004"/>
                  </a:ext>
                </a:extLst>
              </a:tr>
              <a:tr h="460710">
                <a:tc vMerge="1">
                  <a:txBody>
                    <a:bodyPr/>
                    <a:lstStyle/>
                    <a:p>
                      <a:pPr algn="l"/>
                      <a:endParaRPr lang="zh-CN" altLang="en-US" sz="1200" b="1" dirty="0">
                        <a:latin typeface="华文细黑" pitchFamily="2" charset="-122"/>
                        <a:ea typeface="华文细黑" pitchFamily="2" charset="-122"/>
                      </a:endParaRPr>
                    </a:p>
                  </a:txBody>
                  <a:tcPr>
                    <a:solidFill>
                      <a:schemeClr val="bg2">
                        <a:lumMod val="20000"/>
                        <a:lumOff val="80000"/>
                      </a:schemeClr>
                    </a:solidFill>
                  </a:tcPr>
                </a:tc>
                <a:tc>
                  <a:txBody>
                    <a:bodyPr/>
                    <a:lstStyle/>
                    <a:p>
                      <a:pPr algn="l"/>
                      <a:r>
                        <a:rPr lang="zh-CN" altLang="en-US" sz="1400" b="0" dirty="0" smtClean="0">
                          <a:latin typeface="华文细黑" pitchFamily="2" charset="-122"/>
                          <a:ea typeface="华文细黑" pitchFamily="2" charset="-122"/>
                        </a:rPr>
                        <a:t>确诊病例</a:t>
                      </a:r>
                      <a:endParaRPr lang="zh-CN" altLang="en-US" sz="1400" b="0" dirty="0">
                        <a:latin typeface="华文细黑" pitchFamily="2" charset="-122"/>
                        <a:ea typeface="华文细黑" pitchFamily="2" charset="-122"/>
                      </a:endParaRPr>
                    </a:p>
                  </a:txBody>
                  <a:tcPr>
                    <a:lnR w="12700" cap="flat" cmpd="sng" algn="ctr">
                      <a:solidFill>
                        <a:schemeClr val="tx1"/>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华文细黑" pitchFamily="2" charset="-122"/>
                          <a:ea typeface="华文细黑" pitchFamily="2" charset="-122"/>
                        </a:rPr>
                        <a:t>全基因组测序阳性</a:t>
                      </a:r>
                      <a:endParaRPr lang="en-US" altLang="zh-CN" sz="1400" dirty="0" smtClean="0">
                        <a:latin typeface="华文细黑" pitchFamily="2" charset="-122"/>
                        <a:ea typeface="华文细黑" pitchFamily="2" charset="-122"/>
                      </a:endParaRPr>
                    </a:p>
                  </a:txBody>
                  <a:tcPr>
                    <a:lnL w="12700" cap="flat" cmpd="sng" algn="ctr">
                      <a:solidFill>
                        <a:schemeClr val="tx1"/>
                      </a:solidFill>
                      <a:prstDash val="solid"/>
                      <a:round/>
                      <a:headEnd type="none" w="med" len="med"/>
                      <a:tailEnd type="none" w="med" len="med"/>
                    </a:lnL>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smtClean="0">
                          <a:solidFill>
                            <a:srgbClr val="FF0000"/>
                          </a:solidFill>
                          <a:latin typeface="华文细黑" pitchFamily="2" charset="-122"/>
                          <a:ea typeface="华文细黑" pitchFamily="2" charset="-122"/>
                        </a:rPr>
                        <a:t>增加了实时荧光</a:t>
                      </a:r>
                      <a:r>
                        <a:rPr lang="en-US" altLang="zh-CN" sz="1400" dirty="0" smtClean="0">
                          <a:solidFill>
                            <a:srgbClr val="FF0000"/>
                          </a:solidFill>
                          <a:latin typeface="华文细黑" pitchFamily="2" charset="-122"/>
                          <a:ea typeface="华文细黑" pitchFamily="2" charset="-122"/>
                        </a:rPr>
                        <a:t>RT-PCR</a:t>
                      </a:r>
                      <a:r>
                        <a:rPr lang="zh-CN" altLang="en-US" sz="1400" dirty="0" smtClean="0">
                          <a:solidFill>
                            <a:srgbClr val="FF0000"/>
                          </a:solidFill>
                          <a:latin typeface="华文细黑" pitchFamily="2" charset="-122"/>
                          <a:ea typeface="华文细黑" pitchFamily="2" charset="-122"/>
                        </a:rPr>
                        <a:t>阳性，核酸检测阳性</a:t>
                      </a:r>
                      <a:endParaRPr lang="en-US" altLang="zh-CN" sz="1400" dirty="0" smtClean="0">
                        <a:solidFill>
                          <a:srgbClr val="FF0000"/>
                        </a:solidFill>
                        <a:latin typeface="华文细黑" pitchFamily="2" charset="-122"/>
                        <a:ea typeface="华文细黑" pitchFamily="2" charset="-122"/>
                      </a:endParaRPr>
                    </a:p>
                  </a:txBody>
                  <a:tcPr>
                    <a:noFill/>
                  </a:tcPr>
                </a:tc>
                <a:extLst>
                  <a:ext uri="{0D108BD9-81ED-4DB2-BD59-A6C34878D82A}">
                    <a16:rowId xmlns:a16="http://schemas.microsoft.com/office/drawing/2014/main" xmlns="" val="10005"/>
                  </a:ext>
                </a:extLst>
              </a:tr>
              <a:tr h="373091">
                <a:tc vMerge="1">
                  <a:txBody>
                    <a:bodyPr/>
                    <a:lstStyle/>
                    <a:p>
                      <a:pPr marL="0" algn="l" defTabSz="914400" rtl="0" eaLnBrk="1" latinLnBrk="0" hangingPunct="1"/>
                      <a:endParaRPr lang="zh-CN" altLang="en-US" sz="1200" kern="1200" dirty="0">
                        <a:solidFill>
                          <a:schemeClr val="dk1"/>
                        </a:solidFill>
                        <a:effectLst/>
                        <a:latin typeface="+mn-lt"/>
                        <a:ea typeface="+mn-ea"/>
                        <a:cs typeface="+mn-cs"/>
                      </a:endParaRPr>
                    </a:p>
                  </a:txBody>
                  <a:tcPr>
                    <a:solidFill>
                      <a:schemeClr val="bg2">
                        <a:lumMod val="20000"/>
                        <a:lumOff val="80000"/>
                      </a:schemeClr>
                    </a:solidFill>
                  </a:tcPr>
                </a:tc>
                <a:tc>
                  <a:txBody>
                    <a:bodyPr/>
                    <a:lstStyle/>
                    <a:p>
                      <a:pPr marL="0" algn="l" defTabSz="914400" rtl="0" eaLnBrk="1" latinLnBrk="0" hangingPunct="1"/>
                      <a:r>
                        <a:rPr lang="zh-CN" altLang="en-US" sz="1400" b="0" kern="1200" dirty="0" smtClean="0">
                          <a:solidFill>
                            <a:schemeClr val="dk1"/>
                          </a:solidFill>
                          <a:effectLst/>
                          <a:latin typeface="华文细黑" pitchFamily="2" charset="-122"/>
                          <a:ea typeface="华文细黑" pitchFamily="2" charset="-122"/>
                          <a:cs typeface="+mn-cs"/>
                        </a:rPr>
                        <a:t>重症病例</a:t>
                      </a:r>
                      <a:endParaRPr lang="zh-CN" altLang="en-US" sz="1400" b="0" kern="1200" dirty="0">
                        <a:solidFill>
                          <a:schemeClr val="dk1"/>
                        </a:solidFill>
                        <a:effectLst/>
                        <a:latin typeface="华文细黑" pitchFamily="2" charset="-122"/>
                        <a:ea typeface="华文细黑" pitchFamily="2" charset="-122"/>
                        <a:cs typeface="+mn-cs"/>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effectLst/>
                          <a:latin typeface="华文细黑" pitchFamily="2" charset="-122"/>
                          <a:ea typeface="华文细黑" pitchFamily="2" charset="-122"/>
                          <a:cs typeface="+mn-cs"/>
                        </a:rPr>
                        <a:t>无重症病例</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effectLst/>
                          <a:latin typeface="华文细黑" pitchFamily="2" charset="-122"/>
                          <a:ea typeface="华文细黑" pitchFamily="2" charset="-122"/>
                          <a:cs typeface="+mn-cs"/>
                        </a:rPr>
                        <a:t>新加</a:t>
                      </a:r>
                      <a:r>
                        <a:rPr lang="zh-CN" altLang="en-US" sz="1400" kern="1200" dirty="0" smtClean="0">
                          <a:solidFill>
                            <a:srgbClr val="FF0000"/>
                          </a:solidFill>
                          <a:effectLst/>
                          <a:latin typeface="华文细黑" pitchFamily="2" charset="-122"/>
                          <a:ea typeface="华文细黑" pitchFamily="2" charset="-122"/>
                          <a:cs typeface="+mn-cs"/>
                        </a:rPr>
                        <a:t>重症病例</a:t>
                      </a:r>
                      <a:r>
                        <a:rPr lang="zh-CN" altLang="en-US" sz="1400" kern="1200" dirty="0" smtClean="0">
                          <a:solidFill>
                            <a:schemeClr val="dk1"/>
                          </a:solidFill>
                          <a:effectLst/>
                          <a:latin typeface="华文细黑" pitchFamily="2" charset="-122"/>
                          <a:ea typeface="华文细黑" pitchFamily="2" charset="-122"/>
                          <a:cs typeface="+mn-cs"/>
                        </a:rPr>
                        <a:t>、</a:t>
                      </a:r>
                      <a:r>
                        <a:rPr lang="zh-CN" altLang="en-US" sz="1400" kern="1200" dirty="0" smtClean="0">
                          <a:solidFill>
                            <a:srgbClr val="FF0000"/>
                          </a:solidFill>
                          <a:effectLst/>
                          <a:latin typeface="华文细黑" pitchFamily="2" charset="-122"/>
                          <a:ea typeface="华文细黑" pitchFamily="2" charset="-122"/>
                          <a:cs typeface="+mn-cs"/>
                        </a:rPr>
                        <a:t>危重症病例</a:t>
                      </a:r>
                    </a:p>
                  </a:txBody>
                  <a:tcPr>
                    <a:noFill/>
                  </a:tcPr>
                </a:tc>
                <a:extLst>
                  <a:ext uri="{0D108BD9-81ED-4DB2-BD59-A6C34878D82A}">
                    <a16:rowId xmlns:a16="http://schemas.microsoft.com/office/drawing/2014/main" xmlns="" val="10006"/>
                  </a:ext>
                </a:extLst>
              </a:tr>
              <a:tr h="302590">
                <a:tc rowSpan="2">
                  <a:txBody>
                    <a:bodyPr/>
                    <a:lstStyle/>
                    <a:p>
                      <a:pPr algn="l"/>
                      <a:r>
                        <a:rPr lang="zh-CN" altLang="en-US" sz="1400" b="1" dirty="0" smtClean="0">
                          <a:latin typeface="华文细黑" pitchFamily="2" charset="-122"/>
                          <a:ea typeface="华文细黑" pitchFamily="2" charset="-122"/>
                        </a:rPr>
                        <a:t>治疗</a:t>
                      </a:r>
                      <a:endParaRPr lang="zh-CN" altLang="en-US" sz="1400" b="1" dirty="0">
                        <a:latin typeface="华文细黑" pitchFamily="2" charset="-122"/>
                        <a:ea typeface="华文细黑" pitchFamily="2" charset="-122"/>
                      </a:endParaRPr>
                    </a:p>
                  </a:txBody>
                  <a:tcPr>
                    <a:noFill/>
                  </a:tcPr>
                </a:tc>
                <a:tc>
                  <a:txBody>
                    <a:bodyPr/>
                    <a:lstStyle/>
                    <a:p>
                      <a:pPr marL="0" algn="l" defTabSz="914400" rtl="0" eaLnBrk="1" latinLnBrk="0" hangingPunct="1"/>
                      <a:r>
                        <a:rPr lang="zh-CN" altLang="en-US" sz="1400" b="0" kern="1200" dirty="0" smtClean="0">
                          <a:solidFill>
                            <a:schemeClr val="dk1"/>
                          </a:solidFill>
                          <a:effectLst/>
                          <a:latin typeface="华文细黑" pitchFamily="2" charset="-122"/>
                          <a:ea typeface="华文细黑" pitchFamily="2" charset="-122"/>
                          <a:cs typeface="+mn-cs"/>
                        </a:rPr>
                        <a:t>治疗场所</a:t>
                      </a:r>
                      <a:endParaRPr lang="zh-CN" altLang="en-US" sz="1400" b="0" kern="1200" dirty="0">
                        <a:solidFill>
                          <a:schemeClr val="dk1"/>
                        </a:solidFill>
                        <a:effectLst/>
                        <a:latin typeface="华文细黑" pitchFamily="2" charset="-122"/>
                        <a:ea typeface="华文细黑" pitchFamily="2" charset="-122"/>
                        <a:cs typeface="+mn-cs"/>
                      </a:endParaRPr>
                    </a:p>
                  </a:txBody>
                  <a:tcPr>
                    <a:noFill/>
                  </a:tcPr>
                </a:tc>
                <a:tc>
                  <a:txBody>
                    <a:bodyPr/>
                    <a:lstStyle/>
                    <a:p>
                      <a:pPr marL="0" algn="l" defTabSz="914400" rtl="0" eaLnBrk="1" latinLnBrk="0" hangingPunct="1"/>
                      <a:endParaRPr lang="zh-CN" altLang="en-US" sz="1400" kern="1200" dirty="0" smtClean="0">
                        <a:solidFill>
                          <a:schemeClr val="dk1"/>
                        </a:solidFill>
                        <a:effectLst/>
                        <a:latin typeface="华文细黑" pitchFamily="2" charset="-122"/>
                        <a:ea typeface="华文细黑" pitchFamily="2" charset="-122"/>
                        <a:cs typeface="+mn-cs"/>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effectLst/>
                          <a:latin typeface="华文细黑" pitchFamily="2" charset="-122"/>
                          <a:ea typeface="华文细黑" pitchFamily="2" charset="-122"/>
                          <a:cs typeface="+mn-cs"/>
                        </a:rPr>
                        <a:t>强调疑似病例单人单间</a:t>
                      </a:r>
                    </a:p>
                  </a:txBody>
                  <a:tcPr>
                    <a:noFill/>
                  </a:tcPr>
                </a:tc>
                <a:extLst>
                  <a:ext uri="{0D108BD9-81ED-4DB2-BD59-A6C34878D82A}">
                    <a16:rowId xmlns:a16="http://schemas.microsoft.com/office/drawing/2014/main" xmlns="" val="10007"/>
                  </a:ext>
                </a:extLst>
              </a:tr>
              <a:tr h="302590">
                <a:tc vMerge="1">
                  <a:txBody>
                    <a:bodyPr/>
                    <a:lstStyle/>
                    <a:p>
                      <a:pPr algn="l"/>
                      <a:endParaRPr lang="zh-CN" altLang="en-US" sz="1400" b="1" dirty="0">
                        <a:latin typeface="华文细黑" pitchFamily="2" charset="-122"/>
                        <a:ea typeface="华文细黑" pitchFamily="2" charset="-122"/>
                      </a:endParaRPr>
                    </a:p>
                  </a:txBody>
                  <a:tcPr>
                    <a:noFill/>
                  </a:tcPr>
                </a:tc>
                <a:tc>
                  <a:txBody>
                    <a:bodyPr/>
                    <a:lstStyle/>
                    <a:p>
                      <a:pPr marL="0" algn="l" defTabSz="914400" rtl="0" eaLnBrk="1" latinLnBrk="0" hangingPunct="1"/>
                      <a:r>
                        <a:rPr lang="zh-CN" altLang="en-US" sz="1400" b="0" kern="1200" dirty="0" smtClean="0">
                          <a:solidFill>
                            <a:schemeClr val="dk1"/>
                          </a:solidFill>
                          <a:effectLst/>
                          <a:latin typeface="华文细黑" pitchFamily="2" charset="-122"/>
                          <a:ea typeface="华文细黑" pitchFamily="2" charset="-122"/>
                          <a:cs typeface="+mn-cs"/>
                        </a:rPr>
                        <a:t>抗病毒治疗</a:t>
                      </a:r>
                      <a:endParaRPr lang="zh-CN" altLang="en-US" sz="1400" b="0" kern="1200" dirty="0">
                        <a:solidFill>
                          <a:schemeClr val="dk1"/>
                        </a:solidFill>
                        <a:effectLst/>
                        <a:latin typeface="华文细黑" pitchFamily="2" charset="-122"/>
                        <a:ea typeface="华文细黑" pitchFamily="2" charset="-122"/>
                        <a:cs typeface="+mn-cs"/>
                      </a:endParaRPr>
                    </a:p>
                  </a:txBody>
                  <a:tcPr>
                    <a:noFill/>
                  </a:tcPr>
                </a:tc>
                <a:tc>
                  <a:txBody>
                    <a:bodyPr/>
                    <a:lstStyle/>
                    <a:p>
                      <a:pPr marL="0" algn="l" defTabSz="914400" rtl="0" eaLnBrk="1" latinLnBrk="0" hangingPunct="1"/>
                      <a:r>
                        <a:rPr lang="zh-CN" altLang="en-US" sz="1400" kern="1200" dirty="0" smtClean="0">
                          <a:solidFill>
                            <a:schemeClr val="dk1"/>
                          </a:solidFill>
                          <a:effectLst/>
                          <a:latin typeface="华文细黑" pitchFamily="2" charset="-122"/>
                          <a:ea typeface="华文细黑" pitchFamily="2" charset="-122"/>
                          <a:cs typeface="+mn-cs"/>
                        </a:rPr>
                        <a:t>干扰素</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effectLst/>
                          <a:latin typeface="华文细黑" pitchFamily="2" charset="-122"/>
                          <a:ea typeface="华文细黑" pitchFamily="2" charset="-122"/>
                          <a:cs typeface="+mn-cs"/>
                        </a:rPr>
                        <a:t>干扰素：洛匹那韦</a:t>
                      </a:r>
                      <a:r>
                        <a:rPr lang="en-US" altLang="zh-CN" sz="1400" kern="1200" dirty="0" smtClean="0">
                          <a:solidFill>
                            <a:schemeClr val="dk1"/>
                          </a:solidFill>
                          <a:effectLst/>
                          <a:latin typeface="华文细黑" pitchFamily="2" charset="-122"/>
                          <a:ea typeface="华文细黑" pitchFamily="2" charset="-122"/>
                          <a:cs typeface="+mn-cs"/>
                        </a:rPr>
                        <a:t>/</a:t>
                      </a:r>
                      <a:r>
                        <a:rPr lang="zh-CN" altLang="en-US" sz="1400" kern="1200" dirty="0" smtClean="0">
                          <a:solidFill>
                            <a:schemeClr val="dk1"/>
                          </a:solidFill>
                          <a:effectLst/>
                          <a:latin typeface="华文细黑" pitchFamily="2" charset="-122"/>
                          <a:ea typeface="华文细黑" pitchFamily="2" charset="-122"/>
                          <a:cs typeface="+mn-cs"/>
                        </a:rPr>
                        <a:t>利托那韦</a:t>
                      </a:r>
                    </a:p>
                  </a:txBody>
                  <a:tcPr>
                    <a:noFill/>
                  </a:tcPr>
                </a:tc>
                <a:extLst>
                  <a:ext uri="{0D108BD9-81ED-4DB2-BD59-A6C34878D82A}">
                    <a16:rowId xmlns:a16="http://schemas.microsoft.com/office/drawing/2014/main" xmlns="" val="10008"/>
                  </a:ext>
                </a:extLst>
              </a:tr>
              <a:tr h="302590">
                <a:tc>
                  <a:txBody>
                    <a:bodyPr/>
                    <a:lstStyle/>
                    <a:p>
                      <a:pPr algn="l"/>
                      <a:r>
                        <a:rPr lang="zh-CN" altLang="en-US" sz="1400" b="1" dirty="0" smtClean="0">
                          <a:latin typeface="华文细黑" pitchFamily="2" charset="-122"/>
                          <a:ea typeface="华文细黑" pitchFamily="2" charset="-122"/>
                        </a:rPr>
                        <a:t>解除隔离和出院标准</a:t>
                      </a:r>
                      <a:endParaRPr lang="zh-CN" altLang="en-US" sz="1400" b="1" dirty="0">
                        <a:latin typeface="华文细黑" pitchFamily="2" charset="-122"/>
                        <a:ea typeface="华文细黑" pitchFamily="2" charset="-122"/>
                      </a:endParaRPr>
                    </a:p>
                  </a:txBody>
                  <a:tcPr>
                    <a:noFill/>
                  </a:tcPr>
                </a:tc>
                <a:tc>
                  <a:txBody>
                    <a:bodyPr/>
                    <a:lstStyle/>
                    <a:p>
                      <a:pPr marL="0" algn="l" defTabSz="914400" rtl="0" eaLnBrk="1" latinLnBrk="0" hangingPunct="1"/>
                      <a:endParaRPr lang="zh-CN" altLang="en-US" sz="1400" b="0" kern="1200" dirty="0">
                        <a:solidFill>
                          <a:schemeClr val="dk1"/>
                        </a:solidFill>
                        <a:effectLst/>
                        <a:latin typeface="华文细黑" pitchFamily="2" charset="-122"/>
                        <a:ea typeface="华文细黑" pitchFamily="2" charset="-122"/>
                        <a:cs typeface="+mn-cs"/>
                      </a:endParaRPr>
                    </a:p>
                  </a:txBody>
                  <a:tcPr>
                    <a:noFill/>
                  </a:tcPr>
                </a:tc>
                <a:tc>
                  <a:txBody>
                    <a:bodyPr/>
                    <a:lstStyle/>
                    <a:p>
                      <a:pPr marL="0" algn="l" defTabSz="914400" rtl="0" eaLnBrk="1" latinLnBrk="0" hangingPunct="1"/>
                      <a:endParaRPr lang="zh-CN" altLang="en-US" sz="1400" kern="1200" dirty="0" smtClean="0">
                        <a:solidFill>
                          <a:schemeClr val="dk1"/>
                        </a:solidFill>
                        <a:effectLst/>
                        <a:latin typeface="华文细黑" pitchFamily="2" charset="-122"/>
                        <a:ea typeface="华文细黑" pitchFamily="2" charset="-122"/>
                        <a:cs typeface="+mn-cs"/>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effectLst/>
                          <a:latin typeface="华文细黑" pitchFamily="2" charset="-122"/>
                          <a:ea typeface="华文细黑" pitchFamily="2" charset="-122"/>
                          <a:cs typeface="+mn-cs"/>
                        </a:rPr>
                        <a:t>新加肺部影像学指征</a:t>
                      </a:r>
                    </a:p>
                  </a:txBody>
                  <a:tcPr>
                    <a:noFill/>
                  </a:tcPr>
                </a:tc>
                <a:extLst>
                  <a:ext uri="{0D108BD9-81ED-4DB2-BD59-A6C34878D82A}">
                    <a16:rowId xmlns:a16="http://schemas.microsoft.com/office/drawing/2014/main" xmlns="" val="10009"/>
                  </a:ext>
                </a:extLst>
              </a:tr>
              <a:tr h="344902">
                <a:tc rowSpan="3">
                  <a:txBody>
                    <a:bodyPr/>
                    <a:lstStyle/>
                    <a:p>
                      <a:pPr algn="l"/>
                      <a:endParaRPr lang="en-US" altLang="zh-CN" sz="1400" b="1" dirty="0" smtClean="0">
                        <a:latin typeface="华文细黑" pitchFamily="2" charset="-122"/>
                        <a:ea typeface="华文细黑" pitchFamily="2" charset="-122"/>
                      </a:endParaRPr>
                    </a:p>
                    <a:p>
                      <a:pPr algn="l"/>
                      <a:endParaRPr lang="en-US" altLang="zh-CN" sz="1400" b="1" dirty="0" smtClean="0">
                        <a:latin typeface="华文细黑" pitchFamily="2" charset="-122"/>
                        <a:ea typeface="华文细黑" pitchFamily="2" charset="-122"/>
                      </a:endParaRPr>
                    </a:p>
                    <a:p>
                      <a:pPr algn="l"/>
                      <a:endParaRPr lang="en-US" altLang="zh-CN" sz="1400" b="1" dirty="0" smtClean="0">
                        <a:latin typeface="华文细黑" pitchFamily="2" charset="-122"/>
                        <a:ea typeface="华文细黑" pitchFamily="2" charset="-122"/>
                      </a:endParaRPr>
                    </a:p>
                    <a:p>
                      <a:pPr algn="l"/>
                      <a:r>
                        <a:rPr lang="zh-CN" altLang="en-US" sz="1400" b="1" dirty="0" smtClean="0">
                          <a:latin typeface="华文细黑" pitchFamily="2" charset="-122"/>
                          <a:ea typeface="华文细黑" pitchFamily="2" charset="-122"/>
                        </a:rPr>
                        <a:t>医院感染控制</a:t>
                      </a:r>
                      <a:endParaRPr lang="zh-CN" altLang="en-US" sz="1400" b="1" dirty="0">
                        <a:latin typeface="华文细黑" pitchFamily="2" charset="-122"/>
                        <a:ea typeface="华文细黑" pitchFamily="2" charset="-122"/>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b="0" kern="1200" dirty="0" smtClean="0">
                          <a:solidFill>
                            <a:schemeClr val="dk1"/>
                          </a:solidFill>
                          <a:effectLst/>
                          <a:latin typeface="华文细黑" pitchFamily="2" charset="-122"/>
                          <a:ea typeface="华文细黑" pitchFamily="2" charset="-122"/>
                          <a:cs typeface="+mn-cs"/>
                        </a:rPr>
                        <a:t>框架</a:t>
                      </a:r>
                      <a:endParaRPr lang="zh-CN" altLang="en-US" sz="1400" b="0" kern="1200" dirty="0">
                        <a:solidFill>
                          <a:schemeClr val="dk1"/>
                        </a:solidFill>
                        <a:effectLst/>
                        <a:latin typeface="华文细黑" pitchFamily="2" charset="-122"/>
                        <a:ea typeface="华文细黑" pitchFamily="2" charset="-122"/>
                        <a:cs typeface="+mn-cs"/>
                      </a:endParaRPr>
                    </a:p>
                  </a:txBody>
                  <a:tcPr>
                    <a:noFill/>
                  </a:tcPr>
                </a:tc>
                <a:tc>
                  <a:txBody>
                    <a:bodyPr/>
                    <a:lstStyle/>
                    <a:p>
                      <a:pPr marL="0" algn="l" defTabSz="914400" rtl="0" eaLnBrk="1" latinLnBrk="0" hangingPunct="1"/>
                      <a:r>
                        <a:rPr lang="zh-CN" altLang="en-US" sz="1400" kern="1200" dirty="0" smtClean="0">
                          <a:solidFill>
                            <a:schemeClr val="dk1"/>
                          </a:solidFill>
                          <a:effectLst/>
                          <a:latin typeface="华文细黑" pitchFamily="2" charset="-122"/>
                          <a:ea typeface="华文细黑" pitchFamily="2" charset="-122"/>
                          <a:cs typeface="+mn-cs"/>
                        </a:rPr>
                        <a:t>无分标题</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effectLst/>
                          <a:latin typeface="华文细黑" pitchFamily="2" charset="-122"/>
                          <a:ea typeface="华文细黑" pitchFamily="2" charset="-122"/>
                          <a:cs typeface="+mn-cs"/>
                        </a:rPr>
                        <a:t>有分标题，措施更细更强、范围更广</a:t>
                      </a:r>
                    </a:p>
                  </a:txBody>
                  <a:tcPr>
                    <a:noFill/>
                  </a:tcPr>
                </a:tc>
                <a:extLst>
                  <a:ext uri="{0D108BD9-81ED-4DB2-BD59-A6C34878D82A}">
                    <a16:rowId xmlns:a16="http://schemas.microsoft.com/office/drawing/2014/main" xmlns="" val="10010"/>
                  </a:ext>
                </a:extLst>
              </a:tr>
              <a:tr h="302590">
                <a:tc vMerge="1">
                  <a:txBody>
                    <a:bodyPr/>
                    <a:lstStyle/>
                    <a:p>
                      <a:pPr algn="l"/>
                      <a:endParaRPr lang="zh-CN" altLang="en-US" sz="1400" b="1" dirty="0">
                        <a:latin typeface="华文细黑" pitchFamily="2" charset="-122"/>
                        <a:ea typeface="华文细黑" pitchFamily="2" charset="-122"/>
                      </a:endParaRPr>
                    </a:p>
                  </a:txBody>
                  <a:tcPr>
                    <a:noFill/>
                  </a:tcPr>
                </a:tc>
                <a:tc>
                  <a:txBody>
                    <a:bodyPr/>
                    <a:lstStyle/>
                    <a:p>
                      <a:pPr marL="0" algn="l" defTabSz="914400" rtl="0" eaLnBrk="1" latinLnBrk="0" hangingPunct="1"/>
                      <a:r>
                        <a:rPr lang="zh-CN" altLang="en-US" sz="1400" b="0" kern="1200" dirty="0" smtClean="0">
                          <a:solidFill>
                            <a:schemeClr val="dk1"/>
                          </a:solidFill>
                          <a:effectLst/>
                          <a:latin typeface="华文细黑" pitchFamily="2" charset="-122"/>
                          <a:ea typeface="华文细黑" pitchFamily="2" charset="-122"/>
                          <a:cs typeface="+mn-cs"/>
                        </a:rPr>
                        <a:t>个人防护</a:t>
                      </a:r>
                      <a:endParaRPr lang="zh-CN" altLang="en-US" sz="1400" b="0" kern="1200" dirty="0">
                        <a:solidFill>
                          <a:schemeClr val="dk1"/>
                        </a:solidFill>
                        <a:effectLst/>
                        <a:latin typeface="华文细黑" pitchFamily="2" charset="-122"/>
                        <a:ea typeface="华文细黑" pitchFamily="2" charset="-122"/>
                        <a:cs typeface="+mn-cs"/>
                      </a:endParaRPr>
                    </a:p>
                  </a:txBody>
                  <a:tcPr>
                    <a:noFill/>
                  </a:tcPr>
                </a:tc>
                <a:tc>
                  <a:txBody>
                    <a:bodyPr/>
                    <a:lstStyle/>
                    <a:p>
                      <a:pPr marL="0" algn="l" defTabSz="914400" rtl="0" eaLnBrk="1" latinLnBrk="0" hangingPunct="1"/>
                      <a:endParaRPr lang="zh-CN" altLang="en-US" sz="1400" kern="1200" dirty="0" smtClean="0">
                        <a:solidFill>
                          <a:schemeClr val="dk1"/>
                        </a:solidFill>
                        <a:effectLst/>
                        <a:latin typeface="华文细黑" pitchFamily="2" charset="-122"/>
                        <a:ea typeface="华文细黑" pitchFamily="2" charset="-122"/>
                        <a:cs typeface="+mn-cs"/>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effectLst/>
                          <a:latin typeface="华文细黑" pitchFamily="2" charset="-122"/>
                          <a:ea typeface="华文细黑" pitchFamily="2" charset="-122"/>
                          <a:cs typeface="+mn-cs"/>
                        </a:rPr>
                        <a:t>强调了医务人员戴口罩；一次性隔离衣、工作帽、医用防护口罩、头罩；严格穿脱流程；患者和陪同家属戴口罩</a:t>
                      </a:r>
                    </a:p>
                  </a:txBody>
                  <a:tcPr>
                    <a:noFill/>
                  </a:tcPr>
                </a:tc>
                <a:extLst>
                  <a:ext uri="{0D108BD9-81ED-4DB2-BD59-A6C34878D82A}">
                    <a16:rowId xmlns:a16="http://schemas.microsoft.com/office/drawing/2014/main" xmlns="" val="10011"/>
                  </a:ext>
                </a:extLst>
              </a:tr>
              <a:tr h="302590">
                <a:tc vMerge="1">
                  <a:txBody>
                    <a:bodyPr/>
                    <a:lstStyle/>
                    <a:p>
                      <a:pPr algn="l"/>
                      <a:endParaRPr lang="zh-CN" altLang="en-US" sz="1400" b="1" dirty="0">
                        <a:latin typeface="华文细黑" pitchFamily="2" charset="-122"/>
                        <a:ea typeface="华文细黑" pitchFamily="2" charset="-122"/>
                      </a:endParaRPr>
                    </a:p>
                  </a:txBody>
                  <a:tcPr>
                    <a:noFill/>
                  </a:tcPr>
                </a:tc>
                <a:tc>
                  <a:txBody>
                    <a:bodyPr/>
                    <a:lstStyle/>
                    <a:p>
                      <a:pPr marL="0" algn="l" defTabSz="914400" rtl="0" eaLnBrk="1" latinLnBrk="0" hangingPunct="1"/>
                      <a:r>
                        <a:rPr lang="zh-CN" altLang="en-US" sz="1400" b="0" kern="1200" dirty="0" smtClean="0">
                          <a:solidFill>
                            <a:schemeClr val="dk1"/>
                          </a:solidFill>
                          <a:effectLst/>
                          <a:latin typeface="华文细黑" pitchFamily="2" charset="-122"/>
                          <a:ea typeface="华文细黑" pitchFamily="2" charset="-122"/>
                          <a:cs typeface="+mn-cs"/>
                        </a:rPr>
                        <a:t>其他注意事项</a:t>
                      </a:r>
                      <a:endParaRPr lang="zh-CN" altLang="en-US" sz="1400" b="0" kern="1200" dirty="0">
                        <a:solidFill>
                          <a:schemeClr val="dk1"/>
                        </a:solidFill>
                        <a:effectLst/>
                        <a:latin typeface="华文细黑" pitchFamily="2" charset="-122"/>
                        <a:ea typeface="华文细黑" pitchFamily="2" charset="-122"/>
                        <a:cs typeface="+mn-cs"/>
                      </a:endParaRPr>
                    </a:p>
                  </a:txBody>
                  <a:tcPr>
                    <a:noFill/>
                  </a:tcPr>
                </a:tc>
                <a:tc>
                  <a:txBody>
                    <a:bodyPr/>
                    <a:lstStyle/>
                    <a:p>
                      <a:pPr marL="0" algn="l" defTabSz="914400" rtl="0" eaLnBrk="1" latinLnBrk="0" hangingPunct="1"/>
                      <a:endParaRPr lang="zh-CN" altLang="en-US" sz="1400" kern="1200" dirty="0" smtClean="0">
                        <a:solidFill>
                          <a:schemeClr val="dk1"/>
                        </a:solidFill>
                        <a:effectLst/>
                        <a:latin typeface="华文细黑" pitchFamily="2" charset="-122"/>
                        <a:ea typeface="华文细黑" pitchFamily="2" charset="-122"/>
                        <a:cs typeface="+mn-cs"/>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effectLst/>
                          <a:latin typeface="华文细黑" pitchFamily="2" charset="-122"/>
                          <a:ea typeface="华文细黑" pitchFamily="2" charset="-122"/>
                          <a:cs typeface="+mn-cs"/>
                        </a:rPr>
                        <a:t>医患通道分开、戴手套不能代替手卫生，严格探视制度</a:t>
                      </a:r>
                    </a:p>
                  </a:txBody>
                  <a:tcPr>
                    <a:noFill/>
                  </a:tcPr>
                </a:tc>
                <a:extLst>
                  <a:ext uri="{0D108BD9-81ED-4DB2-BD59-A6C34878D82A}">
                    <a16:rowId xmlns:a16="http://schemas.microsoft.com/office/drawing/2014/main" xmlns="" val="10012"/>
                  </a:ext>
                </a:extLst>
              </a:tr>
            </a:tbl>
          </a:graphicData>
        </a:graphic>
      </p:graphicFrame>
      <p:sp>
        <p:nvSpPr>
          <p:cNvPr id="3" name="矩形 2"/>
          <p:cNvSpPr/>
          <p:nvPr/>
        </p:nvSpPr>
        <p:spPr>
          <a:xfrm>
            <a:off x="526054" y="116632"/>
            <a:ext cx="8496944" cy="523220"/>
          </a:xfrm>
          <a:prstGeom prst="rect">
            <a:avLst/>
          </a:prstGeom>
        </p:spPr>
        <p:txBody>
          <a:bodyPr wrap="square">
            <a:spAutoFit/>
          </a:bodyPr>
          <a:lstStyle/>
          <a:p>
            <a:pPr algn="ctr"/>
            <a:r>
              <a:rPr lang="zh-CN" altLang="zh-CN" sz="2800" b="1" dirty="0">
                <a:latin typeface="+mj-lt"/>
                <a:ea typeface="黑体" pitchFamily="2" charset="-122"/>
                <a:cs typeface="+mj-cs"/>
              </a:rPr>
              <a:t>新型冠状病毒感染的</a:t>
            </a:r>
            <a:r>
              <a:rPr lang="zh-CN" altLang="zh-CN" sz="2800" b="1" dirty="0" smtClean="0">
                <a:latin typeface="+mj-lt"/>
                <a:ea typeface="黑体" pitchFamily="2" charset="-122"/>
                <a:cs typeface="+mj-cs"/>
              </a:rPr>
              <a:t>肺炎</a:t>
            </a:r>
            <a:r>
              <a:rPr lang="zh-CN" altLang="en-US" sz="2800" b="1" dirty="0" smtClean="0">
                <a:solidFill>
                  <a:srgbClr val="FF0000"/>
                </a:solidFill>
                <a:latin typeface="+mj-lt"/>
                <a:ea typeface="黑体" pitchFamily="2" charset="-122"/>
                <a:cs typeface="+mj-cs"/>
              </a:rPr>
              <a:t>诊疗</a:t>
            </a:r>
            <a:r>
              <a:rPr lang="zh-CN" altLang="zh-CN" sz="2800" b="1" dirty="0" smtClean="0">
                <a:solidFill>
                  <a:srgbClr val="FF0000"/>
                </a:solidFill>
                <a:latin typeface="+mj-lt"/>
                <a:ea typeface="黑体" pitchFamily="2" charset="-122"/>
                <a:cs typeface="+mj-cs"/>
              </a:rPr>
              <a:t>方案</a:t>
            </a:r>
            <a:endParaRPr lang="zh-CN" altLang="en-US" sz="2800" b="1" dirty="0">
              <a:solidFill>
                <a:srgbClr val="FF0000"/>
              </a:solidFill>
              <a:latin typeface="+mj-lt"/>
              <a:ea typeface="黑体" pitchFamily="2" charset="-122"/>
              <a:cs typeface="+mj-cs"/>
            </a:endParaRPr>
          </a:p>
        </p:txBody>
      </p:sp>
    </p:spTree>
    <p:extLst>
      <p:ext uri="{BB962C8B-B14F-4D97-AF65-F5344CB8AC3E}">
        <p14:creationId xmlns:p14="http://schemas.microsoft.com/office/powerpoint/2010/main" val="89150764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1056091334"/>
              </p:ext>
            </p:extLst>
          </p:nvPr>
        </p:nvGraphicFramePr>
        <p:xfrm>
          <a:off x="251519" y="941268"/>
          <a:ext cx="8771479" cy="5746687"/>
        </p:xfrm>
        <a:graphic>
          <a:graphicData uri="http://schemas.openxmlformats.org/drawingml/2006/table">
            <a:tbl>
              <a:tblPr firstRow="1" bandRow="1">
                <a:tableStyleId>{C4B1156A-380E-4F78-BDF5-A606A8083BF9}</a:tableStyleId>
              </a:tblPr>
              <a:tblGrid>
                <a:gridCol w="792089">
                  <a:extLst>
                    <a:ext uri="{9D8B030D-6E8A-4147-A177-3AD203B41FA5}">
                      <a16:colId xmlns:a16="http://schemas.microsoft.com/office/drawing/2014/main" xmlns="" val="20000"/>
                    </a:ext>
                  </a:extLst>
                </a:gridCol>
                <a:gridCol w="1735286">
                  <a:extLst>
                    <a:ext uri="{9D8B030D-6E8A-4147-A177-3AD203B41FA5}">
                      <a16:colId xmlns:a16="http://schemas.microsoft.com/office/drawing/2014/main" xmlns="" val="20001"/>
                    </a:ext>
                  </a:extLst>
                </a:gridCol>
                <a:gridCol w="3196386">
                  <a:extLst>
                    <a:ext uri="{9D8B030D-6E8A-4147-A177-3AD203B41FA5}">
                      <a16:colId xmlns:a16="http://schemas.microsoft.com/office/drawing/2014/main" xmlns="" val="20002"/>
                    </a:ext>
                  </a:extLst>
                </a:gridCol>
                <a:gridCol w="3047718">
                  <a:extLst>
                    <a:ext uri="{9D8B030D-6E8A-4147-A177-3AD203B41FA5}">
                      <a16:colId xmlns:a16="http://schemas.microsoft.com/office/drawing/2014/main" xmlns="" val="20003"/>
                    </a:ext>
                  </a:extLst>
                </a:gridCol>
              </a:tblGrid>
              <a:tr h="374467">
                <a:tc>
                  <a:txBody>
                    <a:bodyPr/>
                    <a:lstStyle/>
                    <a:p>
                      <a:pPr algn="ctr"/>
                      <a:r>
                        <a:rPr lang="zh-CN" altLang="en-US" sz="1600" b="1" dirty="0" smtClean="0">
                          <a:latin typeface="华文细黑" pitchFamily="2" charset="-122"/>
                          <a:ea typeface="华文细黑" pitchFamily="2" charset="-122"/>
                        </a:rPr>
                        <a:t>框架</a:t>
                      </a:r>
                      <a:endParaRPr lang="zh-CN" altLang="en-US" sz="1600" b="1" dirty="0">
                        <a:latin typeface="华文细黑" pitchFamily="2" charset="-122"/>
                        <a:ea typeface="华文细黑" pitchFamily="2" charset="-122"/>
                      </a:endParaRPr>
                    </a:p>
                  </a:txBody>
                  <a:tcPr>
                    <a:solidFill>
                      <a:schemeClr val="bg2">
                        <a:lumMod val="20000"/>
                        <a:lumOff val="80000"/>
                      </a:schemeClr>
                    </a:solidFill>
                  </a:tcPr>
                </a:tc>
                <a:tc>
                  <a:txBody>
                    <a:bodyPr/>
                    <a:lstStyle/>
                    <a:p>
                      <a:pPr algn="ctr"/>
                      <a:r>
                        <a:rPr lang="zh-CN" altLang="en-US" sz="1600" b="1" dirty="0" smtClean="0">
                          <a:latin typeface="华文细黑" pitchFamily="2" charset="-122"/>
                          <a:ea typeface="华文细黑" pitchFamily="2" charset="-122"/>
                        </a:rPr>
                        <a:t>具体内容</a:t>
                      </a:r>
                      <a:endParaRPr lang="zh-CN" altLang="en-US" sz="1600" b="1" dirty="0">
                        <a:latin typeface="华文细黑" pitchFamily="2" charset="-122"/>
                        <a:ea typeface="华文细黑" pitchFamily="2" charset="-122"/>
                      </a:endParaRPr>
                    </a:p>
                  </a:txBody>
                  <a:tcPr>
                    <a:solidFill>
                      <a:schemeClr val="bg2">
                        <a:lumMod val="20000"/>
                        <a:lumOff val="80000"/>
                      </a:schemeClr>
                    </a:solidFill>
                  </a:tcPr>
                </a:tc>
                <a:tc>
                  <a:txBody>
                    <a:bodyPr/>
                    <a:lstStyle/>
                    <a:p>
                      <a:pPr algn="ctr"/>
                      <a:r>
                        <a:rPr lang="zh-CN" altLang="en-US" sz="1600" dirty="0" smtClean="0">
                          <a:latin typeface="华文细黑" pitchFamily="2" charset="-122"/>
                          <a:ea typeface="华文细黑" pitchFamily="2" charset="-122"/>
                        </a:rPr>
                        <a:t>第一版</a:t>
                      </a:r>
                      <a:endParaRPr lang="zh-CN" altLang="en-US" sz="1600" dirty="0">
                        <a:latin typeface="华文细黑" pitchFamily="2" charset="-122"/>
                        <a:ea typeface="华文细黑" pitchFamily="2" charset="-122"/>
                      </a:endParaRPr>
                    </a:p>
                  </a:txBody>
                  <a:tcPr>
                    <a:solidFill>
                      <a:schemeClr val="bg2">
                        <a:lumMod val="20000"/>
                        <a:lumOff val="80000"/>
                      </a:schemeClr>
                    </a:solidFill>
                  </a:tcPr>
                </a:tc>
                <a:tc>
                  <a:txBody>
                    <a:bodyPr/>
                    <a:lstStyle/>
                    <a:p>
                      <a:pPr algn="ctr"/>
                      <a:r>
                        <a:rPr lang="zh-CN" altLang="en-US" sz="1600" dirty="0" smtClean="0">
                          <a:latin typeface="华文细黑" pitchFamily="2" charset="-122"/>
                          <a:ea typeface="华文细黑" pitchFamily="2" charset="-122"/>
                        </a:rPr>
                        <a:t>第二版</a:t>
                      </a:r>
                      <a:endParaRPr lang="zh-CN" altLang="en-US" sz="1600" dirty="0">
                        <a:latin typeface="华文细黑" pitchFamily="2" charset="-122"/>
                        <a:ea typeface="华文细黑" pitchFamily="2" charset="-122"/>
                      </a:endParaRPr>
                    </a:p>
                  </a:txBody>
                  <a:tcPr>
                    <a:solidFill>
                      <a:schemeClr val="bg2">
                        <a:lumMod val="20000"/>
                        <a:lumOff val="80000"/>
                      </a:schemeClr>
                    </a:solidFill>
                  </a:tcPr>
                </a:tc>
                <a:extLst>
                  <a:ext uri="{0D108BD9-81ED-4DB2-BD59-A6C34878D82A}">
                    <a16:rowId xmlns:a16="http://schemas.microsoft.com/office/drawing/2014/main" xmlns="" val="10000"/>
                  </a:ext>
                </a:extLst>
              </a:tr>
              <a:tr h="523228">
                <a:tc>
                  <a:txBody>
                    <a:bodyPr/>
                    <a:lstStyle/>
                    <a:p>
                      <a:pPr algn="l"/>
                      <a:r>
                        <a:rPr lang="zh-CN" altLang="en-US" sz="1400" b="1" dirty="0" smtClean="0">
                          <a:latin typeface="华文细黑" pitchFamily="2" charset="-122"/>
                          <a:ea typeface="华文细黑" pitchFamily="2" charset="-122"/>
                        </a:rPr>
                        <a:t>目的</a:t>
                      </a:r>
                      <a:endParaRPr lang="zh-CN" altLang="en-US" sz="1400" b="1" dirty="0">
                        <a:latin typeface="华文细黑" pitchFamily="2" charset="-122"/>
                        <a:ea typeface="华文细黑" pitchFamily="2" charset="-122"/>
                      </a:endParaRPr>
                    </a:p>
                  </a:txBody>
                  <a:tcPr>
                    <a:noFill/>
                  </a:tcPr>
                </a:tc>
                <a:tc>
                  <a:txBody>
                    <a:bodyPr/>
                    <a:lstStyle/>
                    <a:p>
                      <a:pPr algn="l"/>
                      <a:endParaRPr lang="zh-CN" altLang="en-US" sz="1400" b="1" dirty="0">
                        <a:latin typeface="华文细黑" pitchFamily="2" charset="-122"/>
                        <a:ea typeface="华文细黑" pitchFamily="2" charset="-122"/>
                      </a:endParaRPr>
                    </a:p>
                  </a:txBody>
                  <a:tcPr>
                    <a:noFill/>
                  </a:tcPr>
                </a:tc>
                <a:tc>
                  <a:txBody>
                    <a:bodyPr/>
                    <a:lstStyle/>
                    <a:p>
                      <a:pPr algn="l"/>
                      <a:endParaRPr lang="zh-CN" altLang="en-US" sz="1400" dirty="0">
                        <a:latin typeface="华文细黑" pitchFamily="2" charset="-122"/>
                        <a:ea typeface="华文细黑" pitchFamily="2" charset="-122"/>
                      </a:endParaRPr>
                    </a:p>
                  </a:txBody>
                  <a:tcPr>
                    <a:noFill/>
                  </a:tcPr>
                </a:tc>
                <a:tc>
                  <a:txBody>
                    <a:bodyPr/>
                    <a:lstStyle/>
                    <a:p>
                      <a:pPr algn="l"/>
                      <a:r>
                        <a:rPr lang="zh-CN" altLang="en-US" sz="1400" dirty="0" smtClean="0">
                          <a:latin typeface="华文细黑" pitchFamily="2" charset="-122"/>
                          <a:ea typeface="华文细黑" pitchFamily="2" charset="-122"/>
                        </a:rPr>
                        <a:t>增加“</a:t>
                      </a:r>
                      <a:r>
                        <a:rPr lang="zh-CN" altLang="zh-CN" sz="1400" kern="1200" dirty="0" smtClean="0">
                          <a:solidFill>
                            <a:schemeClr val="dk1"/>
                          </a:solidFill>
                          <a:effectLst/>
                          <a:latin typeface="华文细黑" pitchFamily="2" charset="-122"/>
                          <a:ea typeface="华文细黑" pitchFamily="2" charset="-122"/>
                          <a:cs typeface="+mn-cs"/>
                        </a:rPr>
                        <a:t>了解疾病特征与可能的感染来源</a:t>
                      </a:r>
                      <a:r>
                        <a:rPr lang="zh-CN" altLang="en-US" sz="1400" dirty="0" smtClean="0">
                          <a:latin typeface="华文细黑" pitchFamily="2" charset="-122"/>
                          <a:ea typeface="华文细黑" pitchFamily="2" charset="-122"/>
                        </a:rPr>
                        <a:t>”</a:t>
                      </a:r>
                      <a:endParaRPr lang="zh-CN" altLang="en-US" sz="1400" dirty="0">
                        <a:latin typeface="华文细黑" pitchFamily="2" charset="-122"/>
                        <a:ea typeface="华文细黑" pitchFamily="2" charset="-122"/>
                      </a:endParaRPr>
                    </a:p>
                  </a:txBody>
                  <a:tcPr>
                    <a:noFill/>
                  </a:tcPr>
                </a:tc>
                <a:extLst>
                  <a:ext uri="{0D108BD9-81ED-4DB2-BD59-A6C34878D82A}">
                    <a16:rowId xmlns:a16="http://schemas.microsoft.com/office/drawing/2014/main" xmlns="" val="10001"/>
                  </a:ext>
                </a:extLst>
              </a:tr>
              <a:tr h="523228">
                <a:tc>
                  <a:txBody>
                    <a:bodyPr/>
                    <a:lstStyle/>
                    <a:p>
                      <a:pPr algn="l"/>
                      <a:r>
                        <a:rPr lang="zh-CN" altLang="en-US" sz="1400" b="1" dirty="0" smtClean="0">
                          <a:latin typeface="华文细黑" pitchFamily="2" charset="-122"/>
                          <a:ea typeface="华文细黑" pitchFamily="2" charset="-122"/>
                        </a:rPr>
                        <a:t>适用范围</a:t>
                      </a:r>
                      <a:endParaRPr lang="zh-CN" altLang="en-US" sz="1400" b="1" dirty="0">
                        <a:latin typeface="华文细黑" pitchFamily="2" charset="-122"/>
                        <a:ea typeface="华文细黑" pitchFamily="2" charset="-122"/>
                      </a:endParaRPr>
                    </a:p>
                  </a:txBody>
                  <a:tcPr>
                    <a:solidFill>
                      <a:schemeClr val="bg2">
                        <a:lumMod val="20000"/>
                        <a:lumOff val="80000"/>
                      </a:schemeClr>
                    </a:solidFill>
                  </a:tcPr>
                </a:tc>
                <a:tc>
                  <a:txBody>
                    <a:bodyPr/>
                    <a:lstStyle/>
                    <a:p>
                      <a:pPr algn="l"/>
                      <a:endParaRPr lang="zh-CN" altLang="en-US" sz="1400" b="1" dirty="0">
                        <a:latin typeface="华文细黑" pitchFamily="2" charset="-122"/>
                        <a:ea typeface="华文细黑" pitchFamily="2" charset="-122"/>
                      </a:endParaRPr>
                    </a:p>
                  </a:txBody>
                  <a:tcPr>
                    <a:solidFill>
                      <a:schemeClr val="bg2">
                        <a:lumMod val="20000"/>
                        <a:lumOff val="80000"/>
                      </a:schemeClr>
                    </a:solidFill>
                  </a:tcPr>
                </a:tc>
                <a:tc>
                  <a:txBody>
                    <a:bodyPr/>
                    <a:lstStyle/>
                    <a:p>
                      <a:pPr algn="l"/>
                      <a:r>
                        <a:rPr lang="zh-CN" altLang="en-US" sz="1400" dirty="0" smtClean="0">
                          <a:latin typeface="华文细黑" pitchFamily="2" charset="-122"/>
                          <a:ea typeface="华文细黑" pitchFamily="2" charset="-122"/>
                        </a:rPr>
                        <a:t>适用于尚未发生新型冠状病毒感染的肺炎持续传播疫情时各地防控工作</a:t>
                      </a:r>
                      <a:endParaRPr lang="zh-CN" altLang="en-US" sz="1400" dirty="0">
                        <a:latin typeface="华文细黑" pitchFamily="2" charset="-122"/>
                        <a:ea typeface="华文细黑" pitchFamily="2" charset="-122"/>
                      </a:endParaRPr>
                    </a:p>
                  </a:txBody>
                  <a:tcPr>
                    <a:solidFill>
                      <a:schemeClr val="bg2">
                        <a:lumMod val="20000"/>
                        <a:lumOff val="80000"/>
                      </a:schemeClr>
                    </a:solidFill>
                  </a:tcPr>
                </a:tc>
                <a:tc>
                  <a:txBody>
                    <a:bodyPr/>
                    <a:lstStyle/>
                    <a:p>
                      <a:pPr algn="l"/>
                      <a:r>
                        <a:rPr lang="zh-CN" altLang="zh-CN" sz="1400" kern="1200" dirty="0" smtClean="0">
                          <a:solidFill>
                            <a:schemeClr val="dk1"/>
                          </a:solidFill>
                          <a:effectLst/>
                          <a:latin typeface="华文细黑" pitchFamily="2" charset="-122"/>
                          <a:ea typeface="华文细黑" pitchFamily="2" charset="-122"/>
                          <a:cs typeface="+mn-cs"/>
                        </a:rPr>
                        <a:t>适用于指导各地开展防控工作。</a:t>
                      </a:r>
                      <a:endParaRPr lang="zh-CN" altLang="en-US" sz="1400" dirty="0">
                        <a:latin typeface="华文细黑" pitchFamily="2" charset="-122"/>
                        <a:ea typeface="华文细黑" pitchFamily="2" charset="-122"/>
                      </a:endParaRPr>
                    </a:p>
                  </a:txBody>
                  <a:tcPr>
                    <a:solidFill>
                      <a:schemeClr val="bg2">
                        <a:lumMod val="20000"/>
                        <a:lumOff val="80000"/>
                      </a:schemeClr>
                    </a:solidFill>
                  </a:tcPr>
                </a:tc>
                <a:extLst>
                  <a:ext uri="{0D108BD9-81ED-4DB2-BD59-A6C34878D82A}">
                    <a16:rowId xmlns:a16="http://schemas.microsoft.com/office/drawing/2014/main" xmlns="" val="10002"/>
                  </a:ext>
                </a:extLst>
              </a:tr>
              <a:tr h="738675">
                <a:tc rowSpan="6">
                  <a:txBody>
                    <a:bodyPr/>
                    <a:lstStyle/>
                    <a:p>
                      <a:pPr algn="l"/>
                      <a:r>
                        <a:rPr lang="zh-CN" altLang="en-US" sz="1400" b="1" dirty="0" smtClean="0">
                          <a:latin typeface="华文细黑" pitchFamily="2" charset="-122"/>
                          <a:ea typeface="华文细黑" pitchFamily="2" charset="-122"/>
                        </a:rPr>
                        <a:t>防控措施</a:t>
                      </a:r>
                      <a:endParaRPr lang="zh-CN" altLang="en-US" sz="1400" b="1" dirty="0">
                        <a:latin typeface="华文细黑" pitchFamily="2" charset="-122"/>
                        <a:ea typeface="华文细黑" pitchFamily="2" charset="-122"/>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kern="1200" dirty="0" smtClean="0">
                          <a:solidFill>
                            <a:schemeClr val="dk1"/>
                          </a:solidFill>
                          <a:effectLst/>
                          <a:latin typeface="华文细黑" pitchFamily="2" charset="-122"/>
                          <a:ea typeface="华文细黑" pitchFamily="2" charset="-122"/>
                          <a:cs typeface="+mn-cs"/>
                        </a:rPr>
                        <a:t>（二）病例发现</a:t>
                      </a:r>
                      <a:r>
                        <a:rPr lang="zh-CN" altLang="en-US" sz="1400" kern="1200" dirty="0" smtClean="0">
                          <a:solidFill>
                            <a:schemeClr val="dk1"/>
                          </a:solidFill>
                          <a:effectLst/>
                          <a:latin typeface="华文细黑" pitchFamily="2" charset="-122"/>
                          <a:ea typeface="华文细黑" pitchFamily="2" charset="-122"/>
                          <a:cs typeface="+mn-cs"/>
                        </a:rPr>
                        <a:t>和</a:t>
                      </a:r>
                      <a:r>
                        <a:rPr lang="zh-CN" altLang="zh-CN" sz="1400" kern="1200" dirty="0" smtClean="0">
                          <a:solidFill>
                            <a:schemeClr val="dk1"/>
                          </a:solidFill>
                          <a:effectLst/>
                          <a:latin typeface="华文细黑" pitchFamily="2" charset="-122"/>
                          <a:ea typeface="华文细黑" pitchFamily="2" charset="-122"/>
                          <a:cs typeface="+mn-cs"/>
                        </a:rPr>
                        <a:t>报告</a:t>
                      </a:r>
                      <a:endParaRPr lang="en-US" altLang="zh-CN" sz="1400" kern="1200" dirty="0" smtClean="0">
                        <a:solidFill>
                          <a:schemeClr val="dk1"/>
                        </a:solidFill>
                        <a:effectLst/>
                        <a:latin typeface="华文细黑" pitchFamily="2" charset="-122"/>
                        <a:ea typeface="华文细黑" pitchFamily="2" charset="-122"/>
                        <a:cs typeface="+mn-cs"/>
                      </a:endParaRPr>
                    </a:p>
                    <a:p>
                      <a:pPr algn="l"/>
                      <a:endParaRPr lang="zh-CN" altLang="en-US" sz="1400" b="1" dirty="0">
                        <a:latin typeface="华文细黑" pitchFamily="2" charset="-122"/>
                        <a:ea typeface="华文细黑" pitchFamily="2" charset="-122"/>
                      </a:endParaRPr>
                    </a:p>
                  </a:txBody>
                  <a:tcPr>
                    <a:noFill/>
                  </a:tcPr>
                </a:tc>
                <a:tc>
                  <a:txBody>
                    <a:bodyPr/>
                    <a:lstStyle/>
                    <a:p>
                      <a:pPr algn="l"/>
                      <a:r>
                        <a:rPr lang="en-US" altLang="zh-CN" sz="1400" kern="1200" dirty="0" smtClean="0">
                          <a:solidFill>
                            <a:schemeClr val="dk1"/>
                          </a:solidFill>
                          <a:effectLst/>
                          <a:latin typeface="华文细黑" pitchFamily="2" charset="-122"/>
                          <a:ea typeface="华文细黑" pitchFamily="2" charset="-122"/>
                          <a:cs typeface="+mn-cs"/>
                        </a:rPr>
                        <a:t>2.</a:t>
                      </a:r>
                      <a:r>
                        <a:rPr lang="zh-CN" altLang="en-US" sz="1400" kern="1200" dirty="0" smtClean="0">
                          <a:solidFill>
                            <a:schemeClr val="dk1"/>
                          </a:solidFill>
                          <a:effectLst/>
                          <a:latin typeface="华文细黑" pitchFamily="2" charset="-122"/>
                          <a:ea typeface="华文细黑" pitchFamily="2" charset="-122"/>
                          <a:cs typeface="+mn-cs"/>
                        </a:rPr>
                        <a:t>病例报告中有具体报告方法</a:t>
                      </a:r>
                      <a:endParaRPr lang="zh-CN" altLang="en-US" sz="1400" dirty="0" smtClean="0">
                        <a:latin typeface="华文细黑" pitchFamily="2" charset="-122"/>
                        <a:ea typeface="华文细黑" pitchFamily="2" charset="-122"/>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chemeClr val="dk1"/>
                          </a:solidFill>
                          <a:effectLst/>
                          <a:latin typeface="华文细黑" pitchFamily="2" charset="-122"/>
                          <a:ea typeface="华文细黑" pitchFamily="2" charset="-122"/>
                          <a:cs typeface="+mn-cs"/>
                        </a:rPr>
                        <a:t>2.</a:t>
                      </a:r>
                      <a:r>
                        <a:rPr lang="zh-CN" altLang="en-US" sz="1400" kern="1200" dirty="0" smtClean="0">
                          <a:solidFill>
                            <a:schemeClr val="dk1"/>
                          </a:solidFill>
                          <a:effectLst/>
                          <a:latin typeface="华文细黑" pitchFamily="2" charset="-122"/>
                          <a:ea typeface="华文细黑" pitchFamily="2" charset="-122"/>
                          <a:cs typeface="+mn-cs"/>
                        </a:rPr>
                        <a:t>删掉具体报告方法，相关内容放在附件</a:t>
                      </a:r>
                      <a:r>
                        <a:rPr lang="en-US" altLang="zh-CN" sz="1400" kern="1200" dirty="0" smtClean="0">
                          <a:solidFill>
                            <a:schemeClr val="dk1"/>
                          </a:solidFill>
                          <a:effectLst/>
                          <a:latin typeface="华文细黑" pitchFamily="2" charset="-122"/>
                          <a:ea typeface="华文细黑" pitchFamily="2" charset="-122"/>
                          <a:cs typeface="+mn-cs"/>
                        </a:rPr>
                        <a:t>1</a:t>
                      </a:r>
                      <a:r>
                        <a:rPr lang="zh-CN" altLang="zh-CN" sz="1400" kern="1200" dirty="0" smtClean="0">
                          <a:solidFill>
                            <a:schemeClr val="dk1"/>
                          </a:solidFill>
                          <a:effectLst/>
                          <a:latin typeface="华文细黑" pitchFamily="2" charset="-122"/>
                          <a:ea typeface="华文细黑" pitchFamily="2" charset="-122"/>
                          <a:cs typeface="+mn-cs"/>
                        </a:rPr>
                        <a:t>监测方案（第二版）</a:t>
                      </a:r>
                      <a:r>
                        <a:rPr lang="zh-CN" altLang="en-US" sz="1400" kern="1200" dirty="0" smtClean="0">
                          <a:solidFill>
                            <a:schemeClr val="dk1"/>
                          </a:solidFill>
                          <a:effectLst/>
                          <a:latin typeface="华文细黑" pitchFamily="2" charset="-122"/>
                          <a:ea typeface="华文细黑" pitchFamily="2" charset="-122"/>
                          <a:cs typeface="+mn-cs"/>
                        </a:rPr>
                        <a:t>中</a:t>
                      </a:r>
                      <a:endParaRPr lang="en-US" altLang="zh-CN" sz="1400" kern="1200" dirty="0" smtClean="0">
                        <a:solidFill>
                          <a:schemeClr val="dk1"/>
                        </a:solidFill>
                        <a:effectLst/>
                        <a:latin typeface="华文细黑" pitchFamily="2" charset="-122"/>
                        <a:ea typeface="华文细黑" pitchFamily="2" charset="-122"/>
                        <a:cs typeface="+mn-cs"/>
                      </a:endParaRPr>
                    </a:p>
                  </a:txBody>
                  <a:tcPr>
                    <a:noFill/>
                  </a:tcPr>
                </a:tc>
                <a:extLst>
                  <a:ext uri="{0D108BD9-81ED-4DB2-BD59-A6C34878D82A}">
                    <a16:rowId xmlns:a16="http://schemas.microsoft.com/office/drawing/2014/main" xmlns="" val="10003"/>
                  </a:ext>
                </a:extLst>
              </a:tr>
              <a:tr h="575427">
                <a:tc vMerge="1">
                  <a:txBody>
                    <a:bodyPr/>
                    <a:lstStyle/>
                    <a:p>
                      <a:pPr algn="l"/>
                      <a:endParaRPr lang="zh-CN" altLang="en-US" sz="1200" b="1" dirty="0">
                        <a:latin typeface="华文细黑" pitchFamily="2" charset="-122"/>
                        <a:ea typeface="华文细黑" pitchFamily="2" charset="-122"/>
                      </a:endParaRPr>
                    </a:p>
                  </a:txBody>
                  <a:tcPr>
                    <a:solidFill>
                      <a:schemeClr val="bg2">
                        <a:lumMod val="20000"/>
                        <a:lumOff val="80000"/>
                      </a:schemeClr>
                    </a:solidFill>
                  </a:tcPr>
                </a:tc>
                <a:tc rowSpan="2">
                  <a:txBody>
                    <a:bodyPr/>
                    <a:lstStyle/>
                    <a:p>
                      <a:pPr algn="l"/>
                      <a:r>
                        <a:rPr lang="zh-CN" altLang="en-US" sz="1400" b="0" dirty="0" smtClean="0">
                          <a:latin typeface="华文细黑" pitchFamily="2" charset="-122"/>
                          <a:ea typeface="华文细黑" pitchFamily="2" charset="-122"/>
                        </a:rPr>
                        <a:t>（四）</a:t>
                      </a:r>
                      <a:r>
                        <a:rPr lang="zh-CN" altLang="zh-CN" sz="1400" kern="1200" dirty="0" smtClean="0">
                          <a:solidFill>
                            <a:schemeClr val="dk1"/>
                          </a:solidFill>
                          <a:effectLst/>
                          <a:latin typeface="华文细黑" pitchFamily="2" charset="-122"/>
                          <a:ea typeface="华文细黑" pitchFamily="2" charset="-122"/>
                          <a:cs typeface="+mn-cs"/>
                        </a:rPr>
                        <a:t>标本采集与检测</a:t>
                      </a:r>
                      <a:endParaRPr lang="zh-CN" altLang="en-US" sz="1400" b="1" dirty="0">
                        <a:latin typeface="华文细黑" pitchFamily="2" charset="-122"/>
                        <a:ea typeface="华文细黑" pitchFamily="2" charset="-122"/>
                      </a:endParaRPr>
                    </a:p>
                  </a:txBody>
                  <a:tcPr>
                    <a:lnR w="12700" cap="flat" cmpd="sng" algn="ctr">
                      <a:solidFill>
                        <a:schemeClr val="tx1"/>
                      </a:solidFill>
                      <a:prstDash val="solid"/>
                      <a:round/>
                      <a:headEnd type="none" w="med" len="med"/>
                      <a:tailEnd type="none" w="med" len="med"/>
                    </a:lnR>
                    <a:noFill/>
                  </a:tcPr>
                </a:tc>
                <a:tc>
                  <a:txBody>
                    <a:bodyPr/>
                    <a:lstStyle/>
                    <a:p>
                      <a:pPr algn="l"/>
                      <a:r>
                        <a:rPr lang="en-US" altLang="zh-CN" sz="1400" kern="1200" dirty="0" smtClean="0">
                          <a:solidFill>
                            <a:schemeClr val="dk1"/>
                          </a:solidFill>
                          <a:effectLst/>
                          <a:latin typeface="华文细黑" pitchFamily="2" charset="-122"/>
                          <a:ea typeface="华文细黑" pitchFamily="2" charset="-122"/>
                          <a:cs typeface="+mn-cs"/>
                        </a:rPr>
                        <a:t>1.</a:t>
                      </a:r>
                      <a:r>
                        <a:rPr lang="zh-CN" altLang="zh-CN" sz="1400" kern="1200" dirty="0" smtClean="0">
                          <a:solidFill>
                            <a:schemeClr val="dk1"/>
                          </a:solidFill>
                          <a:effectLst/>
                          <a:latin typeface="华文细黑" pitchFamily="2" charset="-122"/>
                          <a:ea typeface="华文细黑" pitchFamily="2" charset="-122"/>
                          <a:cs typeface="+mn-cs"/>
                        </a:rPr>
                        <a:t>标本送至</a:t>
                      </a:r>
                      <a:r>
                        <a:rPr lang="zh-CN" altLang="en-US" sz="1400" kern="1200" dirty="0" smtClean="0">
                          <a:solidFill>
                            <a:schemeClr val="dk1"/>
                          </a:solidFill>
                          <a:effectLst/>
                          <a:latin typeface="华文细黑" pitchFamily="2" charset="-122"/>
                          <a:ea typeface="华文细黑" pitchFamily="2" charset="-122"/>
                          <a:cs typeface="+mn-cs"/>
                        </a:rPr>
                        <a:t>市级</a:t>
                      </a:r>
                      <a:r>
                        <a:rPr lang="zh-CN" altLang="zh-CN" sz="1400" kern="1200" dirty="0" smtClean="0">
                          <a:solidFill>
                            <a:schemeClr val="dk1"/>
                          </a:solidFill>
                          <a:effectLst/>
                          <a:latin typeface="华文细黑" pitchFamily="2" charset="-122"/>
                          <a:ea typeface="华文细黑" pitchFamily="2" charset="-122"/>
                          <a:cs typeface="+mn-cs"/>
                        </a:rPr>
                        <a:t>疾控机构进行相关病原检测</a:t>
                      </a:r>
                      <a:endParaRPr lang="en-US" altLang="zh-CN" sz="1400" kern="1200" dirty="0" smtClean="0">
                        <a:solidFill>
                          <a:schemeClr val="dk1"/>
                        </a:solidFill>
                        <a:effectLst/>
                        <a:latin typeface="华文细黑" pitchFamily="2" charset="-122"/>
                        <a:ea typeface="华文细黑"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400" dirty="0" smtClean="0">
                        <a:latin typeface="华文细黑" pitchFamily="2" charset="-122"/>
                        <a:ea typeface="华文细黑" pitchFamily="2" charset="-122"/>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chemeClr val="dk1"/>
                          </a:solidFill>
                          <a:effectLst/>
                          <a:latin typeface="华文细黑" pitchFamily="2" charset="-122"/>
                          <a:ea typeface="华文细黑" pitchFamily="2" charset="-122"/>
                          <a:cs typeface="+mn-cs"/>
                        </a:rPr>
                        <a:t>1.</a:t>
                      </a:r>
                      <a:r>
                        <a:rPr lang="zh-CN" altLang="zh-CN" sz="1400" kern="1200" dirty="0" smtClean="0">
                          <a:solidFill>
                            <a:schemeClr val="dk1"/>
                          </a:solidFill>
                          <a:effectLst/>
                          <a:latin typeface="华文细黑" pitchFamily="2" charset="-122"/>
                          <a:ea typeface="华文细黑" pitchFamily="2" charset="-122"/>
                          <a:cs typeface="+mn-cs"/>
                        </a:rPr>
                        <a:t>标本送至当地</a:t>
                      </a:r>
                      <a:r>
                        <a:rPr lang="zh-CN" altLang="zh-CN" sz="1400" kern="1200" dirty="0" smtClean="0">
                          <a:solidFill>
                            <a:srgbClr val="FF0000"/>
                          </a:solidFill>
                          <a:effectLst/>
                          <a:latin typeface="华文细黑" pitchFamily="2" charset="-122"/>
                          <a:ea typeface="华文细黑" pitchFamily="2" charset="-122"/>
                          <a:cs typeface="+mn-cs"/>
                        </a:rPr>
                        <a:t>指定的疾控机构或医疗机构</a:t>
                      </a:r>
                      <a:r>
                        <a:rPr lang="zh-CN" altLang="zh-CN" sz="1400" kern="1200" dirty="0" smtClean="0">
                          <a:solidFill>
                            <a:schemeClr val="dk1"/>
                          </a:solidFill>
                          <a:effectLst/>
                          <a:latin typeface="华文细黑" pitchFamily="2" charset="-122"/>
                          <a:ea typeface="华文细黑" pitchFamily="2" charset="-122"/>
                          <a:cs typeface="+mn-cs"/>
                        </a:rPr>
                        <a:t>实验室进行相关病原检测</a:t>
                      </a:r>
                      <a:endParaRPr lang="en-US" altLang="zh-CN" sz="1400" kern="1200" dirty="0" smtClean="0">
                        <a:solidFill>
                          <a:schemeClr val="dk1"/>
                        </a:solidFill>
                        <a:effectLst/>
                        <a:latin typeface="华文细黑" pitchFamily="2" charset="-122"/>
                        <a:ea typeface="华文细黑"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400" dirty="0" smtClean="0">
                        <a:latin typeface="华文细黑" pitchFamily="2" charset="-122"/>
                        <a:ea typeface="华文细黑" pitchFamily="2" charset="-122"/>
                      </a:endParaRP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r h="809589">
                <a:tc vMerge="1">
                  <a:txBody>
                    <a:bodyPr/>
                    <a:lstStyle/>
                    <a:p>
                      <a:endParaRPr lang="zh-CN" altLang="en-US"/>
                    </a:p>
                  </a:txBody>
                  <a:tcPr/>
                </a:tc>
                <a:tc vMerge="1">
                  <a:txBody>
                    <a:bodyPr/>
                    <a:lstStyle/>
                    <a:p>
                      <a:endParaRPr lang="zh-CN" alt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华文细黑" pitchFamily="2" charset="-122"/>
                          <a:ea typeface="华文细黑" pitchFamily="2" charset="-122"/>
                        </a:rPr>
                        <a:t>2.</a:t>
                      </a:r>
                      <a:r>
                        <a:rPr lang="zh-CN" altLang="en-US" sz="1400" dirty="0" smtClean="0">
                          <a:latin typeface="华文细黑" pitchFamily="2" charset="-122"/>
                          <a:ea typeface="华文细黑" pitchFamily="2" charset="-122"/>
                        </a:rPr>
                        <a:t>标本类型：上呼吸道标本仅列了咽拭子</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400" dirty="0" smtClean="0">
                        <a:latin typeface="华文细黑" pitchFamily="2" charset="-122"/>
                        <a:ea typeface="华文细黑" pitchFamily="2" charset="-122"/>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华文细黑" pitchFamily="2" charset="-122"/>
                          <a:ea typeface="华文细黑" pitchFamily="2" charset="-122"/>
                        </a:rPr>
                        <a:t>2.</a:t>
                      </a:r>
                      <a:r>
                        <a:rPr lang="zh-CN" altLang="en-US" sz="1400" dirty="0" smtClean="0">
                          <a:latin typeface="华文细黑" pitchFamily="2" charset="-122"/>
                          <a:ea typeface="华文细黑" pitchFamily="2" charset="-122"/>
                        </a:rPr>
                        <a:t>标本类型：对上呼吸道标本详述</a:t>
                      </a:r>
                      <a:r>
                        <a:rPr lang="zh-CN" altLang="zh-CN" sz="1400" kern="1200" dirty="0" smtClean="0">
                          <a:solidFill>
                            <a:schemeClr val="dk1"/>
                          </a:solidFill>
                          <a:effectLst/>
                          <a:latin typeface="华文细黑" pitchFamily="2" charset="-122"/>
                          <a:ea typeface="华文细黑" pitchFamily="2" charset="-122"/>
                          <a:cs typeface="+mn-cs"/>
                        </a:rPr>
                        <a:t>（如咽拭子、鼻拭子、深咳痰液等）</a:t>
                      </a:r>
                      <a:r>
                        <a:rPr lang="zh-CN" altLang="en-US" sz="1400" dirty="0" smtClean="0">
                          <a:latin typeface="华文细黑" pitchFamily="2" charset="-122"/>
                          <a:ea typeface="华文细黑" pitchFamily="2" charset="-122"/>
                        </a:rPr>
                        <a:t>，增加了</a:t>
                      </a:r>
                      <a:r>
                        <a:rPr lang="zh-CN" altLang="en-US" sz="1400" dirty="0" smtClean="0">
                          <a:solidFill>
                            <a:srgbClr val="C00000"/>
                          </a:solidFill>
                          <a:latin typeface="华文细黑" pitchFamily="2" charset="-122"/>
                          <a:ea typeface="华文细黑" pitchFamily="2" charset="-122"/>
                        </a:rPr>
                        <a:t>血液</a:t>
                      </a:r>
                      <a:r>
                        <a:rPr lang="zh-CN" altLang="en-US" sz="1400" dirty="0" smtClean="0">
                          <a:latin typeface="华文细黑" pitchFamily="2" charset="-122"/>
                          <a:ea typeface="华文细黑" pitchFamily="2" charset="-122"/>
                        </a:rPr>
                        <a:t>标本</a:t>
                      </a: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xmlns="" val="10005"/>
                  </a:ext>
                </a:extLst>
              </a:tr>
              <a:tr h="738675">
                <a:tc vMerge="1">
                  <a:txBody>
                    <a:bodyPr/>
                    <a:lstStyle/>
                    <a:p>
                      <a:pPr marL="0" algn="l" defTabSz="914400" rtl="0" eaLnBrk="1" latinLnBrk="0" hangingPunct="1"/>
                      <a:endParaRPr lang="zh-CN" altLang="en-US" sz="1200" kern="1200" dirty="0">
                        <a:solidFill>
                          <a:schemeClr val="dk1"/>
                        </a:solidFill>
                        <a:effectLst/>
                        <a:latin typeface="+mn-lt"/>
                        <a:ea typeface="+mn-ea"/>
                        <a:cs typeface="+mn-cs"/>
                      </a:endParaRPr>
                    </a:p>
                  </a:txBody>
                  <a:tcPr>
                    <a:solidFill>
                      <a:schemeClr val="bg2">
                        <a:lumMod val="20000"/>
                        <a:lumOff val="80000"/>
                      </a:schemeClr>
                    </a:solidFill>
                  </a:tcPr>
                </a:tc>
                <a:tc>
                  <a:txBody>
                    <a:bodyPr/>
                    <a:lstStyle/>
                    <a:p>
                      <a:pPr marL="0" algn="l" defTabSz="914400" rtl="0" eaLnBrk="1" latinLnBrk="0" hangingPunct="1"/>
                      <a:r>
                        <a:rPr lang="zh-CN" altLang="zh-CN" sz="1400" kern="1200" dirty="0" smtClean="0">
                          <a:solidFill>
                            <a:schemeClr val="dk1"/>
                          </a:solidFill>
                          <a:effectLst/>
                          <a:latin typeface="华文细黑" pitchFamily="2" charset="-122"/>
                          <a:ea typeface="华文细黑" pitchFamily="2" charset="-122"/>
                          <a:cs typeface="+mn-cs"/>
                        </a:rPr>
                        <a:t>（五）病例救治及院内感染预防控制</a:t>
                      </a:r>
                      <a:endParaRPr lang="zh-CN" altLang="en-US" sz="1400" kern="1200" dirty="0">
                        <a:solidFill>
                          <a:schemeClr val="dk1"/>
                        </a:solidFill>
                        <a:effectLst/>
                        <a:latin typeface="华文细黑" pitchFamily="2" charset="-122"/>
                        <a:ea typeface="华文细黑" pitchFamily="2" charset="-122"/>
                        <a:cs typeface="+mn-cs"/>
                      </a:endParaRPr>
                    </a:p>
                  </a:txBody>
                  <a:tcPr>
                    <a:noFill/>
                  </a:tcPr>
                </a:tc>
                <a:tc>
                  <a:txBody>
                    <a:bodyPr/>
                    <a:lstStyle/>
                    <a:p>
                      <a:pPr marL="0" algn="l" defTabSz="914400" rtl="0" eaLnBrk="1" latinLnBrk="0" hangingPunct="1"/>
                      <a:r>
                        <a:rPr lang="zh-CN" altLang="en-US" sz="1400" kern="1200" dirty="0" smtClean="0">
                          <a:solidFill>
                            <a:schemeClr val="dk1"/>
                          </a:solidFill>
                          <a:effectLst/>
                          <a:latin typeface="华文细黑" pitchFamily="2" charset="-122"/>
                          <a:ea typeface="华文细黑" pitchFamily="2" charset="-122"/>
                          <a:cs typeface="+mn-cs"/>
                        </a:rPr>
                        <a:t>有“确诊病例可以多人</a:t>
                      </a:r>
                      <a:r>
                        <a:rPr lang="zh-CN" altLang="en-US" sz="1400" b="0" kern="1200" dirty="0" smtClean="0">
                          <a:solidFill>
                            <a:schemeClr val="dk1"/>
                          </a:solidFill>
                          <a:effectLst/>
                          <a:latin typeface="华文细黑" pitchFamily="2" charset="-122"/>
                          <a:ea typeface="华文细黑" pitchFamily="2" charset="-122"/>
                          <a:cs typeface="+mn-cs"/>
                        </a:rPr>
                        <a:t>安置</a:t>
                      </a:r>
                      <a:r>
                        <a:rPr lang="zh-CN" altLang="en-US" sz="1400" kern="1200" dirty="0" smtClean="0">
                          <a:solidFill>
                            <a:schemeClr val="dk1"/>
                          </a:solidFill>
                          <a:effectLst/>
                          <a:latin typeface="华文细黑" pitchFamily="2" charset="-122"/>
                          <a:ea typeface="华文细黑" pitchFamily="2" charset="-122"/>
                          <a:cs typeface="+mn-cs"/>
                        </a:rPr>
                        <a:t>同一房间”</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effectLst/>
                          <a:latin typeface="华文细黑" pitchFamily="2" charset="-122"/>
                          <a:ea typeface="华文细黑" pitchFamily="2" charset="-122"/>
                          <a:cs typeface="+mn-cs"/>
                        </a:rPr>
                        <a:t>删除了确诊病例可以多人安置同一房间</a:t>
                      </a:r>
                      <a:r>
                        <a:rPr lang="zh-CN" altLang="zh-CN" sz="1400" kern="1200" dirty="0" smtClean="0">
                          <a:solidFill>
                            <a:schemeClr val="dk1"/>
                          </a:solidFill>
                          <a:effectLst/>
                          <a:latin typeface="华文细黑" pitchFamily="2" charset="-122"/>
                          <a:ea typeface="华文细黑" pitchFamily="2" charset="-122"/>
                          <a:cs typeface="+mn-cs"/>
                        </a:rPr>
                        <a:t>。</a:t>
                      </a:r>
                      <a:endParaRPr lang="zh-CN" altLang="en-US" sz="1400" kern="1200" dirty="0" smtClean="0">
                        <a:solidFill>
                          <a:schemeClr val="dk1"/>
                        </a:solidFill>
                        <a:effectLst/>
                        <a:latin typeface="华文细黑" pitchFamily="2" charset="-122"/>
                        <a:ea typeface="华文细黑" pitchFamily="2" charset="-122"/>
                        <a:cs typeface="+mn-cs"/>
                      </a:endParaRPr>
                    </a:p>
                  </a:txBody>
                  <a:tcPr>
                    <a:noFill/>
                  </a:tcPr>
                </a:tc>
                <a:extLst>
                  <a:ext uri="{0D108BD9-81ED-4DB2-BD59-A6C34878D82A}">
                    <a16:rowId xmlns:a16="http://schemas.microsoft.com/office/drawing/2014/main" xmlns="" val="10006"/>
                  </a:ext>
                </a:extLst>
              </a:tr>
              <a:tr h="568630">
                <a:tc vMerge="1">
                  <a:txBody>
                    <a:bodyPr/>
                    <a:lstStyle/>
                    <a:p>
                      <a:pPr marL="0" algn="l" defTabSz="914400" rtl="0" eaLnBrk="1" latinLnBrk="0" hangingPunct="1"/>
                      <a:endParaRPr lang="zh-CN" altLang="en-US" sz="1200" kern="1200" dirty="0">
                        <a:solidFill>
                          <a:schemeClr val="dk1"/>
                        </a:solidFill>
                        <a:effectLst/>
                        <a:latin typeface="+mn-lt"/>
                        <a:ea typeface="+mn-ea"/>
                        <a:cs typeface="+mn-cs"/>
                      </a:endParaRPr>
                    </a:p>
                  </a:txBody>
                  <a:tcPr>
                    <a:solidFill>
                      <a:schemeClr val="bg2">
                        <a:lumMod val="20000"/>
                        <a:lumOff val="80000"/>
                      </a:schemeClr>
                    </a:solidFill>
                  </a:tcPr>
                </a:tc>
                <a:tc>
                  <a:txBody>
                    <a:bodyPr/>
                    <a:lstStyle/>
                    <a:p>
                      <a:pPr marL="0" algn="l" defTabSz="914400" rtl="0" eaLnBrk="1" latinLnBrk="0" hangingPunct="1"/>
                      <a:r>
                        <a:rPr lang="zh-CN" altLang="en-US" sz="1400" kern="1200" dirty="0" smtClean="0">
                          <a:solidFill>
                            <a:schemeClr val="dk1"/>
                          </a:solidFill>
                          <a:effectLst/>
                          <a:latin typeface="华文细黑" pitchFamily="2" charset="-122"/>
                          <a:ea typeface="华文细黑" pitchFamily="2" charset="-122"/>
                          <a:cs typeface="+mn-cs"/>
                        </a:rPr>
                        <a:t>（六））</a:t>
                      </a:r>
                      <a:r>
                        <a:rPr lang="zh-CN" altLang="zh-CN" sz="1400" kern="1200" dirty="0" smtClean="0">
                          <a:solidFill>
                            <a:schemeClr val="dk1"/>
                          </a:solidFill>
                          <a:effectLst/>
                          <a:latin typeface="华文细黑" pitchFamily="2" charset="-122"/>
                          <a:ea typeface="华文细黑" pitchFamily="2" charset="-122"/>
                          <a:cs typeface="+mn-cs"/>
                        </a:rPr>
                        <a:t>密切接触者的追踪和管理</a:t>
                      </a:r>
                      <a:endParaRPr lang="zh-CN" altLang="en-US" sz="1400" kern="1200" dirty="0">
                        <a:solidFill>
                          <a:schemeClr val="dk1"/>
                        </a:solidFill>
                        <a:effectLst/>
                        <a:latin typeface="华文细黑" pitchFamily="2" charset="-122"/>
                        <a:ea typeface="华文细黑" pitchFamily="2" charset="-122"/>
                        <a:cs typeface="+mn-cs"/>
                      </a:endParaRPr>
                    </a:p>
                  </a:txBody>
                  <a:tcPr>
                    <a:noFill/>
                  </a:tcPr>
                </a:tc>
                <a:tc>
                  <a:txBody>
                    <a:bodyPr/>
                    <a:lstStyle/>
                    <a:p>
                      <a:pPr marL="0" algn="l" defTabSz="914400" rtl="0" eaLnBrk="1" latinLnBrk="0" hangingPunct="1"/>
                      <a:r>
                        <a:rPr lang="zh-CN" altLang="zh-CN" sz="1400" kern="1200" dirty="0" smtClean="0">
                          <a:solidFill>
                            <a:schemeClr val="dk1"/>
                          </a:solidFill>
                          <a:effectLst/>
                          <a:latin typeface="华文细黑" pitchFamily="2" charset="-122"/>
                          <a:ea typeface="华文细黑" pitchFamily="2" charset="-122"/>
                          <a:cs typeface="+mn-cs"/>
                        </a:rPr>
                        <a:t>对</a:t>
                      </a:r>
                      <a:r>
                        <a:rPr lang="zh-CN" altLang="en-US" sz="1400" kern="1200" dirty="0" smtClean="0">
                          <a:solidFill>
                            <a:schemeClr val="dk1"/>
                          </a:solidFill>
                          <a:effectLst/>
                          <a:latin typeface="华文细黑" pitchFamily="2" charset="-122"/>
                          <a:ea typeface="华文细黑" pitchFamily="2" charset="-122"/>
                          <a:cs typeface="+mn-cs"/>
                        </a:rPr>
                        <a:t>观察</a:t>
                      </a:r>
                      <a:r>
                        <a:rPr lang="zh-CN" altLang="zh-CN" sz="1400" kern="1200" dirty="0" smtClean="0">
                          <a:solidFill>
                            <a:schemeClr val="dk1"/>
                          </a:solidFill>
                          <a:effectLst/>
                          <a:latin typeface="华文细黑" pitchFamily="2" charset="-122"/>
                          <a:ea typeface="华文细黑" pitchFamily="2" charset="-122"/>
                          <a:cs typeface="+mn-cs"/>
                        </a:rPr>
                        <a:t>病例</a:t>
                      </a:r>
                      <a:r>
                        <a:rPr lang="zh-CN" altLang="en-US" sz="1400" kern="1200" dirty="0" smtClean="0">
                          <a:solidFill>
                            <a:schemeClr val="dk1"/>
                          </a:solidFill>
                          <a:effectLst/>
                          <a:latin typeface="华文细黑" pitchFamily="2" charset="-122"/>
                          <a:ea typeface="华文细黑" pitchFamily="2" charset="-122"/>
                          <a:cs typeface="+mn-cs"/>
                        </a:rPr>
                        <a:t>和确诊病例</a:t>
                      </a:r>
                      <a:r>
                        <a:rPr lang="zh-CN" altLang="zh-CN" sz="1400" kern="1200" dirty="0" smtClean="0">
                          <a:solidFill>
                            <a:schemeClr val="dk1"/>
                          </a:solidFill>
                          <a:effectLst/>
                          <a:latin typeface="华文细黑" pitchFamily="2" charset="-122"/>
                          <a:ea typeface="华文细黑" pitchFamily="2" charset="-122"/>
                          <a:cs typeface="+mn-cs"/>
                        </a:rPr>
                        <a:t>的密切接触者实行隔离医学观察</a:t>
                      </a:r>
                      <a:endParaRPr lang="zh-CN" altLang="en-US" sz="1400" kern="1200" dirty="0" smtClean="0">
                        <a:solidFill>
                          <a:schemeClr val="dk1"/>
                        </a:solidFill>
                        <a:effectLst/>
                        <a:latin typeface="华文细黑" pitchFamily="2" charset="-122"/>
                        <a:ea typeface="华文细黑" pitchFamily="2" charset="-122"/>
                        <a:cs typeface="+mn-cs"/>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kern="1200" dirty="0" smtClean="0">
                          <a:solidFill>
                            <a:schemeClr val="dk1"/>
                          </a:solidFill>
                          <a:effectLst/>
                          <a:latin typeface="华文细黑" pitchFamily="2" charset="-122"/>
                          <a:ea typeface="华文细黑" pitchFamily="2" charset="-122"/>
                          <a:cs typeface="+mn-cs"/>
                        </a:rPr>
                        <a:t>对</a:t>
                      </a:r>
                      <a:r>
                        <a:rPr lang="zh-CN" altLang="zh-CN" sz="1400" kern="1200" dirty="0" smtClean="0">
                          <a:solidFill>
                            <a:srgbClr val="FF0000"/>
                          </a:solidFill>
                          <a:effectLst/>
                          <a:latin typeface="华文细黑" pitchFamily="2" charset="-122"/>
                          <a:ea typeface="华文细黑" pitchFamily="2" charset="-122"/>
                          <a:cs typeface="+mn-cs"/>
                        </a:rPr>
                        <a:t>确诊病例的密切接触者实行居家或集中隔离</a:t>
                      </a:r>
                      <a:r>
                        <a:rPr lang="zh-CN" altLang="zh-CN" sz="1400" kern="1200" dirty="0" smtClean="0">
                          <a:solidFill>
                            <a:schemeClr val="dk1"/>
                          </a:solidFill>
                          <a:effectLst/>
                          <a:latin typeface="华文细黑" pitchFamily="2" charset="-122"/>
                          <a:ea typeface="华文细黑" pitchFamily="2" charset="-122"/>
                          <a:cs typeface="+mn-cs"/>
                        </a:rPr>
                        <a:t>医学观察</a:t>
                      </a:r>
                      <a:endParaRPr lang="zh-CN" altLang="en-US" sz="1400" kern="1200" dirty="0" smtClean="0">
                        <a:solidFill>
                          <a:schemeClr val="dk1"/>
                        </a:solidFill>
                        <a:effectLst/>
                        <a:latin typeface="华文细黑" pitchFamily="2" charset="-122"/>
                        <a:ea typeface="华文细黑" pitchFamily="2" charset="-122"/>
                        <a:cs typeface="+mn-cs"/>
                      </a:endParaRPr>
                    </a:p>
                  </a:txBody>
                  <a:tcPr>
                    <a:noFill/>
                  </a:tcPr>
                </a:tc>
                <a:extLst>
                  <a:ext uri="{0D108BD9-81ED-4DB2-BD59-A6C34878D82A}">
                    <a16:rowId xmlns:a16="http://schemas.microsoft.com/office/drawing/2014/main" xmlns="" val="10007"/>
                  </a:ext>
                </a:extLst>
              </a:tr>
              <a:tr h="738675">
                <a:tc vMerge="1">
                  <a:txBody>
                    <a:bodyPr/>
                    <a:lstStyle/>
                    <a:p>
                      <a:pPr marL="0" algn="l" defTabSz="914400" rtl="0" eaLnBrk="1" latinLnBrk="0" hangingPunct="1"/>
                      <a:endParaRPr lang="zh-CN" altLang="en-US" sz="1200" kern="1200" dirty="0">
                        <a:solidFill>
                          <a:schemeClr val="dk1"/>
                        </a:solidFill>
                        <a:effectLst/>
                        <a:latin typeface="+mn-lt"/>
                        <a:ea typeface="+mn-ea"/>
                        <a:cs typeface="+mn-cs"/>
                      </a:endParaRPr>
                    </a:p>
                  </a:txBody>
                  <a:tcPr>
                    <a:solidFill>
                      <a:schemeClr val="bg2">
                        <a:lumMod val="20000"/>
                        <a:lumOff val="80000"/>
                      </a:schemeClr>
                    </a:solidFill>
                  </a:tcPr>
                </a:tc>
                <a:tc>
                  <a:txBody>
                    <a:bodyPr/>
                    <a:lstStyle/>
                    <a:p>
                      <a:pPr marL="0" algn="l" defTabSz="914400" rtl="0" eaLnBrk="1" latinLnBrk="0" hangingPunct="1"/>
                      <a:r>
                        <a:rPr lang="zh-CN" altLang="zh-CN" sz="1400" kern="1200" dirty="0" smtClean="0">
                          <a:solidFill>
                            <a:schemeClr val="dk1"/>
                          </a:solidFill>
                          <a:effectLst/>
                          <a:latin typeface="华文细黑" pitchFamily="2" charset="-122"/>
                          <a:ea typeface="华文细黑" pitchFamily="2" charset="-122"/>
                          <a:cs typeface="+mn-cs"/>
                        </a:rPr>
                        <a:t>（九）加强实验室检测能力及生物安全防护意识</a:t>
                      </a:r>
                      <a:endParaRPr lang="zh-CN" altLang="en-US" sz="1400" kern="1200" dirty="0">
                        <a:solidFill>
                          <a:schemeClr val="dk1"/>
                        </a:solidFill>
                        <a:effectLst/>
                        <a:latin typeface="华文细黑" pitchFamily="2" charset="-122"/>
                        <a:ea typeface="华文细黑" pitchFamily="2" charset="-122"/>
                        <a:cs typeface="+mn-cs"/>
                      </a:endParaRPr>
                    </a:p>
                  </a:txBody>
                  <a:tcPr>
                    <a:noFill/>
                  </a:tcPr>
                </a:tc>
                <a:tc>
                  <a:txBody>
                    <a:bodyPr/>
                    <a:lstStyle/>
                    <a:p>
                      <a:pPr marL="0" algn="l" defTabSz="914400" rtl="0" eaLnBrk="1" latinLnBrk="0" hangingPunct="1"/>
                      <a:r>
                        <a:rPr lang="zh-CN" altLang="zh-CN" sz="1400" kern="1200" dirty="0" smtClean="0">
                          <a:solidFill>
                            <a:schemeClr val="dk1"/>
                          </a:solidFill>
                          <a:effectLst/>
                          <a:latin typeface="华文细黑" pitchFamily="2" charset="-122"/>
                          <a:ea typeface="华文细黑" pitchFamily="2" charset="-122"/>
                          <a:cs typeface="+mn-cs"/>
                        </a:rPr>
                        <a:t>各省级疾控机构、具备实验室检测能力的地市级疾控机构</a:t>
                      </a:r>
                      <a:endParaRPr lang="zh-CN" altLang="en-US" sz="1400" kern="1200" dirty="0" smtClean="0">
                        <a:solidFill>
                          <a:schemeClr val="dk1"/>
                        </a:solidFill>
                        <a:effectLst/>
                        <a:latin typeface="华文细黑" pitchFamily="2" charset="-122"/>
                        <a:ea typeface="华文细黑" pitchFamily="2" charset="-122"/>
                        <a:cs typeface="+mn-cs"/>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effectLst/>
                          <a:latin typeface="华文细黑" pitchFamily="2" charset="-122"/>
                          <a:ea typeface="华文细黑" pitchFamily="2" charset="-122"/>
                          <a:cs typeface="+mn-cs"/>
                        </a:rPr>
                        <a:t>增加了“</a:t>
                      </a:r>
                      <a:r>
                        <a:rPr lang="zh-CN" altLang="zh-CN" sz="1400" kern="1200" dirty="0" smtClean="0">
                          <a:solidFill>
                            <a:schemeClr val="dk1"/>
                          </a:solidFill>
                          <a:effectLst/>
                          <a:latin typeface="华文细黑" pitchFamily="2" charset="-122"/>
                          <a:ea typeface="华文细黑" pitchFamily="2" charset="-122"/>
                          <a:cs typeface="+mn-cs"/>
                        </a:rPr>
                        <a:t>指定的医疗卫生机构</a:t>
                      </a:r>
                      <a:r>
                        <a:rPr lang="zh-CN" altLang="en-US" sz="1400" kern="1200" dirty="0" smtClean="0">
                          <a:solidFill>
                            <a:schemeClr val="dk1"/>
                          </a:solidFill>
                          <a:effectLst/>
                          <a:latin typeface="华文细黑" pitchFamily="2" charset="-122"/>
                          <a:ea typeface="华文细黑" pitchFamily="2" charset="-122"/>
                          <a:cs typeface="+mn-cs"/>
                        </a:rPr>
                        <a:t>”</a:t>
                      </a:r>
                    </a:p>
                  </a:txBody>
                  <a:tcPr>
                    <a:noFill/>
                  </a:tcPr>
                </a:tc>
                <a:extLst>
                  <a:ext uri="{0D108BD9-81ED-4DB2-BD59-A6C34878D82A}">
                    <a16:rowId xmlns:a16="http://schemas.microsoft.com/office/drawing/2014/main" xmlns="" val="10008"/>
                  </a:ext>
                </a:extLst>
              </a:tr>
            </a:tbl>
          </a:graphicData>
        </a:graphic>
      </p:graphicFrame>
      <p:sp>
        <p:nvSpPr>
          <p:cNvPr id="3" name="矩形 2"/>
          <p:cNvSpPr/>
          <p:nvPr/>
        </p:nvSpPr>
        <p:spPr>
          <a:xfrm>
            <a:off x="526054" y="116632"/>
            <a:ext cx="8496944" cy="523220"/>
          </a:xfrm>
          <a:prstGeom prst="rect">
            <a:avLst/>
          </a:prstGeom>
        </p:spPr>
        <p:txBody>
          <a:bodyPr wrap="square">
            <a:spAutoFit/>
          </a:bodyPr>
          <a:lstStyle/>
          <a:p>
            <a:pPr algn="ctr"/>
            <a:r>
              <a:rPr lang="zh-CN" altLang="zh-CN" sz="2800" b="1" dirty="0">
                <a:latin typeface="+mj-lt"/>
                <a:ea typeface="黑体" pitchFamily="2" charset="-122"/>
                <a:cs typeface="+mj-cs"/>
              </a:rPr>
              <a:t>新型冠状病毒感染的肺炎</a:t>
            </a:r>
            <a:r>
              <a:rPr lang="zh-CN" altLang="zh-CN" sz="2800" b="1" dirty="0">
                <a:solidFill>
                  <a:srgbClr val="FF0000"/>
                </a:solidFill>
                <a:latin typeface="+mj-lt"/>
                <a:ea typeface="黑体" pitchFamily="2" charset="-122"/>
                <a:cs typeface="+mj-cs"/>
              </a:rPr>
              <a:t>防控方案</a:t>
            </a:r>
            <a:endParaRPr lang="zh-CN" altLang="en-US" sz="2800" b="1" dirty="0">
              <a:solidFill>
                <a:srgbClr val="FF0000"/>
              </a:solidFill>
              <a:latin typeface="+mj-lt"/>
              <a:ea typeface="黑体" pitchFamily="2" charset="-122"/>
              <a:cs typeface="+mj-cs"/>
            </a:endParaRPr>
          </a:p>
        </p:txBody>
      </p:sp>
    </p:spTree>
    <p:extLst>
      <p:ext uri="{BB962C8B-B14F-4D97-AF65-F5344CB8AC3E}">
        <p14:creationId xmlns:p14="http://schemas.microsoft.com/office/powerpoint/2010/main" val="258160726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96187331"/>
              </p:ext>
            </p:extLst>
          </p:nvPr>
        </p:nvGraphicFramePr>
        <p:xfrm>
          <a:off x="251520" y="980728"/>
          <a:ext cx="8496945" cy="5569064"/>
        </p:xfrm>
        <a:graphic>
          <a:graphicData uri="http://schemas.openxmlformats.org/drawingml/2006/table">
            <a:tbl>
              <a:tblPr firstRow="1" bandRow="1">
                <a:tableStyleId>{C4B1156A-380E-4F78-BDF5-A606A8083BF9}</a:tableStyleId>
              </a:tblPr>
              <a:tblGrid>
                <a:gridCol w="1245242">
                  <a:extLst>
                    <a:ext uri="{9D8B030D-6E8A-4147-A177-3AD203B41FA5}">
                      <a16:colId xmlns:a16="http://schemas.microsoft.com/office/drawing/2014/main" xmlns="" val="20000"/>
                    </a:ext>
                  </a:extLst>
                </a:gridCol>
                <a:gridCol w="1347046">
                  <a:extLst>
                    <a:ext uri="{9D8B030D-6E8A-4147-A177-3AD203B41FA5}">
                      <a16:colId xmlns:a16="http://schemas.microsoft.com/office/drawing/2014/main" xmlns="" val="20001"/>
                    </a:ext>
                  </a:extLst>
                </a:gridCol>
                <a:gridCol w="2664296">
                  <a:extLst>
                    <a:ext uri="{9D8B030D-6E8A-4147-A177-3AD203B41FA5}">
                      <a16:colId xmlns:a16="http://schemas.microsoft.com/office/drawing/2014/main" xmlns="" val="20002"/>
                    </a:ext>
                  </a:extLst>
                </a:gridCol>
                <a:gridCol w="3240361">
                  <a:extLst>
                    <a:ext uri="{9D8B030D-6E8A-4147-A177-3AD203B41FA5}">
                      <a16:colId xmlns:a16="http://schemas.microsoft.com/office/drawing/2014/main" xmlns="" val="20003"/>
                    </a:ext>
                  </a:extLst>
                </a:gridCol>
              </a:tblGrid>
              <a:tr h="370840">
                <a:tc>
                  <a:txBody>
                    <a:bodyPr/>
                    <a:lstStyle/>
                    <a:p>
                      <a:pPr algn="ctr"/>
                      <a:r>
                        <a:rPr lang="zh-CN" altLang="en-US" sz="1400" b="1" dirty="0" smtClean="0">
                          <a:latin typeface="华文细黑" pitchFamily="2" charset="-122"/>
                          <a:ea typeface="华文细黑" pitchFamily="2" charset="-122"/>
                        </a:rPr>
                        <a:t>框架</a:t>
                      </a:r>
                      <a:endParaRPr lang="zh-CN" altLang="en-US" sz="1400" b="1" dirty="0">
                        <a:latin typeface="华文细黑" pitchFamily="2" charset="-122"/>
                        <a:ea typeface="华文细黑" pitchFamily="2" charset="-122"/>
                      </a:endParaRPr>
                    </a:p>
                  </a:txBody>
                  <a:tcPr/>
                </a:tc>
                <a:tc>
                  <a:txBody>
                    <a:bodyPr/>
                    <a:lstStyle/>
                    <a:p>
                      <a:pPr algn="ctr"/>
                      <a:r>
                        <a:rPr lang="zh-CN" altLang="en-US" sz="1400" b="1" dirty="0" smtClean="0">
                          <a:latin typeface="华文细黑" pitchFamily="2" charset="-122"/>
                          <a:ea typeface="华文细黑" pitchFamily="2" charset="-122"/>
                        </a:rPr>
                        <a:t>具体内容</a:t>
                      </a:r>
                      <a:endParaRPr lang="zh-CN" altLang="en-US" sz="1400" b="1" dirty="0">
                        <a:latin typeface="华文细黑" pitchFamily="2" charset="-122"/>
                        <a:ea typeface="华文细黑" pitchFamily="2" charset="-122"/>
                      </a:endParaRPr>
                    </a:p>
                  </a:txBody>
                  <a:tcPr/>
                </a:tc>
                <a:tc>
                  <a:txBody>
                    <a:bodyPr/>
                    <a:lstStyle/>
                    <a:p>
                      <a:pPr algn="ctr"/>
                      <a:r>
                        <a:rPr lang="zh-CN" altLang="en-US" sz="1400" dirty="0" smtClean="0">
                          <a:latin typeface="华文细黑" pitchFamily="2" charset="-122"/>
                          <a:ea typeface="华文细黑" pitchFamily="2" charset="-122"/>
                        </a:rPr>
                        <a:t>第一版</a:t>
                      </a:r>
                      <a:endParaRPr lang="zh-CN" altLang="en-US" sz="1400" dirty="0">
                        <a:latin typeface="华文细黑" pitchFamily="2" charset="-122"/>
                        <a:ea typeface="华文细黑" pitchFamily="2" charset="-122"/>
                      </a:endParaRPr>
                    </a:p>
                  </a:txBody>
                  <a:tcPr/>
                </a:tc>
                <a:tc>
                  <a:txBody>
                    <a:bodyPr/>
                    <a:lstStyle/>
                    <a:p>
                      <a:pPr algn="ctr"/>
                      <a:r>
                        <a:rPr lang="zh-CN" altLang="en-US" sz="1400" dirty="0" smtClean="0">
                          <a:latin typeface="华文细黑" pitchFamily="2" charset="-122"/>
                          <a:ea typeface="华文细黑" pitchFamily="2" charset="-122"/>
                        </a:rPr>
                        <a:t>第二版</a:t>
                      </a:r>
                      <a:endParaRPr lang="zh-CN" altLang="en-US" sz="1400" dirty="0">
                        <a:latin typeface="华文细黑" pitchFamily="2" charset="-122"/>
                        <a:ea typeface="华文细黑" pitchFamily="2" charset="-122"/>
                      </a:endParaRPr>
                    </a:p>
                  </a:txBody>
                  <a:tcPr/>
                </a:tc>
                <a:extLst>
                  <a:ext uri="{0D108BD9-81ED-4DB2-BD59-A6C34878D82A}">
                    <a16:rowId xmlns:a16="http://schemas.microsoft.com/office/drawing/2014/main" xmlns="" val="10000"/>
                  </a:ext>
                </a:extLst>
              </a:tr>
              <a:tr h="2954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微软雅黑" pitchFamily="34" charset="-122"/>
                          <a:ea typeface="微软雅黑" pitchFamily="34" charset="-122"/>
                        </a:rPr>
                        <a:t>目的</a:t>
                      </a:r>
                      <a:endParaRPr lang="zh-CN" altLang="en-US" sz="1400" dirty="0"/>
                    </a:p>
                  </a:txBody>
                  <a:tcPr>
                    <a:noFill/>
                  </a:tcPr>
                </a:tc>
                <a:tc>
                  <a:txBody>
                    <a:bodyPr/>
                    <a:lstStyle/>
                    <a:p>
                      <a:r>
                        <a:rPr lang="zh-CN" altLang="en-US" sz="1400" dirty="0" smtClean="0">
                          <a:latin typeface="华文细黑" pitchFamily="2" charset="-122"/>
                          <a:ea typeface="华文细黑" pitchFamily="2" charset="-122"/>
                        </a:rPr>
                        <a:t>无明显变化</a:t>
                      </a:r>
                      <a:endParaRPr lang="zh-CN" altLang="en-US" sz="1400" dirty="0">
                        <a:latin typeface="华文细黑" pitchFamily="2" charset="-122"/>
                        <a:ea typeface="华文细黑" pitchFamily="2" charset="-122"/>
                      </a:endParaRPr>
                    </a:p>
                  </a:txBody>
                  <a:tcPr>
                    <a:noFill/>
                  </a:tcPr>
                </a:tc>
                <a:tc>
                  <a:txBody>
                    <a:bodyPr/>
                    <a:lstStyle/>
                    <a:p>
                      <a:pPr marL="0" indent="0" algn="l" defTabSz="914400" rtl="0" eaLnBrk="1" latinLnBrk="0" hangingPunct="1">
                        <a:buFont typeface="Arial" pitchFamily="34" charset="0"/>
                        <a:buNone/>
                      </a:pPr>
                      <a:r>
                        <a:rPr lang="zh-CN" altLang="en-US" sz="1400" kern="1200" dirty="0" smtClean="0">
                          <a:solidFill>
                            <a:schemeClr val="dk1"/>
                          </a:solidFill>
                          <a:latin typeface="华文细黑" pitchFamily="2" charset="-122"/>
                          <a:ea typeface="华文细黑" pitchFamily="2" charset="-122"/>
                          <a:cs typeface="+mn-cs"/>
                        </a:rPr>
                        <a:t>加强监测</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latin typeface="华文细黑" pitchFamily="2" charset="-122"/>
                          <a:ea typeface="华文细黑" pitchFamily="2" charset="-122"/>
                          <a:cs typeface="+mn-cs"/>
                        </a:rPr>
                        <a:t>加强监测</a:t>
                      </a:r>
                    </a:p>
                  </a:txBody>
                  <a:tcPr>
                    <a:noFill/>
                  </a:tcPr>
                </a:tc>
                <a:extLst>
                  <a:ext uri="{0D108BD9-81ED-4DB2-BD59-A6C34878D82A}">
                    <a16:rowId xmlns:a16="http://schemas.microsoft.com/office/drawing/2014/main" xmlns="" val="10001"/>
                  </a:ext>
                </a:extLst>
              </a:tr>
              <a:tr h="370840">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微软雅黑" pitchFamily="34" charset="-122"/>
                          <a:ea typeface="微软雅黑" pitchFamily="34" charset="-122"/>
                        </a:rPr>
                        <a:t>病例定义</a:t>
                      </a:r>
                      <a:endParaRPr lang="en-US" altLang="zh-CN" sz="1400" dirty="0" smtClean="0">
                        <a:latin typeface="微软雅黑" pitchFamily="34" charset="-122"/>
                        <a:ea typeface="微软雅黑" pitchFamily="34" charset="-122"/>
                      </a:endParaRPr>
                    </a:p>
                  </a:txBody>
                  <a:tcPr>
                    <a:solidFill>
                      <a:schemeClr val="bg2">
                        <a:lumMod val="20000"/>
                        <a:lumOff val="80000"/>
                      </a:schemeClr>
                    </a:solidFill>
                  </a:tcPr>
                </a:tc>
                <a:tc rowSpan="3">
                  <a:txBody>
                    <a:bodyPr/>
                    <a:lstStyle/>
                    <a:p>
                      <a:pPr algn="ctr"/>
                      <a:r>
                        <a:rPr lang="zh-CN" altLang="en-US" sz="1400" b="1" dirty="0" smtClean="0">
                          <a:latin typeface="华文细黑" pitchFamily="2" charset="-122"/>
                          <a:ea typeface="华文细黑" pitchFamily="2" charset="-122"/>
                        </a:rPr>
                        <a:t>病例分类</a:t>
                      </a:r>
                      <a:endParaRPr lang="zh-CN" altLang="en-US" sz="1400" b="1" dirty="0">
                        <a:latin typeface="华文细黑" pitchFamily="2" charset="-122"/>
                        <a:ea typeface="华文细黑" pitchFamily="2" charset="-122"/>
                      </a:endParaRPr>
                    </a:p>
                  </a:txBody>
                  <a:tcPr>
                    <a:solidFill>
                      <a:schemeClr val="bg2">
                        <a:lumMod val="20000"/>
                        <a:lumOff val="80000"/>
                      </a:schemeClr>
                    </a:solidFill>
                  </a:tcPr>
                </a:tc>
                <a:tc>
                  <a:txBody>
                    <a:bodyPr/>
                    <a:lstStyle/>
                    <a:p>
                      <a:r>
                        <a:rPr lang="zh-CN" altLang="en-US" sz="1400" b="0" i="0" u="none" strike="noStrike" kern="1200" baseline="0" dirty="0" smtClean="0">
                          <a:solidFill>
                            <a:schemeClr val="dk1"/>
                          </a:solidFill>
                          <a:latin typeface="+mn-lt"/>
                          <a:ea typeface="+mn-ea"/>
                          <a:cs typeface="+mn-cs"/>
                        </a:rPr>
                        <a:t>（一）观察病例</a:t>
                      </a:r>
                      <a:endParaRPr lang="en-US" altLang="zh-CN" sz="1400" b="0" i="0" u="none" strike="noStrike" kern="1200" baseline="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smtClean="0"/>
                        <a:t>流行病学史（武汉）</a:t>
                      </a:r>
                    </a:p>
                    <a:p>
                      <a:r>
                        <a:rPr lang="zh-CN" altLang="en-US" sz="1400" dirty="0" smtClean="0"/>
                        <a:t>临床表现</a:t>
                      </a:r>
                      <a:endParaRPr lang="zh-CN" altLang="en-US" sz="1400" dirty="0"/>
                    </a:p>
                  </a:txBody>
                  <a:tcPr>
                    <a:solidFill>
                      <a:schemeClr val="bg2">
                        <a:lumMod val="20000"/>
                        <a:lumOff val="80000"/>
                      </a:schemeClr>
                    </a:solidFill>
                  </a:tcPr>
                </a:tc>
                <a:tc>
                  <a:txBody>
                    <a:bodyPr/>
                    <a:lstStyle/>
                    <a:p>
                      <a:r>
                        <a:rPr lang="zh-CN" altLang="zh-CN" sz="1400" kern="1200" dirty="0" smtClean="0">
                          <a:solidFill>
                            <a:schemeClr val="dk1"/>
                          </a:solidFill>
                          <a:effectLst/>
                          <a:latin typeface="+mn-lt"/>
                          <a:ea typeface="+mn-ea"/>
                          <a:cs typeface="+mn-cs"/>
                        </a:rPr>
                        <a:t>（一）疑似病例</a:t>
                      </a:r>
                      <a:endParaRPr lang="en-US" altLang="zh-CN" sz="14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smtClean="0"/>
                        <a:t>流行病学史（</a:t>
                      </a:r>
                      <a:r>
                        <a:rPr lang="en-US" altLang="zh-CN" sz="1400" dirty="0" smtClean="0"/>
                        <a:t>14</a:t>
                      </a:r>
                      <a:r>
                        <a:rPr lang="zh-CN" altLang="en-US" sz="1400" dirty="0" smtClean="0"/>
                        <a:t>天武汉、聚集性）</a:t>
                      </a:r>
                    </a:p>
                    <a:p>
                      <a:r>
                        <a:rPr lang="zh-CN" altLang="en-US" sz="1400" dirty="0" smtClean="0"/>
                        <a:t>临床表现（删除抗菌药物）</a:t>
                      </a:r>
                    </a:p>
                  </a:txBody>
                  <a:tcPr>
                    <a:solidFill>
                      <a:schemeClr val="bg2">
                        <a:lumMod val="20000"/>
                        <a:lumOff val="80000"/>
                      </a:schemeClr>
                    </a:solidFill>
                  </a:tcPr>
                </a:tc>
                <a:extLst>
                  <a:ext uri="{0D108BD9-81ED-4DB2-BD59-A6C34878D82A}">
                    <a16:rowId xmlns:a16="http://schemas.microsoft.com/office/drawing/2014/main" xmlns="" val="10002"/>
                  </a:ext>
                </a:extLst>
              </a:tr>
              <a:tr h="741680">
                <a:tc vMerge="1">
                  <a:txBody>
                    <a:bodyPr/>
                    <a:lstStyle/>
                    <a:p>
                      <a:endParaRPr lang="zh-CN" altLang="en-US"/>
                    </a:p>
                  </a:txBody>
                  <a:tcPr/>
                </a:tc>
                <a:tc vMerge="1">
                  <a:txBody>
                    <a:bodyPr/>
                    <a:lstStyle/>
                    <a:p>
                      <a:pPr algn="ctr"/>
                      <a:endParaRPr lang="zh-CN" altLang="en-US" b="1" dirty="0">
                        <a:latin typeface="华文细黑" pitchFamily="2" charset="-122"/>
                        <a:ea typeface="华文细黑" pitchFamily="2" charset="-122"/>
                      </a:endParaRPr>
                    </a:p>
                  </a:txBody>
                  <a:tcPr>
                    <a:solidFill>
                      <a:schemeClr val="bg2">
                        <a:lumMod val="20000"/>
                        <a:lumOff val="80000"/>
                      </a:schemeClr>
                    </a:solidFill>
                  </a:tcPr>
                </a:tc>
                <a:tc>
                  <a:txBody>
                    <a:bodyPr/>
                    <a:lstStyle/>
                    <a:p>
                      <a:r>
                        <a:rPr lang="zh-CN" altLang="en-US" sz="1400" b="0" i="0" u="none" strike="noStrike" kern="1200" baseline="0" dirty="0" smtClean="0">
                          <a:solidFill>
                            <a:schemeClr val="dk1"/>
                          </a:solidFill>
                          <a:latin typeface="+mn-lt"/>
                          <a:ea typeface="+mn-ea"/>
                          <a:cs typeface="+mn-cs"/>
                        </a:rPr>
                        <a:t>（二）确诊病例</a:t>
                      </a:r>
                      <a:endParaRPr lang="en-US" altLang="zh-CN" sz="1400" b="0" i="0" u="none" strike="noStrike" kern="1200" baseline="0" dirty="0" smtClean="0">
                        <a:solidFill>
                          <a:schemeClr val="dk1"/>
                        </a:solidFill>
                        <a:latin typeface="+mn-lt"/>
                        <a:ea typeface="+mn-ea"/>
                        <a:cs typeface="+mn-cs"/>
                      </a:endParaRPr>
                    </a:p>
                    <a:p>
                      <a:r>
                        <a:rPr lang="zh-CN" altLang="en-US" sz="1400" b="0" i="0" u="none" strike="noStrike" kern="1200" baseline="0" dirty="0" smtClean="0">
                          <a:solidFill>
                            <a:schemeClr val="dk1"/>
                          </a:solidFill>
                          <a:latin typeface="+mn-lt"/>
                          <a:ea typeface="+mn-ea"/>
                          <a:cs typeface="+mn-cs"/>
                        </a:rPr>
                        <a:t>痰液、咽拭子等呼吸道标本行病毒全基因组测序</a:t>
                      </a:r>
                      <a:endParaRPr lang="zh-CN" altLang="en-US" sz="1400" dirty="0"/>
                    </a:p>
                  </a:txBody>
                  <a:tcPr>
                    <a:solidFill>
                      <a:schemeClr val="bg2">
                        <a:lumMod val="20000"/>
                        <a:lumOff val="80000"/>
                      </a:schemeClr>
                    </a:solidFill>
                  </a:tcPr>
                </a:tc>
                <a:tc>
                  <a:txBody>
                    <a:bodyPr/>
                    <a:lstStyle/>
                    <a:p>
                      <a:r>
                        <a:rPr lang="zh-CN" altLang="zh-CN" sz="1400" kern="1200" dirty="0" smtClean="0">
                          <a:solidFill>
                            <a:schemeClr val="dk1"/>
                          </a:solidFill>
                          <a:effectLst/>
                          <a:latin typeface="+mn-lt"/>
                          <a:ea typeface="+mn-ea"/>
                          <a:cs typeface="+mn-cs"/>
                        </a:rPr>
                        <a:t>（二）确诊病例</a:t>
                      </a:r>
                      <a:endParaRPr lang="en-US" altLang="zh-CN" sz="1400" kern="1200" dirty="0" smtClean="0">
                        <a:solidFill>
                          <a:schemeClr val="dk1"/>
                        </a:solidFill>
                        <a:effectLst/>
                        <a:latin typeface="+mn-lt"/>
                        <a:ea typeface="+mn-ea"/>
                        <a:cs typeface="+mn-cs"/>
                      </a:endParaRPr>
                    </a:p>
                    <a:p>
                      <a:r>
                        <a:rPr lang="zh-CN" altLang="en-US" sz="1400" kern="1200" dirty="0" smtClean="0">
                          <a:solidFill>
                            <a:schemeClr val="dk1"/>
                          </a:solidFill>
                          <a:effectLst/>
                          <a:latin typeface="+mn-lt"/>
                          <a:ea typeface="+mn-ea"/>
                          <a:cs typeface="+mn-cs"/>
                        </a:rPr>
                        <a:t>明确</a:t>
                      </a:r>
                      <a:r>
                        <a:rPr lang="zh-CN" altLang="zh-CN" sz="1400" kern="1200" dirty="0" smtClean="0">
                          <a:solidFill>
                            <a:schemeClr val="dk1"/>
                          </a:solidFill>
                          <a:effectLst/>
                          <a:latin typeface="+mn-lt"/>
                          <a:ea typeface="+mn-ea"/>
                          <a:cs typeface="+mn-cs"/>
                        </a:rPr>
                        <a:t>实时荧光</a:t>
                      </a:r>
                      <a:r>
                        <a:rPr lang="en-US" altLang="zh-CN" sz="1400" kern="1200" dirty="0" smtClean="0">
                          <a:solidFill>
                            <a:schemeClr val="dk1"/>
                          </a:solidFill>
                          <a:effectLst/>
                          <a:latin typeface="+mn-lt"/>
                          <a:ea typeface="+mn-ea"/>
                          <a:cs typeface="+mn-cs"/>
                        </a:rPr>
                        <a:t>RT-PCR</a:t>
                      </a:r>
                      <a:r>
                        <a:rPr lang="zh-CN" altLang="zh-CN" sz="1400" kern="1200" dirty="0" smtClean="0">
                          <a:solidFill>
                            <a:schemeClr val="dk1"/>
                          </a:solidFill>
                          <a:effectLst/>
                          <a:latin typeface="+mn-lt"/>
                          <a:ea typeface="+mn-ea"/>
                          <a:cs typeface="+mn-cs"/>
                        </a:rPr>
                        <a:t>检测</a:t>
                      </a:r>
                      <a:r>
                        <a:rPr lang="zh-CN" altLang="en-US" sz="1400" kern="1200" dirty="0" smtClean="0">
                          <a:solidFill>
                            <a:schemeClr val="dk1"/>
                          </a:solidFill>
                          <a:effectLst/>
                          <a:latin typeface="+mn-lt"/>
                          <a:ea typeface="+mn-ea"/>
                          <a:cs typeface="+mn-cs"/>
                        </a:rPr>
                        <a:t>，增加</a:t>
                      </a:r>
                      <a:r>
                        <a:rPr lang="zh-CN" altLang="zh-CN" sz="1400" kern="1200" dirty="0" smtClean="0">
                          <a:solidFill>
                            <a:schemeClr val="dk1"/>
                          </a:solidFill>
                          <a:effectLst/>
                          <a:latin typeface="+mn-lt"/>
                          <a:ea typeface="+mn-ea"/>
                          <a:cs typeface="+mn-cs"/>
                        </a:rPr>
                        <a:t>血液标本</a:t>
                      </a:r>
                      <a:r>
                        <a:rPr lang="zh-CN" altLang="en-US" sz="1400" kern="1200" dirty="0" smtClean="0">
                          <a:solidFill>
                            <a:schemeClr val="dk1"/>
                          </a:solidFill>
                          <a:effectLst/>
                          <a:latin typeface="+mn-lt"/>
                          <a:ea typeface="+mn-ea"/>
                          <a:cs typeface="+mn-cs"/>
                        </a:rPr>
                        <a:t>，明确</a:t>
                      </a:r>
                      <a:r>
                        <a:rPr lang="zh-CN" altLang="zh-CN" sz="1400" kern="1200" dirty="0" smtClean="0">
                          <a:solidFill>
                            <a:schemeClr val="dk1"/>
                          </a:solidFill>
                          <a:effectLst/>
                          <a:latin typeface="+mn-lt"/>
                          <a:ea typeface="+mn-ea"/>
                          <a:cs typeface="+mn-cs"/>
                        </a:rPr>
                        <a:t>病毒基因测序</a:t>
                      </a:r>
                      <a:endParaRPr lang="zh-CN" altLang="en-US" sz="1400" dirty="0"/>
                    </a:p>
                  </a:txBody>
                  <a:tcPr>
                    <a:solidFill>
                      <a:schemeClr val="bg2">
                        <a:lumMod val="20000"/>
                        <a:lumOff val="80000"/>
                      </a:schemeClr>
                    </a:solidFill>
                  </a:tcPr>
                </a:tc>
                <a:extLst>
                  <a:ext uri="{0D108BD9-81ED-4DB2-BD59-A6C34878D82A}">
                    <a16:rowId xmlns:a16="http://schemas.microsoft.com/office/drawing/2014/main" xmlns="" val="10003"/>
                  </a:ext>
                </a:extLst>
              </a:tr>
              <a:tr h="341744">
                <a:tc vMerge="1">
                  <a:txBody>
                    <a:bodyPr/>
                    <a:lstStyle/>
                    <a:p>
                      <a:pPr algn="ctr"/>
                      <a:endParaRPr lang="zh-CN" altLang="en-US" b="1" dirty="0"/>
                    </a:p>
                  </a:txBody>
                  <a:tcPr/>
                </a:tc>
                <a:tc vMerge="1">
                  <a:txBody>
                    <a:bodyPr/>
                    <a:lstStyle/>
                    <a:p>
                      <a:pPr algn="ctr"/>
                      <a:endParaRPr lang="zh-CN" altLang="en-US" b="1" dirty="0">
                        <a:latin typeface="华文细黑" pitchFamily="2" charset="-122"/>
                        <a:ea typeface="华文细黑" pitchFamily="2" charset="-122"/>
                      </a:endParaRPr>
                    </a:p>
                  </a:txBody>
                  <a:tcPr>
                    <a:solidFill>
                      <a:schemeClr val="bg2">
                        <a:lumMod val="20000"/>
                        <a:lumOff val="80000"/>
                      </a:schemeClr>
                    </a:solidFill>
                  </a:tcPr>
                </a:tc>
                <a:tc>
                  <a:txBody>
                    <a:bodyPr/>
                    <a:lstStyle/>
                    <a:p>
                      <a:r>
                        <a:rPr lang="zh-CN" altLang="en-US" sz="1400" b="0" i="0" u="none" strike="noStrike" kern="1200" baseline="0" dirty="0" smtClean="0">
                          <a:solidFill>
                            <a:schemeClr val="dk1"/>
                          </a:solidFill>
                          <a:latin typeface="+mn-lt"/>
                          <a:ea typeface="+mn-ea"/>
                          <a:cs typeface="+mn-cs"/>
                        </a:rPr>
                        <a:t>（三）聚集性病例</a:t>
                      </a:r>
                      <a:endParaRPr lang="en-US" altLang="zh-CN" sz="1400" b="0" i="0" u="none" strike="noStrike" kern="1200" baseline="0" dirty="0" smtClean="0">
                        <a:solidFill>
                          <a:schemeClr val="dk1"/>
                        </a:solidFill>
                        <a:latin typeface="+mn-lt"/>
                        <a:ea typeface="+mn-ea"/>
                        <a:cs typeface="+mn-cs"/>
                      </a:endParaRPr>
                    </a:p>
                  </a:txBody>
                  <a:tcPr>
                    <a:solidFill>
                      <a:schemeClr val="bg2">
                        <a:lumMod val="20000"/>
                        <a:lumOff val="80000"/>
                      </a:schemeClr>
                    </a:solidFill>
                  </a:tcPr>
                </a:tc>
                <a:tc>
                  <a:txBody>
                    <a:bodyPr/>
                    <a:lstStyle/>
                    <a:p>
                      <a:r>
                        <a:rPr lang="zh-CN" altLang="zh-CN" sz="1400" kern="1200" dirty="0" smtClean="0">
                          <a:solidFill>
                            <a:schemeClr val="dk1"/>
                          </a:solidFill>
                          <a:effectLst/>
                          <a:latin typeface="+mn-lt"/>
                          <a:ea typeface="+mn-ea"/>
                          <a:cs typeface="+mn-cs"/>
                        </a:rPr>
                        <a:t>（三）聚集性病例</a:t>
                      </a:r>
                      <a:endParaRPr lang="zh-CN" altLang="en-US" sz="1400" dirty="0"/>
                    </a:p>
                  </a:txBody>
                  <a:tcPr>
                    <a:solidFill>
                      <a:schemeClr val="bg2">
                        <a:lumMod val="20000"/>
                        <a:lumOff val="80000"/>
                      </a:schemeClr>
                    </a:solidFill>
                  </a:tcPr>
                </a:tc>
                <a:extLst>
                  <a:ext uri="{0D108BD9-81ED-4DB2-BD59-A6C34878D82A}">
                    <a16:rowId xmlns:a16="http://schemas.microsoft.com/office/drawing/2014/main" xmlns="" val="10004"/>
                  </a:ext>
                </a:extLst>
              </a:tr>
              <a:tr h="29341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微软雅黑" pitchFamily="34" charset="-122"/>
                          <a:ea typeface="微软雅黑" pitchFamily="34" charset="-122"/>
                        </a:rPr>
                        <a:t>工作内容</a:t>
                      </a:r>
                      <a:endParaRPr lang="en-US" altLang="zh-CN" sz="1400" dirty="0" smtClean="0">
                        <a:latin typeface="微软雅黑" pitchFamily="34" charset="-122"/>
                        <a:ea typeface="微软雅黑" pitchFamily="34" charset="-122"/>
                      </a:endParaRPr>
                    </a:p>
                  </a:txBody>
                  <a:tcPr>
                    <a:noFill/>
                  </a:tcPr>
                </a:tc>
                <a:tc>
                  <a:txBody>
                    <a:bodyPr/>
                    <a:lstStyle/>
                    <a:p>
                      <a:pPr algn="ctr"/>
                      <a:r>
                        <a:rPr lang="zh-CN" altLang="en-US" sz="1400" b="1" dirty="0" smtClean="0">
                          <a:latin typeface="华文细黑" pitchFamily="2" charset="-122"/>
                          <a:ea typeface="华文细黑" pitchFamily="2" charset="-122"/>
                        </a:rPr>
                        <a:t>明确细节</a:t>
                      </a:r>
                      <a:endParaRPr lang="zh-CN" altLang="en-US" sz="1400" b="1" dirty="0">
                        <a:latin typeface="华文细黑" pitchFamily="2" charset="-122"/>
                        <a:ea typeface="华文细黑" pitchFamily="2" charset="-122"/>
                      </a:endParaRPr>
                    </a:p>
                  </a:txBody>
                  <a:tcPr>
                    <a:noFill/>
                  </a:tcPr>
                </a:tc>
                <a:tc>
                  <a:txBody>
                    <a:bodyPr/>
                    <a:lstStyle/>
                    <a:p>
                      <a:r>
                        <a:rPr lang="zh-CN" altLang="zh-CN" sz="1400" kern="1200" dirty="0" smtClean="0">
                          <a:solidFill>
                            <a:schemeClr val="dk1"/>
                          </a:solidFill>
                          <a:effectLst/>
                          <a:latin typeface="+mn-lt"/>
                          <a:ea typeface="+mn-ea"/>
                          <a:cs typeface="+mn-cs"/>
                        </a:rPr>
                        <a:t>（一）病例发现与报告</a:t>
                      </a:r>
                      <a:endParaRPr lang="en-US" altLang="zh-CN" sz="14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chemeClr val="dk1"/>
                          </a:solidFill>
                          <a:effectLst/>
                          <a:latin typeface="+mn-lt"/>
                          <a:ea typeface="+mn-ea"/>
                          <a:cs typeface="+mn-cs"/>
                        </a:rPr>
                        <a:t>24</a:t>
                      </a:r>
                      <a:r>
                        <a:rPr lang="zh-CN" altLang="en-US" sz="1400" kern="1200" dirty="0" smtClean="0">
                          <a:solidFill>
                            <a:schemeClr val="dk1"/>
                          </a:solidFill>
                          <a:effectLst/>
                          <a:latin typeface="+mn-lt"/>
                          <a:ea typeface="+mn-ea"/>
                          <a:cs typeface="+mn-cs"/>
                        </a:rPr>
                        <a:t>小时报告，</a:t>
                      </a:r>
                      <a:r>
                        <a:rPr lang="zh-CN" altLang="en-US" sz="1400" b="0" i="0" u="none" strike="noStrike" kern="1200" baseline="0" dirty="0" smtClean="0">
                          <a:solidFill>
                            <a:schemeClr val="dk1"/>
                          </a:solidFill>
                          <a:latin typeface="+mn-lt"/>
                          <a:ea typeface="+mn-ea"/>
                          <a:cs typeface="+mn-cs"/>
                        </a:rPr>
                        <a:t>备注“非肺炎病例”</a:t>
                      </a:r>
                      <a:endParaRPr lang="en-US" altLang="zh-CN" sz="1400" kern="1200" dirty="0" smtClean="0">
                        <a:solidFill>
                          <a:schemeClr val="dk1"/>
                        </a:solidFill>
                        <a:effectLst/>
                        <a:latin typeface="+mn-lt"/>
                        <a:ea typeface="+mn-ea"/>
                        <a:cs typeface="+mn-cs"/>
                      </a:endParaRPr>
                    </a:p>
                  </a:txBody>
                  <a:tcPr>
                    <a:noFill/>
                  </a:tcPr>
                </a:tc>
                <a:tc>
                  <a:txBody>
                    <a:bodyPr/>
                    <a:lstStyle/>
                    <a:p>
                      <a:r>
                        <a:rPr lang="zh-CN" altLang="zh-CN" sz="1400" kern="1200" dirty="0" smtClean="0">
                          <a:solidFill>
                            <a:schemeClr val="dk1"/>
                          </a:solidFill>
                          <a:effectLst/>
                          <a:latin typeface="+mn-lt"/>
                          <a:ea typeface="+mn-ea"/>
                          <a:cs typeface="+mn-cs"/>
                        </a:rPr>
                        <a:t>（一）病例发现与报告</a:t>
                      </a:r>
                      <a:endParaRPr lang="en-US" altLang="zh-CN" sz="14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rgbClr val="FF0000"/>
                          </a:solidFill>
                          <a:effectLst/>
                          <a:latin typeface="+mn-lt"/>
                          <a:ea typeface="+mn-ea"/>
                          <a:cs typeface="+mn-cs"/>
                        </a:rPr>
                        <a:t>（</a:t>
                      </a:r>
                      <a:r>
                        <a:rPr lang="en-US" altLang="zh-CN" sz="1400" kern="1200" dirty="0" smtClean="0">
                          <a:solidFill>
                            <a:srgbClr val="FF0000"/>
                          </a:solidFill>
                          <a:effectLst/>
                          <a:latin typeface="+mn-lt"/>
                          <a:ea typeface="+mn-ea"/>
                          <a:cs typeface="+mn-cs"/>
                        </a:rPr>
                        <a:t>1</a:t>
                      </a:r>
                      <a:r>
                        <a:rPr lang="zh-CN" altLang="en-US" sz="1400" kern="1200" dirty="0" smtClean="0">
                          <a:solidFill>
                            <a:srgbClr val="FF0000"/>
                          </a:solidFill>
                          <a:effectLst/>
                          <a:latin typeface="+mn-lt"/>
                          <a:ea typeface="+mn-ea"/>
                          <a:cs typeface="+mn-cs"/>
                        </a:rPr>
                        <a:t>）改为乙类甲管，</a:t>
                      </a:r>
                      <a:r>
                        <a:rPr lang="en-US" altLang="zh-CN" sz="1400" kern="1200" dirty="0" smtClean="0">
                          <a:solidFill>
                            <a:srgbClr val="FF0000"/>
                          </a:solidFill>
                          <a:effectLst/>
                          <a:latin typeface="+mn-lt"/>
                          <a:ea typeface="+mn-ea"/>
                          <a:cs typeface="+mn-cs"/>
                        </a:rPr>
                        <a:t>2</a:t>
                      </a:r>
                      <a:r>
                        <a:rPr lang="zh-CN" altLang="en-US" sz="1400" kern="1200" dirty="0" smtClean="0">
                          <a:solidFill>
                            <a:srgbClr val="FF0000"/>
                          </a:solidFill>
                          <a:effectLst/>
                          <a:latin typeface="+mn-lt"/>
                          <a:ea typeface="+mn-ea"/>
                          <a:cs typeface="+mn-cs"/>
                        </a:rPr>
                        <a:t>小时报告</a:t>
                      </a:r>
                      <a:r>
                        <a:rPr lang="en-US" altLang="zh-CN" sz="1400" kern="1200" dirty="0" smtClean="0">
                          <a:solidFill>
                            <a:srgbClr val="FF0000"/>
                          </a:solidFill>
                          <a:effectLst/>
                          <a:latin typeface="+mn-lt"/>
                          <a:ea typeface="+mn-ea"/>
                          <a:cs typeface="+mn-cs"/>
                        </a:rPr>
                        <a:t>,2</a:t>
                      </a:r>
                      <a:r>
                        <a:rPr lang="zh-CN" altLang="en-US" sz="1400" kern="1200" dirty="0" smtClean="0">
                          <a:solidFill>
                            <a:srgbClr val="FF0000"/>
                          </a:solidFill>
                          <a:effectLst/>
                          <a:latin typeface="+mn-lt"/>
                          <a:ea typeface="+mn-ea"/>
                          <a:cs typeface="+mn-cs"/>
                        </a:rPr>
                        <a:t>小时三级审核</a:t>
                      </a:r>
                      <a:endParaRPr lang="en-US" altLang="zh-CN" sz="1400" kern="1200" dirty="0" smtClean="0">
                        <a:solidFill>
                          <a:srgbClr val="FF0000"/>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effectLst/>
                          <a:latin typeface="+mn-lt"/>
                          <a:ea typeface="+mn-ea"/>
                          <a:cs typeface="+mn-cs"/>
                        </a:rPr>
                        <a:t>（</a:t>
                      </a:r>
                      <a:r>
                        <a:rPr lang="en-US" altLang="zh-CN" sz="1400" kern="1200" dirty="0" smtClean="0">
                          <a:solidFill>
                            <a:schemeClr val="dk1"/>
                          </a:solidFill>
                          <a:effectLst/>
                          <a:latin typeface="+mn-lt"/>
                          <a:ea typeface="+mn-ea"/>
                          <a:cs typeface="+mn-cs"/>
                        </a:rPr>
                        <a:t>2</a:t>
                      </a:r>
                      <a:r>
                        <a:rPr lang="zh-CN" altLang="en-US" sz="1400" kern="1200" dirty="0" smtClean="0">
                          <a:solidFill>
                            <a:schemeClr val="dk1"/>
                          </a:solidFill>
                          <a:effectLst/>
                          <a:latin typeface="+mn-lt"/>
                          <a:ea typeface="+mn-ea"/>
                          <a:cs typeface="+mn-cs"/>
                        </a:rPr>
                        <a:t>）</a:t>
                      </a:r>
                      <a:r>
                        <a:rPr lang="zh-CN" altLang="zh-CN" sz="1400" kern="1200" dirty="0" smtClean="0">
                          <a:solidFill>
                            <a:schemeClr val="dk1"/>
                          </a:solidFill>
                          <a:effectLst/>
                          <a:latin typeface="+mn-lt"/>
                          <a:ea typeface="+mn-ea"/>
                          <a:cs typeface="+mn-cs"/>
                        </a:rPr>
                        <a:t>传染病报告卡</a:t>
                      </a:r>
                      <a:r>
                        <a:rPr lang="zh-CN" altLang="zh-CN" sz="1400" kern="1200" dirty="0" smtClean="0">
                          <a:solidFill>
                            <a:srgbClr val="FF0000"/>
                          </a:solidFill>
                          <a:effectLst/>
                          <a:latin typeface="+mn-lt"/>
                          <a:ea typeface="+mn-ea"/>
                          <a:cs typeface="+mn-cs"/>
                        </a:rPr>
                        <a:t>新增副卡“临床严重程度”</a:t>
                      </a:r>
                      <a:r>
                        <a:rPr lang="zh-CN" altLang="zh-CN" sz="1400" kern="1200" dirty="0" smtClean="0">
                          <a:solidFill>
                            <a:schemeClr val="dk1"/>
                          </a:solidFill>
                          <a:effectLst/>
                          <a:latin typeface="+mn-lt"/>
                          <a:ea typeface="+mn-ea"/>
                          <a:cs typeface="+mn-cs"/>
                        </a:rPr>
                        <a:t>中选择“非肺炎病例</a:t>
                      </a:r>
                      <a:r>
                        <a:rPr lang="en-US" altLang="zh-CN" sz="1400" kern="1200" dirty="0" smtClean="0">
                          <a:solidFill>
                            <a:schemeClr val="dk1"/>
                          </a:solidFill>
                          <a:effectLst/>
                          <a:latin typeface="+mn-lt"/>
                          <a:ea typeface="+mn-ea"/>
                          <a:cs typeface="+mn-cs"/>
                        </a:rPr>
                        <a:t>”</a:t>
                      </a:r>
                      <a:r>
                        <a:rPr lang="zh-CN" altLang="zh-CN" sz="1400" kern="1200" dirty="0" smtClean="0">
                          <a:solidFill>
                            <a:schemeClr val="dk1"/>
                          </a:solidFill>
                          <a:effectLst/>
                          <a:latin typeface="+mn-lt"/>
                          <a:ea typeface="+mn-ea"/>
                          <a:cs typeface="+mn-cs"/>
                        </a:rPr>
                        <a:t>、</a:t>
                      </a:r>
                      <a:r>
                        <a:rPr lang="en-US" altLang="zh-CN" sz="1400" kern="1200" dirty="0" smtClean="0">
                          <a:solidFill>
                            <a:schemeClr val="dk1"/>
                          </a:solidFill>
                          <a:effectLst/>
                          <a:latin typeface="+mn-lt"/>
                          <a:ea typeface="+mn-ea"/>
                          <a:cs typeface="+mn-cs"/>
                        </a:rPr>
                        <a:t>“</a:t>
                      </a:r>
                      <a:r>
                        <a:rPr lang="zh-CN" altLang="zh-CN" sz="1400" kern="1200" dirty="0" smtClean="0">
                          <a:solidFill>
                            <a:schemeClr val="dk1"/>
                          </a:solidFill>
                          <a:effectLst/>
                          <a:latin typeface="+mn-lt"/>
                          <a:ea typeface="+mn-ea"/>
                          <a:cs typeface="+mn-cs"/>
                        </a:rPr>
                        <a:t>轻症肺炎病例”、“重症肺炎病例”、“危重症肺炎病例”</a:t>
                      </a:r>
                      <a:endParaRPr lang="en-US" altLang="zh-CN" sz="1400" kern="1200" dirty="0" smtClean="0">
                        <a:solidFill>
                          <a:schemeClr val="dk1"/>
                        </a:solidFill>
                        <a:effectLst/>
                        <a:latin typeface="+mn-lt"/>
                        <a:ea typeface="+mn-ea"/>
                        <a:cs typeface="+mn-cs"/>
                      </a:endParaRPr>
                    </a:p>
                    <a:p>
                      <a:r>
                        <a:rPr lang="zh-CN" altLang="en-US" sz="1400" kern="1200" dirty="0" smtClean="0">
                          <a:solidFill>
                            <a:schemeClr val="dk1"/>
                          </a:solidFill>
                          <a:effectLst/>
                          <a:latin typeface="+mn-lt"/>
                          <a:ea typeface="+mn-ea"/>
                          <a:cs typeface="+mn-cs"/>
                        </a:rPr>
                        <a:t>（</a:t>
                      </a:r>
                      <a:r>
                        <a:rPr lang="en-US" altLang="zh-CN" sz="1400" kern="1200" dirty="0" smtClean="0">
                          <a:solidFill>
                            <a:schemeClr val="dk1"/>
                          </a:solidFill>
                          <a:effectLst/>
                          <a:latin typeface="+mn-lt"/>
                          <a:ea typeface="+mn-ea"/>
                          <a:cs typeface="+mn-cs"/>
                        </a:rPr>
                        <a:t>3</a:t>
                      </a:r>
                      <a:r>
                        <a:rPr lang="zh-CN" altLang="en-US" sz="1400" kern="1200" dirty="0" smtClean="0">
                          <a:solidFill>
                            <a:schemeClr val="dk1"/>
                          </a:solidFill>
                          <a:effectLst/>
                          <a:latin typeface="+mn-lt"/>
                          <a:ea typeface="+mn-ea"/>
                          <a:cs typeface="+mn-cs"/>
                        </a:rPr>
                        <a:t>）</a:t>
                      </a:r>
                      <a:r>
                        <a:rPr lang="zh-CN" altLang="zh-CN" sz="1400" kern="1200" dirty="0" smtClean="0">
                          <a:solidFill>
                            <a:schemeClr val="dk1"/>
                          </a:solidFill>
                          <a:effectLst/>
                          <a:latin typeface="+mn-lt"/>
                          <a:ea typeface="+mn-ea"/>
                          <a:cs typeface="+mn-cs"/>
                        </a:rPr>
                        <a:t>通过密切接触者医学观察，或者在聚集性病例判定过程中，或者通过其他途径发现的发热呼吸道感染病例，经采样检测后，如新型冠状病毒阳性，当地县（区）级疾控中心应立即按照确诊病例进行网络直报。</a:t>
                      </a:r>
                      <a:r>
                        <a:rPr lang="zh-CN" altLang="en-US" sz="1400" kern="1200" dirty="0" smtClean="0">
                          <a:solidFill>
                            <a:schemeClr val="dk1"/>
                          </a:solidFill>
                          <a:effectLst/>
                          <a:latin typeface="+mn-lt"/>
                          <a:ea typeface="+mn-ea"/>
                          <a:cs typeface="+mn-cs"/>
                        </a:rPr>
                        <a:t>（</a:t>
                      </a:r>
                      <a:r>
                        <a:rPr lang="zh-CN" altLang="en-US" sz="1400" kern="1200" dirty="0" smtClean="0">
                          <a:solidFill>
                            <a:srgbClr val="FF0000"/>
                          </a:solidFill>
                          <a:effectLst/>
                          <a:latin typeface="+mn-lt"/>
                          <a:ea typeface="+mn-ea"/>
                          <a:cs typeface="+mn-cs"/>
                        </a:rPr>
                        <a:t>非肺炎确诊病例也要报告</a:t>
                      </a:r>
                      <a:r>
                        <a:rPr lang="zh-CN" altLang="en-US" sz="1400" kern="1200" dirty="0" smtClean="0">
                          <a:solidFill>
                            <a:schemeClr val="dk1"/>
                          </a:solidFill>
                          <a:effectLst/>
                          <a:latin typeface="+mn-lt"/>
                          <a:ea typeface="+mn-ea"/>
                          <a:cs typeface="+mn-cs"/>
                        </a:rPr>
                        <a:t>）</a:t>
                      </a:r>
                      <a:endParaRPr lang="en-US" altLang="zh-CN" sz="1400" kern="1200" dirty="0" smtClean="0">
                        <a:solidFill>
                          <a:schemeClr val="dk1"/>
                        </a:solidFill>
                        <a:effectLst/>
                        <a:latin typeface="+mn-lt"/>
                        <a:ea typeface="+mn-ea"/>
                        <a:cs typeface="+mn-cs"/>
                      </a:endParaRPr>
                    </a:p>
                  </a:txBody>
                  <a:tcPr>
                    <a:noFill/>
                  </a:tcPr>
                </a:tc>
                <a:extLst>
                  <a:ext uri="{0D108BD9-81ED-4DB2-BD59-A6C34878D82A}">
                    <a16:rowId xmlns:a16="http://schemas.microsoft.com/office/drawing/2014/main" xmlns="" val="10005"/>
                  </a:ext>
                </a:extLst>
              </a:tr>
            </a:tbl>
          </a:graphicData>
        </a:graphic>
      </p:graphicFrame>
      <p:sp>
        <p:nvSpPr>
          <p:cNvPr id="3" name="矩形 2"/>
          <p:cNvSpPr/>
          <p:nvPr/>
        </p:nvSpPr>
        <p:spPr>
          <a:xfrm>
            <a:off x="526054" y="378242"/>
            <a:ext cx="8496944" cy="523220"/>
          </a:xfrm>
          <a:prstGeom prst="rect">
            <a:avLst/>
          </a:prstGeom>
        </p:spPr>
        <p:txBody>
          <a:bodyPr wrap="square">
            <a:spAutoFit/>
          </a:bodyPr>
          <a:lstStyle/>
          <a:p>
            <a:pPr algn="ctr"/>
            <a:r>
              <a:rPr lang="zh-CN" altLang="en-US" sz="2800" b="1" dirty="0">
                <a:latin typeface="+mj-lt"/>
                <a:ea typeface="黑体" pitchFamily="2" charset="-122"/>
                <a:cs typeface="+mj-cs"/>
              </a:rPr>
              <a:t>新型冠状病毒感染的肺炎</a:t>
            </a:r>
            <a:r>
              <a:rPr lang="zh-CN" altLang="en-US" sz="2800" b="1" dirty="0">
                <a:solidFill>
                  <a:srgbClr val="FF0000"/>
                </a:solidFill>
                <a:latin typeface="+mj-lt"/>
                <a:ea typeface="黑体" pitchFamily="2" charset="-122"/>
                <a:cs typeface="+mj-cs"/>
              </a:rPr>
              <a:t>病例监测方案</a:t>
            </a:r>
          </a:p>
        </p:txBody>
      </p:sp>
    </p:spTree>
    <p:extLst>
      <p:ext uri="{BB962C8B-B14F-4D97-AF65-F5344CB8AC3E}">
        <p14:creationId xmlns:p14="http://schemas.microsoft.com/office/powerpoint/2010/main" val="381330132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364697885"/>
              </p:ext>
            </p:extLst>
          </p:nvPr>
        </p:nvGraphicFramePr>
        <p:xfrm>
          <a:off x="251520" y="980728"/>
          <a:ext cx="8496945" cy="3609816"/>
        </p:xfrm>
        <a:graphic>
          <a:graphicData uri="http://schemas.openxmlformats.org/drawingml/2006/table">
            <a:tbl>
              <a:tblPr firstRow="1" bandRow="1">
                <a:tableStyleId>{C4B1156A-380E-4F78-BDF5-A606A8083BF9}</a:tableStyleId>
              </a:tblPr>
              <a:tblGrid>
                <a:gridCol w="1245242">
                  <a:extLst>
                    <a:ext uri="{9D8B030D-6E8A-4147-A177-3AD203B41FA5}">
                      <a16:colId xmlns:a16="http://schemas.microsoft.com/office/drawing/2014/main" xmlns="" val="20000"/>
                    </a:ext>
                  </a:extLst>
                </a:gridCol>
                <a:gridCol w="1347046">
                  <a:extLst>
                    <a:ext uri="{9D8B030D-6E8A-4147-A177-3AD203B41FA5}">
                      <a16:colId xmlns:a16="http://schemas.microsoft.com/office/drawing/2014/main" xmlns="" val="20001"/>
                    </a:ext>
                  </a:extLst>
                </a:gridCol>
                <a:gridCol w="2664296">
                  <a:extLst>
                    <a:ext uri="{9D8B030D-6E8A-4147-A177-3AD203B41FA5}">
                      <a16:colId xmlns:a16="http://schemas.microsoft.com/office/drawing/2014/main" xmlns="" val="20002"/>
                    </a:ext>
                  </a:extLst>
                </a:gridCol>
                <a:gridCol w="3240361">
                  <a:extLst>
                    <a:ext uri="{9D8B030D-6E8A-4147-A177-3AD203B41FA5}">
                      <a16:colId xmlns:a16="http://schemas.microsoft.com/office/drawing/2014/main" xmlns="" val="20003"/>
                    </a:ext>
                  </a:extLst>
                </a:gridCol>
              </a:tblGrid>
              <a:tr h="370840">
                <a:tc>
                  <a:txBody>
                    <a:bodyPr/>
                    <a:lstStyle/>
                    <a:p>
                      <a:pPr algn="ctr"/>
                      <a:r>
                        <a:rPr lang="zh-CN" altLang="en-US" sz="1400" b="1" dirty="0" smtClean="0">
                          <a:latin typeface="华文细黑" pitchFamily="2" charset="-122"/>
                          <a:ea typeface="华文细黑" pitchFamily="2" charset="-122"/>
                        </a:rPr>
                        <a:t>框架</a:t>
                      </a:r>
                      <a:endParaRPr lang="zh-CN" altLang="en-US" sz="1400" b="1" dirty="0">
                        <a:latin typeface="华文细黑" pitchFamily="2" charset="-122"/>
                        <a:ea typeface="华文细黑" pitchFamily="2" charset="-122"/>
                      </a:endParaRPr>
                    </a:p>
                  </a:txBody>
                  <a:tcPr/>
                </a:tc>
                <a:tc>
                  <a:txBody>
                    <a:bodyPr/>
                    <a:lstStyle/>
                    <a:p>
                      <a:pPr algn="ctr"/>
                      <a:r>
                        <a:rPr lang="zh-CN" altLang="en-US" sz="1400" b="1" dirty="0" smtClean="0">
                          <a:latin typeface="华文细黑" pitchFamily="2" charset="-122"/>
                          <a:ea typeface="华文细黑" pitchFamily="2" charset="-122"/>
                        </a:rPr>
                        <a:t>具体内容</a:t>
                      </a:r>
                      <a:endParaRPr lang="zh-CN" altLang="en-US" sz="1400" b="1" dirty="0">
                        <a:latin typeface="华文细黑" pitchFamily="2" charset="-122"/>
                        <a:ea typeface="华文细黑" pitchFamily="2" charset="-122"/>
                      </a:endParaRPr>
                    </a:p>
                  </a:txBody>
                  <a:tcPr/>
                </a:tc>
                <a:tc>
                  <a:txBody>
                    <a:bodyPr/>
                    <a:lstStyle/>
                    <a:p>
                      <a:pPr algn="ctr"/>
                      <a:r>
                        <a:rPr lang="zh-CN" altLang="en-US" sz="1400" dirty="0" smtClean="0">
                          <a:latin typeface="华文细黑" pitchFamily="2" charset="-122"/>
                          <a:ea typeface="华文细黑" pitchFamily="2" charset="-122"/>
                        </a:rPr>
                        <a:t>第一版</a:t>
                      </a:r>
                      <a:endParaRPr lang="zh-CN" altLang="en-US" sz="1400" dirty="0">
                        <a:latin typeface="华文细黑" pitchFamily="2" charset="-122"/>
                        <a:ea typeface="华文细黑" pitchFamily="2" charset="-122"/>
                      </a:endParaRPr>
                    </a:p>
                  </a:txBody>
                  <a:tcPr/>
                </a:tc>
                <a:tc>
                  <a:txBody>
                    <a:bodyPr/>
                    <a:lstStyle/>
                    <a:p>
                      <a:pPr algn="ctr"/>
                      <a:r>
                        <a:rPr lang="zh-CN" altLang="en-US" sz="1400" dirty="0" smtClean="0">
                          <a:latin typeface="华文细黑" pitchFamily="2" charset="-122"/>
                          <a:ea typeface="华文细黑" pitchFamily="2" charset="-122"/>
                        </a:rPr>
                        <a:t>第二版</a:t>
                      </a:r>
                      <a:endParaRPr lang="zh-CN" altLang="en-US" sz="1400" dirty="0">
                        <a:latin typeface="华文细黑" pitchFamily="2" charset="-122"/>
                        <a:ea typeface="华文细黑" pitchFamily="2" charset="-122"/>
                      </a:endParaRPr>
                    </a:p>
                  </a:txBody>
                  <a:tcPr/>
                </a:tc>
                <a:extLst>
                  <a:ext uri="{0D108BD9-81ED-4DB2-BD59-A6C34878D82A}">
                    <a16:rowId xmlns:a16="http://schemas.microsoft.com/office/drawing/2014/main" xmlns="" val="10000"/>
                  </a:ext>
                </a:extLst>
              </a:tr>
              <a:tr h="2954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微软雅黑" pitchFamily="34" charset="-122"/>
                          <a:ea typeface="微软雅黑" pitchFamily="34" charset="-122"/>
                        </a:rPr>
                        <a:t>目的</a:t>
                      </a:r>
                      <a:endParaRPr lang="zh-CN" altLang="en-US" sz="1400" dirty="0"/>
                    </a:p>
                  </a:txBody>
                  <a:tcPr>
                    <a:noFill/>
                  </a:tcPr>
                </a:tc>
                <a:tc>
                  <a:txBody>
                    <a:bodyPr/>
                    <a:lstStyle/>
                    <a:p>
                      <a:r>
                        <a:rPr lang="zh-CN" altLang="en-US" sz="1400" dirty="0" smtClean="0">
                          <a:latin typeface="华文细黑" pitchFamily="2" charset="-122"/>
                          <a:ea typeface="华文细黑" pitchFamily="2" charset="-122"/>
                        </a:rPr>
                        <a:t>无明显变化</a:t>
                      </a:r>
                      <a:endParaRPr lang="zh-CN" altLang="en-US" sz="1400" dirty="0">
                        <a:latin typeface="华文细黑" pitchFamily="2" charset="-122"/>
                        <a:ea typeface="华文细黑" pitchFamily="2" charset="-122"/>
                      </a:endParaRPr>
                    </a:p>
                  </a:txBody>
                  <a:tcPr>
                    <a:noFill/>
                  </a:tcPr>
                </a:tc>
                <a:tc>
                  <a:txBody>
                    <a:bodyPr/>
                    <a:lstStyle/>
                    <a:p>
                      <a:pPr marL="0" indent="0" algn="l" defTabSz="914400" rtl="0" eaLnBrk="1" latinLnBrk="0" hangingPunct="1">
                        <a:buFont typeface="Arial" pitchFamily="34" charset="0"/>
                        <a:buNone/>
                      </a:pPr>
                      <a:r>
                        <a:rPr lang="zh-CN" altLang="en-US" sz="1400" kern="1200" dirty="0" smtClean="0">
                          <a:solidFill>
                            <a:schemeClr val="dk1"/>
                          </a:solidFill>
                          <a:latin typeface="华文细黑" pitchFamily="2" charset="-122"/>
                          <a:ea typeface="华文细黑" pitchFamily="2" charset="-122"/>
                          <a:cs typeface="+mn-cs"/>
                        </a:rPr>
                        <a:t>加强监测</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latin typeface="华文细黑" pitchFamily="2" charset="-122"/>
                          <a:ea typeface="华文细黑" pitchFamily="2" charset="-122"/>
                          <a:cs typeface="+mn-cs"/>
                        </a:rPr>
                        <a:t>加强监测</a:t>
                      </a:r>
                    </a:p>
                  </a:txBody>
                  <a:tcPr>
                    <a:noFill/>
                  </a:tcPr>
                </a:tc>
                <a:extLst>
                  <a:ext uri="{0D108BD9-81ED-4DB2-BD59-A6C34878D82A}">
                    <a16:rowId xmlns:a16="http://schemas.microsoft.com/office/drawing/2014/main" xmlns="" val="10001"/>
                  </a:ext>
                </a:extLst>
              </a:tr>
              <a:tr h="29341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微软雅黑" pitchFamily="34" charset="-122"/>
                          <a:ea typeface="微软雅黑" pitchFamily="34" charset="-122"/>
                        </a:rPr>
                        <a:t>工作内容</a:t>
                      </a:r>
                      <a:endParaRPr lang="en-US" altLang="zh-CN" sz="1400" dirty="0" smtClean="0">
                        <a:latin typeface="微软雅黑" pitchFamily="34" charset="-122"/>
                        <a:ea typeface="微软雅黑" pitchFamily="34" charset="-122"/>
                      </a:endParaRPr>
                    </a:p>
                  </a:txBody>
                  <a:tcPr>
                    <a:noFill/>
                  </a:tcPr>
                </a:tc>
                <a:tc>
                  <a:txBody>
                    <a:bodyPr/>
                    <a:lstStyle/>
                    <a:p>
                      <a:pPr algn="ctr"/>
                      <a:r>
                        <a:rPr lang="zh-CN" altLang="en-US" sz="1400" b="1" dirty="0" smtClean="0">
                          <a:latin typeface="华文细黑" pitchFamily="2" charset="-122"/>
                          <a:ea typeface="华文细黑" pitchFamily="2" charset="-122"/>
                        </a:rPr>
                        <a:t>明确细节</a:t>
                      </a:r>
                      <a:endParaRPr lang="zh-CN" altLang="en-US" sz="1400" b="1" dirty="0">
                        <a:latin typeface="华文细黑" pitchFamily="2" charset="-122"/>
                        <a:ea typeface="华文细黑" pitchFamily="2" charset="-122"/>
                      </a:endParaRPr>
                    </a:p>
                  </a:txBody>
                  <a:tcPr>
                    <a:noFill/>
                  </a:tcPr>
                </a:tc>
                <a:tc>
                  <a:txBody>
                    <a:bodyPr/>
                    <a:lstStyle/>
                    <a:p>
                      <a:r>
                        <a:rPr lang="zh-CN" altLang="zh-CN" sz="1400" kern="1200" dirty="0" smtClean="0">
                          <a:solidFill>
                            <a:schemeClr val="dk1"/>
                          </a:solidFill>
                          <a:effectLst/>
                          <a:latin typeface="+mn-lt"/>
                          <a:ea typeface="+mn-ea"/>
                          <a:cs typeface="+mn-cs"/>
                        </a:rPr>
                        <a:t>（二）流行病学调查</a:t>
                      </a:r>
                      <a:endParaRPr lang="en-US" altLang="zh-CN" sz="1400" kern="1200" dirty="0" smtClean="0">
                        <a:solidFill>
                          <a:schemeClr val="dk1"/>
                        </a:solidFill>
                        <a:effectLst/>
                        <a:latin typeface="+mn-lt"/>
                        <a:ea typeface="+mn-ea"/>
                        <a:cs typeface="+mn-cs"/>
                      </a:endParaRPr>
                    </a:p>
                    <a:p>
                      <a:endParaRPr lang="en-US" altLang="zh-CN" sz="1400" kern="1200" dirty="0" smtClean="0">
                        <a:solidFill>
                          <a:schemeClr val="dk1"/>
                        </a:solidFill>
                        <a:effectLst/>
                        <a:latin typeface="+mn-lt"/>
                        <a:ea typeface="+mn-ea"/>
                        <a:cs typeface="+mn-cs"/>
                      </a:endParaRPr>
                    </a:p>
                    <a:p>
                      <a:endParaRPr lang="en-US" altLang="zh-CN" sz="1400" kern="1200" dirty="0" smtClean="0">
                        <a:solidFill>
                          <a:schemeClr val="dk1"/>
                        </a:solidFill>
                        <a:effectLst/>
                        <a:latin typeface="+mn-lt"/>
                        <a:ea typeface="+mn-ea"/>
                        <a:cs typeface="+mn-cs"/>
                      </a:endParaRPr>
                    </a:p>
                    <a:p>
                      <a:r>
                        <a:rPr lang="zh-CN" altLang="zh-CN" sz="1400" kern="1200" dirty="0" smtClean="0">
                          <a:solidFill>
                            <a:schemeClr val="dk1"/>
                          </a:solidFill>
                          <a:effectLst/>
                          <a:latin typeface="+mn-lt"/>
                          <a:ea typeface="+mn-ea"/>
                          <a:cs typeface="+mn-cs"/>
                        </a:rPr>
                        <a:t>（三）标本采集和实验室检测</a:t>
                      </a:r>
                      <a:endParaRPr lang="en-US" altLang="zh-CN" sz="14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b="0" i="0" u="none" strike="noStrike" kern="1200" baseline="0" dirty="0" smtClean="0">
                          <a:solidFill>
                            <a:schemeClr val="dk1"/>
                          </a:solidFill>
                          <a:latin typeface="+mn-lt"/>
                          <a:ea typeface="+mn-ea"/>
                          <a:cs typeface="+mn-cs"/>
                        </a:rPr>
                        <a:t>具备实验室检测条件的上级疾控机构进行相关病原排查检测</a:t>
                      </a:r>
                      <a:endParaRPr lang="en-US" altLang="zh-CN" sz="1400" b="0" i="0" u="none" strike="noStrike" kern="1200" baseline="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400" kern="1200" dirty="0" smtClean="0">
                        <a:solidFill>
                          <a:schemeClr val="dk1"/>
                        </a:solidFill>
                        <a:effectLst/>
                        <a:latin typeface="+mn-lt"/>
                        <a:ea typeface="+mn-ea"/>
                        <a:cs typeface="+mn-cs"/>
                      </a:endParaRPr>
                    </a:p>
                    <a:p>
                      <a:r>
                        <a:rPr lang="zh-CN" altLang="zh-CN" sz="1400" kern="1200" dirty="0" smtClean="0">
                          <a:solidFill>
                            <a:schemeClr val="dk1"/>
                          </a:solidFill>
                          <a:effectLst/>
                          <a:latin typeface="+mn-lt"/>
                          <a:ea typeface="+mn-ea"/>
                          <a:cs typeface="+mn-cs"/>
                        </a:rPr>
                        <a:t>（四）病例诊断流程要求</a:t>
                      </a:r>
                      <a:endParaRPr lang="en-US" altLang="zh-CN" sz="1400" kern="1200" dirty="0" smtClean="0">
                        <a:solidFill>
                          <a:schemeClr val="dk1"/>
                        </a:solidFill>
                        <a:effectLst/>
                        <a:latin typeface="+mn-lt"/>
                        <a:ea typeface="+mn-ea"/>
                        <a:cs typeface="+mn-cs"/>
                      </a:endParaRPr>
                    </a:p>
                    <a:p>
                      <a:r>
                        <a:rPr lang="zh-CN" altLang="en-US" sz="1400" b="0" i="0" u="none" strike="noStrike" kern="1200" baseline="0" dirty="0" smtClean="0">
                          <a:solidFill>
                            <a:schemeClr val="dk1"/>
                          </a:solidFill>
                          <a:latin typeface="+mn-lt"/>
                          <a:ea typeface="+mn-ea"/>
                          <a:cs typeface="+mn-cs"/>
                        </a:rPr>
                        <a:t>各省首例人感染新型冠状病毒确诊病例须待中国疾控中心实验室复核后， 由省级卫生健康部门组织省级专家组做出诊断</a:t>
                      </a:r>
                      <a:endParaRPr lang="zh-CN" altLang="zh-CN" sz="1400" kern="1200" dirty="0" smtClean="0">
                        <a:solidFill>
                          <a:schemeClr val="dk1"/>
                        </a:solidFill>
                        <a:effectLst/>
                        <a:latin typeface="+mn-lt"/>
                        <a:ea typeface="+mn-ea"/>
                        <a:cs typeface="+mn-cs"/>
                      </a:endParaRPr>
                    </a:p>
                    <a:p>
                      <a:endParaRPr lang="zh-CN" altLang="en-US" sz="1400" dirty="0" smtClean="0"/>
                    </a:p>
                  </a:txBody>
                  <a:tcPr>
                    <a:noFill/>
                  </a:tcPr>
                </a:tc>
                <a:tc>
                  <a:txBody>
                    <a:bodyPr/>
                    <a:lstStyle/>
                    <a:p>
                      <a:r>
                        <a:rPr lang="zh-CN" altLang="zh-CN" sz="1400" kern="1200" dirty="0" smtClean="0">
                          <a:solidFill>
                            <a:schemeClr val="dk1"/>
                          </a:solidFill>
                          <a:effectLst/>
                          <a:latin typeface="+mn-lt"/>
                          <a:ea typeface="+mn-ea"/>
                          <a:cs typeface="+mn-cs"/>
                        </a:rPr>
                        <a:t>（二）流行病学调查</a:t>
                      </a:r>
                      <a:endParaRPr lang="en-US" altLang="zh-CN" sz="14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effectLst/>
                          <a:latin typeface="+mn-lt"/>
                          <a:ea typeface="+mn-ea"/>
                          <a:cs typeface="+mn-cs"/>
                        </a:rPr>
                        <a:t>新增</a:t>
                      </a:r>
                      <a:r>
                        <a:rPr lang="zh-CN" altLang="zh-CN" sz="1400" kern="1200" dirty="0" smtClean="0">
                          <a:solidFill>
                            <a:schemeClr val="dk1"/>
                          </a:solidFill>
                          <a:effectLst/>
                          <a:latin typeface="+mn-lt"/>
                          <a:ea typeface="+mn-ea"/>
                          <a:cs typeface="+mn-cs"/>
                        </a:rPr>
                        <a:t>网络报告</a:t>
                      </a:r>
                      <a:endParaRPr lang="en-US" altLang="zh-CN" sz="14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400" kern="1200" dirty="0" smtClean="0">
                        <a:solidFill>
                          <a:schemeClr val="dk1"/>
                        </a:solidFill>
                        <a:effectLst/>
                        <a:latin typeface="+mn-lt"/>
                        <a:ea typeface="+mn-ea"/>
                        <a:cs typeface="+mn-cs"/>
                      </a:endParaRPr>
                    </a:p>
                    <a:p>
                      <a:r>
                        <a:rPr lang="zh-CN" altLang="zh-CN" sz="1400" kern="1200" dirty="0" smtClean="0">
                          <a:solidFill>
                            <a:schemeClr val="dk1"/>
                          </a:solidFill>
                          <a:effectLst/>
                          <a:latin typeface="+mn-lt"/>
                          <a:ea typeface="+mn-ea"/>
                          <a:cs typeface="+mn-cs"/>
                        </a:rPr>
                        <a:t>（三）标本采集和实验室检测</a:t>
                      </a:r>
                      <a:endParaRPr lang="en-US" altLang="zh-CN" sz="14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smtClean="0"/>
                        <a:t>进一步明确检验机构和检验样本，</a:t>
                      </a:r>
                      <a:r>
                        <a:rPr lang="zh-CN" altLang="en-US" sz="1400" dirty="0" smtClean="0">
                          <a:solidFill>
                            <a:srgbClr val="FF0000"/>
                          </a:solidFill>
                        </a:rPr>
                        <a:t>指定的疾控机构或医疗结构</a:t>
                      </a:r>
                      <a:endParaRPr lang="en-US" altLang="zh-CN" sz="1400" dirty="0" smtClean="0">
                        <a:solidFill>
                          <a:srgbClr val="FF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400" dirty="0" smtClean="0"/>
                    </a:p>
                    <a:p>
                      <a:r>
                        <a:rPr lang="zh-CN" altLang="zh-CN" sz="1400" kern="1200" dirty="0" smtClean="0">
                          <a:solidFill>
                            <a:schemeClr val="dk1"/>
                          </a:solidFill>
                          <a:effectLst/>
                          <a:latin typeface="+mn-lt"/>
                          <a:ea typeface="+mn-ea"/>
                          <a:cs typeface="+mn-cs"/>
                        </a:rPr>
                        <a:t>（四）病例诊断流程要求</a:t>
                      </a:r>
                      <a:endParaRPr lang="en-US" altLang="zh-CN" sz="14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kern="1200" dirty="0" smtClean="0">
                          <a:solidFill>
                            <a:schemeClr val="dk1"/>
                          </a:solidFill>
                          <a:effectLst/>
                          <a:latin typeface="+mn-lt"/>
                          <a:ea typeface="+mn-ea"/>
                          <a:cs typeface="+mn-cs"/>
                        </a:rPr>
                        <a:t>各省首例病例</a:t>
                      </a:r>
                      <a:r>
                        <a:rPr lang="zh-CN" altLang="en-US" sz="1400" kern="1200" dirty="0" smtClean="0">
                          <a:solidFill>
                            <a:schemeClr val="dk1"/>
                          </a:solidFill>
                          <a:effectLst/>
                          <a:latin typeface="+mn-lt"/>
                          <a:ea typeface="+mn-ea"/>
                          <a:cs typeface="+mn-cs"/>
                        </a:rPr>
                        <a:t>由</a:t>
                      </a:r>
                      <a:r>
                        <a:rPr lang="zh-CN" altLang="zh-CN" sz="1400" kern="1200" dirty="0" smtClean="0">
                          <a:solidFill>
                            <a:schemeClr val="dk1"/>
                          </a:solidFill>
                          <a:effectLst/>
                          <a:latin typeface="+mn-lt"/>
                          <a:ea typeface="+mn-ea"/>
                          <a:cs typeface="+mn-cs"/>
                        </a:rPr>
                        <a:t>中国疾控中心或国家卫生健康委指定的第三方检测机构复核确认后，由国家卫生健康委疫情应对处置领导小组下设的诊断组进行评估确认</a:t>
                      </a:r>
                    </a:p>
                    <a:p>
                      <a:endParaRPr lang="zh-CN" altLang="en-US" sz="1400" dirty="0"/>
                    </a:p>
                  </a:txBody>
                  <a:tcPr>
                    <a:noFill/>
                  </a:tcPr>
                </a:tc>
                <a:extLst>
                  <a:ext uri="{0D108BD9-81ED-4DB2-BD59-A6C34878D82A}">
                    <a16:rowId xmlns:a16="http://schemas.microsoft.com/office/drawing/2014/main" xmlns="" val="10002"/>
                  </a:ext>
                </a:extLst>
              </a:tr>
            </a:tbl>
          </a:graphicData>
        </a:graphic>
      </p:graphicFrame>
      <p:sp>
        <p:nvSpPr>
          <p:cNvPr id="3" name="矩形 2"/>
          <p:cNvSpPr/>
          <p:nvPr/>
        </p:nvSpPr>
        <p:spPr>
          <a:xfrm>
            <a:off x="526054" y="378242"/>
            <a:ext cx="8496944" cy="523220"/>
          </a:xfrm>
          <a:prstGeom prst="rect">
            <a:avLst/>
          </a:prstGeom>
        </p:spPr>
        <p:txBody>
          <a:bodyPr wrap="square">
            <a:spAutoFit/>
          </a:bodyPr>
          <a:lstStyle/>
          <a:p>
            <a:pPr algn="ctr"/>
            <a:r>
              <a:rPr lang="zh-CN" altLang="en-US" sz="2800" b="1" dirty="0">
                <a:latin typeface="+mj-lt"/>
                <a:ea typeface="黑体" pitchFamily="2" charset="-122"/>
                <a:cs typeface="+mj-cs"/>
              </a:rPr>
              <a:t>新型冠状病毒感染的肺炎</a:t>
            </a:r>
            <a:r>
              <a:rPr lang="zh-CN" altLang="en-US" sz="2800" b="1" dirty="0">
                <a:solidFill>
                  <a:srgbClr val="FF0000"/>
                </a:solidFill>
                <a:latin typeface="+mj-lt"/>
                <a:ea typeface="黑体" pitchFamily="2" charset="-122"/>
                <a:cs typeface="+mj-cs"/>
              </a:rPr>
              <a:t>病例监测方案</a:t>
            </a:r>
          </a:p>
        </p:txBody>
      </p:sp>
    </p:spTree>
    <p:extLst>
      <p:ext uri="{BB962C8B-B14F-4D97-AF65-F5344CB8AC3E}">
        <p14:creationId xmlns:p14="http://schemas.microsoft.com/office/powerpoint/2010/main" val="303963347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6054" y="116632"/>
            <a:ext cx="8496944" cy="954107"/>
          </a:xfrm>
          <a:prstGeom prst="rect">
            <a:avLst/>
          </a:prstGeom>
        </p:spPr>
        <p:txBody>
          <a:bodyPr wrap="square">
            <a:spAutoFit/>
          </a:bodyPr>
          <a:lstStyle/>
          <a:p>
            <a:pPr algn="ctr"/>
            <a:r>
              <a:rPr lang="zh-CN" altLang="zh-CN" sz="2800" b="1" dirty="0">
                <a:latin typeface="+mj-lt"/>
                <a:ea typeface="黑体" pitchFamily="2" charset="-122"/>
                <a:cs typeface="+mj-cs"/>
              </a:rPr>
              <a:t>新型冠状病毒感染</a:t>
            </a:r>
            <a:r>
              <a:rPr lang="zh-CN" altLang="zh-CN" sz="2800" b="1" dirty="0" smtClean="0">
                <a:latin typeface="+mj-lt"/>
                <a:ea typeface="黑体" pitchFamily="2" charset="-122"/>
                <a:cs typeface="+mj-cs"/>
              </a:rPr>
              <a:t>的</a:t>
            </a:r>
            <a:r>
              <a:rPr lang="zh-CN" altLang="en-US" sz="2800" b="1" dirty="0" smtClean="0">
                <a:latin typeface="+mj-lt"/>
                <a:ea typeface="黑体" pitchFamily="2" charset="-122"/>
                <a:cs typeface="+mj-cs"/>
              </a:rPr>
              <a:t>肺炎病例</a:t>
            </a:r>
            <a:endParaRPr lang="en-US" altLang="zh-CN" sz="2800" b="1" dirty="0" smtClean="0">
              <a:latin typeface="+mj-lt"/>
              <a:ea typeface="黑体" pitchFamily="2" charset="-122"/>
              <a:cs typeface="+mj-cs"/>
            </a:endParaRPr>
          </a:p>
          <a:p>
            <a:pPr algn="ctr"/>
            <a:r>
              <a:rPr lang="zh-CN" altLang="en-US" sz="2800" b="1" dirty="0" smtClean="0">
                <a:solidFill>
                  <a:srgbClr val="FF0000"/>
                </a:solidFill>
                <a:latin typeface="+mj-lt"/>
                <a:ea typeface="黑体" pitchFamily="2" charset="-122"/>
                <a:cs typeface="+mj-cs"/>
              </a:rPr>
              <a:t>流行病学调查</a:t>
            </a:r>
            <a:r>
              <a:rPr lang="zh-CN" altLang="zh-CN" sz="2800" b="1" dirty="0" smtClean="0">
                <a:solidFill>
                  <a:srgbClr val="FF0000"/>
                </a:solidFill>
                <a:latin typeface="+mj-lt"/>
                <a:ea typeface="黑体" pitchFamily="2" charset="-122"/>
                <a:cs typeface="+mj-cs"/>
              </a:rPr>
              <a:t>方案</a:t>
            </a:r>
            <a:endParaRPr lang="zh-CN" altLang="en-US" sz="2800" b="1" dirty="0">
              <a:solidFill>
                <a:srgbClr val="FF0000"/>
              </a:solidFill>
              <a:latin typeface="+mj-lt"/>
              <a:ea typeface="黑体" pitchFamily="2" charset="-122"/>
              <a:cs typeface="+mj-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524221872"/>
              </p:ext>
            </p:extLst>
          </p:nvPr>
        </p:nvGraphicFramePr>
        <p:xfrm>
          <a:off x="251520" y="1178560"/>
          <a:ext cx="8496945" cy="5350768"/>
        </p:xfrm>
        <a:graphic>
          <a:graphicData uri="http://schemas.openxmlformats.org/drawingml/2006/table">
            <a:tbl>
              <a:tblPr firstRow="1" bandRow="1">
                <a:tableStyleId>{C4B1156A-380E-4F78-BDF5-A606A8083BF9}</a:tableStyleId>
              </a:tblPr>
              <a:tblGrid>
                <a:gridCol w="1245242">
                  <a:extLst>
                    <a:ext uri="{9D8B030D-6E8A-4147-A177-3AD203B41FA5}">
                      <a16:colId xmlns:a16="http://schemas.microsoft.com/office/drawing/2014/main" xmlns="" val="20000"/>
                    </a:ext>
                  </a:extLst>
                </a:gridCol>
                <a:gridCol w="1831238">
                  <a:extLst>
                    <a:ext uri="{9D8B030D-6E8A-4147-A177-3AD203B41FA5}">
                      <a16:colId xmlns:a16="http://schemas.microsoft.com/office/drawing/2014/main" xmlns="" val="20001"/>
                    </a:ext>
                  </a:extLst>
                </a:gridCol>
                <a:gridCol w="2468136">
                  <a:extLst>
                    <a:ext uri="{9D8B030D-6E8A-4147-A177-3AD203B41FA5}">
                      <a16:colId xmlns:a16="http://schemas.microsoft.com/office/drawing/2014/main" xmlns="" val="20002"/>
                    </a:ext>
                  </a:extLst>
                </a:gridCol>
                <a:gridCol w="2952329">
                  <a:extLst>
                    <a:ext uri="{9D8B030D-6E8A-4147-A177-3AD203B41FA5}">
                      <a16:colId xmlns:a16="http://schemas.microsoft.com/office/drawing/2014/main" xmlns="" val="20003"/>
                    </a:ext>
                  </a:extLst>
                </a:gridCol>
              </a:tblGrid>
              <a:tr h="370840">
                <a:tc>
                  <a:txBody>
                    <a:bodyPr/>
                    <a:lstStyle/>
                    <a:p>
                      <a:pPr algn="ctr"/>
                      <a:r>
                        <a:rPr lang="zh-CN" altLang="en-US" b="1" dirty="0" smtClean="0">
                          <a:latin typeface="华文细黑" pitchFamily="2" charset="-122"/>
                          <a:ea typeface="华文细黑" pitchFamily="2" charset="-122"/>
                        </a:rPr>
                        <a:t>框架</a:t>
                      </a:r>
                      <a:endParaRPr lang="zh-CN" altLang="en-US" b="1" dirty="0">
                        <a:latin typeface="华文细黑" pitchFamily="2" charset="-122"/>
                        <a:ea typeface="华文细黑" pitchFamily="2" charset="-122"/>
                      </a:endParaRPr>
                    </a:p>
                  </a:txBody>
                  <a:tcPr/>
                </a:tc>
                <a:tc>
                  <a:txBody>
                    <a:bodyPr/>
                    <a:lstStyle/>
                    <a:p>
                      <a:pPr algn="ctr"/>
                      <a:r>
                        <a:rPr lang="zh-CN" altLang="en-US" b="1" dirty="0" smtClean="0">
                          <a:latin typeface="华文细黑" pitchFamily="2" charset="-122"/>
                          <a:ea typeface="华文细黑" pitchFamily="2" charset="-122"/>
                        </a:rPr>
                        <a:t>具体内容</a:t>
                      </a:r>
                      <a:endParaRPr lang="zh-CN" altLang="en-US" b="1" dirty="0">
                        <a:latin typeface="华文细黑" pitchFamily="2" charset="-122"/>
                        <a:ea typeface="华文细黑" pitchFamily="2" charset="-122"/>
                      </a:endParaRPr>
                    </a:p>
                  </a:txBody>
                  <a:tcPr/>
                </a:tc>
                <a:tc>
                  <a:txBody>
                    <a:bodyPr/>
                    <a:lstStyle/>
                    <a:p>
                      <a:pPr algn="ctr"/>
                      <a:r>
                        <a:rPr lang="zh-CN" altLang="en-US" dirty="0" smtClean="0">
                          <a:latin typeface="华文细黑" pitchFamily="2" charset="-122"/>
                          <a:ea typeface="华文细黑" pitchFamily="2" charset="-122"/>
                        </a:rPr>
                        <a:t>第一版</a:t>
                      </a:r>
                      <a:endParaRPr lang="zh-CN" altLang="en-US" dirty="0">
                        <a:latin typeface="华文细黑" pitchFamily="2" charset="-122"/>
                        <a:ea typeface="华文细黑" pitchFamily="2" charset="-122"/>
                      </a:endParaRPr>
                    </a:p>
                  </a:txBody>
                  <a:tcPr/>
                </a:tc>
                <a:tc>
                  <a:txBody>
                    <a:bodyPr/>
                    <a:lstStyle/>
                    <a:p>
                      <a:pPr algn="ctr"/>
                      <a:r>
                        <a:rPr lang="zh-CN" altLang="en-US" dirty="0" smtClean="0">
                          <a:latin typeface="华文细黑" pitchFamily="2" charset="-122"/>
                          <a:ea typeface="华文细黑" pitchFamily="2" charset="-122"/>
                        </a:rPr>
                        <a:t>第二版</a:t>
                      </a:r>
                      <a:endParaRPr lang="zh-CN" altLang="en-US" dirty="0">
                        <a:latin typeface="华文细黑" pitchFamily="2" charset="-122"/>
                        <a:ea typeface="华文细黑" pitchFamily="2" charset="-122"/>
                      </a:endParaRPr>
                    </a:p>
                  </a:txBody>
                  <a:tcPr/>
                </a:tc>
                <a:extLst>
                  <a:ext uri="{0D108BD9-81ED-4DB2-BD59-A6C34878D82A}">
                    <a16:rowId xmlns:a16="http://schemas.microsoft.com/office/drawing/2014/main" xmlns="" val="10000"/>
                  </a:ext>
                </a:extLst>
              </a:tr>
              <a:tr h="1591568">
                <a:tc>
                  <a:txBody>
                    <a:bodyPr/>
                    <a:lstStyle/>
                    <a:p>
                      <a:pPr algn="ctr"/>
                      <a:r>
                        <a:rPr lang="zh-CN" altLang="en-US" b="1" dirty="0" smtClean="0">
                          <a:latin typeface="华文细黑" pitchFamily="2" charset="-122"/>
                          <a:ea typeface="华文细黑" pitchFamily="2" charset="-122"/>
                        </a:rPr>
                        <a:t>调查目的</a:t>
                      </a:r>
                      <a:endParaRPr lang="zh-CN" altLang="en-US" b="1" dirty="0">
                        <a:latin typeface="华文细黑" pitchFamily="2" charset="-122"/>
                        <a:ea typeface="华文细黑" pitchFamily="2" charset="-122"/>
                      </a:endParaRPr>
                    </a:p>
                  </a:txBody>
                  <a:tcPr>
                    <a:noFill/>
                  </a:tcPr>
                </a:tc>
                <a:tc>
                  <a:txBody>
                    <a:bodyPr/>
                    <a:lstStyle/>
                    <a:p>
                      <a:pPr algn="ctr"/>
                      <a:r>
                        <a:rPr lang="zh-CN" altLang="en-US" sz="1800" b="1" kern="1200" dirty="0" smtClean="0">
                          <a:solidFill>
                            <a:schemeClr val="dk1"/>
                          </a:solidFill>
                          <a:latin typeface="华文细黑" pitchFamily="2" charset="-122"/>
                          <a:ea typeface="华文细黑" pitchFamily="2" charset="-122"/>
                          <a:cs typeface="+mn-cs"/>
                        </a:rPr>
                        <a:t>内容</a:t>
                      </a:r>
                      <a:endParaRPr lang="zh-CN" altLang="en-US" sz="1800" b="1" kern="1200" dirty="0">
                        <a:solidFill>
                          <a:schemeClr val="dk1"/>
                        </a:solidFill>
                        <a:latin typeface="华文细黑" pitchFamily="2" charset="-122"/>
                        <a:ea typeface="华文细黑" pitchFamily="2" charset="-122"/>
                        <a:cs typeface="+mn-cs"/>
                      </a:endParaRPr>
                    </a:p>
                  </a:txBody>
                  <a:tcPr>
                    <a:noFill/>
                  </a:tcPr>
                </a:tc>
                <a:tc>
                  <a:txBody>
                    <a:bodyPr/>
                    <a:lstStyle/>
                    <a:p>
                      <a:pPr>
                        <a:buFont typeface="Arial" pitchFamily="34" charset="0"/>
                        <a:buChar char="•"/>
                      </a:pPr>
                      <a:r>
                        <a:rPr lang="zh-CN" altLang="en-US" sz="1800" kern="1200" dirty="0" smtClean="0">
                          <a:solidFill>
                            <a:schemeClr val="tx1"/>
                          </a:solidFill>
                          <a:latin typeface="微软雅黑" pitchFamily="34" charset="-122"/>
                          <a:ea typeface="微软雅黑" pitchFamily="34" charset="-122"/>
                          <a:cs typeface="+mn-cs"/>
                        </a:rPr>
                        <a:t>调查病例的暴露史和可能的感染来源</a:t>
                      </a:r>
                      <a:endParaRPr lang="en-US" altLang="zh-CN" sz="1800" kern="1200" dirty="0" smtClean="0">
                        <a:solidFill>
                          <a:schemeClr val="tx1"/>
                        </a:solidFill>
                        <a:latin typeface="微软雅黑" pitchFamily="34" charset="-122"/>
                        <a:ea typeface="微软雅黑" pitchFamily="34" charset="-122"/>
                        <a:cs typeface="+mn-cs"/>
                      </a:endParaRPr>
                    </a:p>
                    <a:p>
                      <a:pPr>
                        <a:buFont typeface="Arial" pitchFamily="34" charset="0"/>
                        <a:buChar char="•"/>
                      </a:pPr>
                      <a:endParaRPr lang="en-US" altLang="zh-CN" sz="1800" kern="1200" dirty="0" smtClean="0">
                        <a:solidFill>
                          <a:schemeClr val="tx1"/>
                        </a:solidFill>
                        <a:latin typeface="微软雅黑" pitchFamily="34" charset="-122"/>
                        <a:ea typeface="微软雅黑" pitchFamily="34" charset="-122"/>
                        <a:cs typeface="+mn-cs"/>
                      </a:endParaRPr>
                    </a:p>
                    <a:p>
                      <a:pPr>
                        <a:buFont typeface="Arial" pitchFamily="34" charset="0"/>
                        <a:buChar char="•"/>
                      </a:pPr>
                      <a:r>
                        <a:rPr lang="zh-CN" altLang="en-US" sz="1800" kern="1200" dirty="0" smtClean="0">
                          <a:solidFill>
                            <a:schemeClr val="tx1"/>
                          </a:solidFill>
                          <a:latin typeface="微软雅黑" pitchFamily="34" charset="-122"/>
                          <a:ea typeface="微软雅黑" pitchFamily="34" charset="-122"/>
                          <a:cs typeface="+mn-cs"/>
                        </a:rPr>
                        <a:t>确定病例的密切接触者</a:t>
                      </a:r>
                      <a:endParaRPr lang="zh-CN" altLang="en-US" sz="1800" kern="1200" dirty="0">
                        <a:solidFill>
                          <a:schemeClr val="tx1"/>
                        </a:solidFill>
                        <a:latin typeface="微软雅黑" pitchFamily="34" charset="-122"/>
                        <a:ea typeface="微软雅黑" pitchFamily="34" charset="-122"/>
                        <a:cs typeface="+mn-cs"/>
                      </a:endParaRPr>
                    </a:p>
                  </a:txBody>
                  <a:tcPr>
                    <a:noFill/>
                  </a:tcPr>
                </a:tc>
                <a:tc>
                  <a:txBody>
                    <a:bodyPr/>
                    <a:lstStyle/>
                    <a:p>
                      <a:pPr marL="0" algn="l" defTabSz="914400" rtl="0" eaLnBrk="1" latinLnBrk="0" hangingPunct="1">
                        <a:buFont typeface="Arial" pitchFamily="34" charset="0"/>
                        <a:buChar char="•"/>
                      </a:pPr>
                      <a:r>
                        <a:rPr lang="zh-CN" altLang="zh-CN" sz="1800" kern="1200" dirty="0" smtClean="0">
                          <a:solidFill>
                            <a:schemeClr val="tx1"/>
                          </a:solidFill>
                          <a:latin typeface="微软雅黑" pitchFamily="34" charset="-122"/>
                          <a:ea typeface="微软雅黑" pitchFamily="34" charset="-122"/>
                          <a:cs typeface="+mn-cs"/>
                        </a:rPr>
                        <a:t>调查病例的发病和就诊情况、临床特征和可能的感染来源</a:t>
                      </a:r>
                      <a:endParaRPr lang="en-US" altLang="zh-CN" sz="1800" kern="1200" dirty="0" smtClean="0">
                        <a:solidFill>
                          <a:schemeClr val="tx1"/>
                        </a:solidFill>
                        <a:latin typeface="微软雅黑" pitchFamily="34" charset="-122"/>
                        <a:ea typeface="微软雅黑" pitchFamily="34" charset="-122"/>
                        <a:cs typeface="+mn-cs"/>
                      </a:endParaRPr>
                    </a:p>
                    <a:p>
                      <a:pPr marL="0" algn="l" defTabSz="914400" rtl="0" eaLnBrk="1" latinLnBrk="0" hangingPunct="1">
                        <a:buFont typeface="Arial" pitchFamily="34" charset="0"/>
                        <a:buChar char="•"/>
                      </a:pPr>
                      <a:r>
                        <a:rPr lang="zh-CN" altLang="zh-CN" sz="1800" kern="1200" dirty="0" smtClean="0">
                          <a:solidFill>
                            <a:schemeClr val="tx1"/>
                          </a:solidFill>
                          <a:latin typeface="微软雅黑" pitchFamily="34" charset="-122"/>
                          <a:ea typeface="微软雅黑" pitchFamily="34" charset="-122"/>
                          <a:cs typeface="+mn-cs"/>
                        </a:rPr>
                        <a:t>发现和管理病例的密切接触者</a:t>
                      </a:r>
                      <a:endParaRPr lang="zh-CN" altLang="en-US" dirty="0">
                        <a:latin typeface="华文细黑" pitchFamily="2" charset="-122"/>
                        <a:ea typeface="华文细黑" pitchFamily="2" charset="-122"/>
                      </a:endParaRPr>
                    </a:p>
                  </a:txBody>
                  <a:tcPr>
                    <a:noFill/>
                  </a:tcPr>
                </a:tc>
                <a:extLst>
                  <a:ext uri="{0D108BD9-81ED-4DB2-BD59-A6C34878D82A}">
                    <a16:rowId xmlns:a16="http://schemas.microsoft.com/office/drawing/2014/main" xmlns="" val="10001"/>
                  </a:ext>
                </a:extLst>
              </a:tr>
              <a:tr h="370840">
                <a:tc>
                  <a:txBody>
                    <a:bodyPr/>
                    <a:lstStyle/>
                    <a:p>
                      <a:pPr algn="ctr"/>
                      <a:r>
                        <a:rPr lang="zh-CN" altLang="en-US" b="1" dirty="0" smtClean="0">
                          <a:latin typeface="华文细黑" pitchFamily="2" charset="-122"/>
                          <a:ea typeface="华文细黑" pitchFamily="2" charset="-122"/>
                        </a:rPr>
                        <a:t>调查对象</a:t>
                      </a:r>
                      <a:endParaRPr lang="zh-CN" altLang="en-US" b="1" dirty="0">
                        <a:latin typeface="华文细黑" pitchFamily="2" charset="-122"/>
                        <a:ea typeface="华文细黑" pitchFamily="2" charset="-122"/>
                      </a:endParaRPr>
                    </a:p>
                  </a:txBody>
                  <a:tcPr>
                    <a:solidFill>
                      <a:schemeClr val="bg2">
                        <a:lumMod val="20000"/>
                        <a:lumOff val="80000"/>
                      </a:schemeClr>
                    </a:solidFill>
                  </a:tcPr>
                </a:tc>
                <a:tc>
                  <a:txBody>
                    <a:bodyPr/>
                    <a:lstStyle/>
                    <a:p>
                      <a:pPr algn="ctr"/>
                      <a:r>
                        <a:rPr lang="zh-CN" altLang="en-US" b="1" dirty="0" smtClean="0">
                          <a:latin typeface="华文细黑" pitchFamily="2" charset="-122"/>
                          <a:ea typeface="华文细黑" pitchFamily="2" charset="-122"/>
                        </a:rPr>
                        <a:t>病例名称改变</a:t>
                      </a:r>
                      <a:endParaRPr lang="zh-CN" altLang="en-US" b="1" dirty="0">
                        <a:latin typeface="华文细黑" pitchFamily="2" charset="-122"/>
                        <a:ea typeface="华文细黑" pitchFamily="2" charset="-122"/>
                      </a:endParaRPr>
                    </a:p>
                  </a:txBody>
                  <a:tcPr>
                    <a:solidFill>
                      <a:schemeClr val="bg2">
                        <a:lumMod val="20000"/>
                        <a:lumOff val="80000"/>
                      </a:schemeClr>
                    </a:solidFill>
                  </a:tcPr>
                </a:tc>
                <a:tc>
                  <a:txBody>
                    <a:bodyPr/>
                    <a:lstStyle/>
                    <a:p>
                      <a:r>
                        <a:rPr lang="zh-CN" altLang="en-US" dirty="0" smtClean="0">
                          <a:latin typeface="华文细黑" pitchFamily="2" charset="-122"/>
                          <a:ea typeface="华文细黑" pitchFamily="2" charset="-122"/>
                        </a:rPr>
                        <a:t>观察病例</a:t>
                      </a:r>
                    </a:p>
                  </a:txBody>
                  <a:tcPr>
                    <a:solidFill>
                      <a:schemeClr val="bg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dk1"/>
                          </a:solidFill>
                          <a:effectLst/>
                          <a:latin typeface="华文细黑" pitchFamily="2" charset="-122"/>
                          <a:ea typeface="华文细黑" pitchFamily="2" charset="-122"/>
                          <a:cs typeface="+mn-cs"/>
                        </a:rPr>
                        <a:t>疑似病例</a:t>
                      </a:r>
                      <a:endParaRPr lang="en-US" altLang="zh-CN" sz="1800" kern="1200" dirty="0" smtClean="0">
                        <a:solidFill>
                          <a:schemeClr val="dk1"/>
                        </a:solidFill>
                        <a:effectLst/>
                        <a:latin typeface="华文细黑" pitchFamily="2" charset="-122"/>
                        <a:ea typeface="华文细黑" pitchFamily="2" charset="-122"/>
                        <a:cs typeface="+mn-cs"/>
                      </a:endParaRPr>
                    </a:p>
                  </a:txBody>
                  <a:tcPr>
                    <a:solidFill>
                      <a:schemeClr val="bg2">
                        <a:lumMod val="20000"/>
                        <a:lumOff val="80000"/>
                      </a:schemeClr>
                    </a:solidFill>
                  </a:tcPr>
                </a:tc>
                <a:extLst>
                  <a:ext uri="{0D108BD9-81ED-4DB2-BD59-A6C34878D82A}">
                    <a16:rowId xmlns:a16="http://schemas.microsoft.com/office/drawing/2014/main" xmlns="" val="10002"/>
                  </a:ext>
                </a:extLst>
              </a:tr>
              <a:tr h="370840">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dirty="0" smtClean="0">
                          <a:latin typeface="华文细黑" pitchFamily="2" charset="-122"/>
                          <a:ea typeface="华文细黑" pitchFamily="2" charset="-122"/>
                        </a:rPr>
                        <a:t>调查内容和方法</a:t>
                      </a:r>
                    </a:p>
                    <a:p>
                      <a:pPr algn="ctr"/>
                      <a:endParaRPr lang="zh-CN" altLang="en-US" b="1" dirty="0">
                        <a:latin typeface="华文细黑" pitchFamily="2" charset="-122"/>
                        <a:ea typeface="华文细黑" pitchFamily="2" charset="-122"/>
                      </a:endParaRPr>
                    </a:p>
                  </a:txBody>
                  <a:tcPr>
                    <a:noFill/>
                  </a:tcPr>
                </a:tc>
                <a:tc>
                  <a:txBody>
                    <a:bodyPr/>
                    <a:lstStyle/>
                    <a:p>
                      <a:pPr algn="ctr"/>
                      <a:r>
                        <a:rPr lang="zh-CN" altLang="en-US" b="1" dirty="0" smtClean="0">
                          <a:latin typeface="华文细黑" pitchFamily="2" charset="-122"/>
                          <a:ea typeface="华文细黑" pitchFamily="2" charset="-122"/>
                        </a:rPr>
                        <a:t>调查时间要求</a:t>
                      </a:r>
                      <a:endParaRPr lang="zh-CN" altLang="en-US" b="1" dirty="0">
                        <a:latin typeface="华文细黑" pitchFamily="2" charset="-122"/>
                        <a:ea typeface="华文细黑" pitchFamily="2" charset="-122"/>
                      </a:endParaRPr>
                    </a:p>
                  </a:txBody>
                  <a:tcPr>
                    <a:noFill/>
                  </a:tcPr>
                </a:tc>
                <a:tc>
                  <a:txBody>
                    <a:bodyPr/>
                    <a:lstStyle/>
                    <a:p>
                      <a:pPr marL="0" algn="l" defTabSz="914400" rtl="0" eaLnBrk="1" latinLnBrk="0" hangingPunct="1">
                        <a:buFont typeface="Arial" pitchFamily="34" charset="0"/>
                        <a:buNone/>
                      </a:pPr>
                      <a:r>
                        <a:rPr lang="zh-CN" altLang="en-US" sz="1800" kern="1200" dirty="0" smtClean="0">
                          <a:solidFill>
                            <a:schemeClr val="tx1"/>
                          </a:solidFill>
                          <a:latin typeface="微软雅黑" pitchFamily="34" charset="-122"/>
                          <a:ea typeface="微软雅黑" pitchFamily="34" charset="-122"/>
                          <a:cs typeface="+mn-cs"/>
                        </a:rPr>
                        <a:t>未明确</a:t>
                      </a:r>
                    </a:p>
                  </a:txBody>
                  <a:tcPr>
                    <a:noFill/>
                  </a:tcPr>
                </a:tc>
                <a:tc>
                  <a:txBody>
                    <a:bodyPr/>
                    <a:lstStyle/>
                    <a:p>
                      <a:pPr marL="0" algn="l" defTabSz="914400" rtl="0" eaLnBrk="1" latinLnBrk="0" hangingPunct="1">
                        <a:buFont typeface="Arial" pitchFamily="34" charset="0"/>
                        <a:buNone/>
                      </a:pPr>
                      <a:r>
                        <a:rPr lang="zh-CN" altLang="en-US" sz="1800" kern="1200" dirty="0" smtClean="0">
                          <a:solidFill>
                            <a:srgbClr val="FF0000"/>
                          </a:solidFill>
                          <a:latin typeface="微软雅黑" pitchFamily="34" charset="-122"/>
                          <a:ea typeface="微软雅黑" pitchFamily="34" charset="-122"/>
                          <a:cs typeface="+mn-cs"/>
                        </a:rPr>
                        <a:t>病例报告后的</a:t>
                      </a:r>
                      <a:r>
                        <a:rPr lang="en-US" altLang="zh-CN" sz="1800" kern="1200" dirty="0" smtClean="0">
                          <a:solidFill>
                            <a:srgbClr val="FF0000"/>
                          </a:solidFill>
                          <a:latin typeface="微软雅黑" pitchFamily="34" charset="-122"/>
                          <a:ea typeface="微软雅黑" pitchFamily="34" charset="-122"/>
                          <a:cs typeface="+mn-cs"/>
                        </a:rPr>
                        <a:t>24</a:t>
                      </a:r>
                      <a:r>
                        <a:rPr lang="zh-CN" altLang="en-US" sz="1800" kern="1200" dirty="0" smtClean="0">
                          <a:solidFill>
                            <a:srgbClr val="FF0000"/>
                          </a:solidFill>
                          <a:latin typeface="微软雅黑" pitchFamily="34" charset="-122"/>
                          <a:ea typeface="微软雅黑" pitchFamily="34" charset="-122"/>
                          <a:cs typeface="+mn-cs"/>
                        </a:rPr>
                        <a:t>小时内完</a:t>
                      </a:r>
                      <a:endParaRPr lang="en-US" altLang="zh-CN" sz="1800" kern="1200" dirty="0" smtClean="0">
                        <a:solidFill>
                          <a:srgbClr val="FF0000"/>
                        </a:solidFill>
                        <a:latin typeface="微软雅黑" pitchFamily="34" charset="-122"/>
                        <a:ea typeface="微软雅黑" pitchFamily="34" charset="-122"/>
                        <a:cs typeface="+mn-cs"/>
                      </a:endParaRPr>
                    </a:p>
                    <a:p>
                      <a:pPr marL="0" algn="l" defTabSz="914400" rtl="0" eaLnBrk="1" latinLnBrk="0" hangingPunct="1">
                        <a:buFont typeface="Arial" pitchFamily="34" charset="0"/>
                        <a:buNone/>
                      </a:pPr>
                      <a:r>
                        <a:rPr lang="zh-CN" altLang="en-US" sz="1800" kern="1200" dirty="0" smtClean="0">
                          <a:solidFill>
                            <a:srgbClr val="FF0000"/>
                          </a:solidFill>
                          <a:latin typeface="微软雅黑" pitchFamily="34" charset="-122"/>
                          <a:ea typeface="微软雅黑" pitchFamily="34" charset="-122"/>
                          <a:cs typeface="+mn-cs"/>
                        </a:rPr>
                        <a:t>成</a:t>
                      </a:r>
                      <a:r>
                        <a:rPr lang="zh-CN" altLang="en-US" sz="1800" kern="1200" dirty="0" smtClean="0">
                          <a:solidFill>
                            <a:schemeClr val="tx1"/>
                          </a:solidFill>
                          <a:latin typeface="微软雅黑" pitchFamily="34" charset="-122"/>
                          <a:ea typeface="微软雅黑" pitchFamily="34" charset="-122"/>
                          <a:cs typeface="+mn-cs"/>
                        </a:rPr>
                        <a:t>流行病学调查</a:t>
                      </a:r>
                      <a:endParaRPr lang="en-US" altLang="zh-CN" sz="1800" kern="1200" dirty="0" smtClean="0">
                        <a:solidFill>
                          <a:schemeClr val="tx1"/>
                        </a:solidFill>
                        <a:latin typeface="微软雅黑" pitchFamily="34" charset="-122"/>
                        <a:ea typeface="微软雅黑" pitchFamily="34" charset="-122"/>
                        <a:cs typeface="+mn-cs"/>
                      </a:endParaRPr>
                    </a:p>
                  </a:txBody>
                  <a:tcPr>
                    <a:noFill/>
                  </a:tcPr>
                </a:tc>
                <a:extLst>
                  <a:ext uri="{0D108BD9-81ED-4DB2-BD59-A6C34878D82A}">
                    <a16:rowId xmlns:a16="http://schemas.microsoft.com/office/drawing/2014/main" xmlns="" val="10003"/>
                  </a:ext>
                </a:extLst>
              </a:tr>
              <a:tr h="370840">
                <a:tc vMerge="1">
                  <a:txBody>
                    <a:bodyPr/>
                    <a:lstStyle/>
                    <a:p>
                      <a:pPr algn="ctr"/>
                      <a:endParaRPr lang="zh-CN" altLang="en-US" b="1" dirty="0">
                        <a:latin typeface="华文细黑" pitchFamily="2" charset="-122"/>
                        <a:ea typeface="华文细黑" pitchFamily="2" charset="-122"/>
                      </a:endParaRPr>
                    </a:p>
                  </a:txBody>
                  <a:tcPr/>
                </a:tc>
                <a:tc>
                  <a:txBody>
                    <a:bodyPr/>
                    <a:lstStyle/>
                    <a:p>
                      <a:pPr algn="ctr"/>
                      <a:r>
                        <a:rPr lang="zh-CN" altLang="en-US" b="1" dirty="0" smtClean="0">
                          <a:latin typeface="华文细黑" pitchFamily="2" charset="-122"/>
                          <a:ea typeface="华文细黑" pitchFamily="2" charset="-122"/>
                        </a:rPr>
                        <a:t>密切接触者的判定标准</a:t>
                      </a:r>
                      <a:endParaRPr lang="zh-CN" altLang="en-US" b="1" dirty="0">
                        <a:latin typeface="华文细黑" pitchFamily="2" charset="-122"/>
                        <a:ea typeface="华文细黑" pitchFamily="2" charset="-122"/>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华文细黑" pitchFamily="2" charset="-122"/>
                          <a:ea typeface="华文细黑" pitchFamily="2" charset="-122"/>
                        </a:rPr>
                        <a:t>新型冠状病毒感染的肺炎病例密切接触者判定与管理方案（试行）</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华文细黑" pitchFamily="2" charset="-122"/>
                          <a:ea typeface="华文细黑" pitchFamily="2" charset="-122"/>
                        </a:rPr>
                        <a:t>新型冠状病毒感染的肺炎病例密切接触者判定与管理方案（第二版）</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800" kern="1200" dirty="0" smtClean="0">
                        <a:solidFill>
                          <a:schemeClr val="dk1"/>
                        </a:solidFill>
                        <a:effectLst/>
                        <a:latin typeface="华文细黑" pitchFamily="2" charset="-122"/>
                        <a:ea typeface="华文细黑" pitchFamily="2" charset="-122"/>
                        <a:cs typeface="+mn-cs"/>
                      </a:endParaRPr>
                    </a:p>
                  </a:txBody>
                  <a:tcPr>
                    <a:noFill/>
                  </a:tcPr>
                </a:tc>
                <a:extLst>
                  <a:ext uri="{0D108BD9-81ED-4DB2-BD59-A6C34878D82A}">
                    <a16:rowId xmlns:a16="http://schemas.microsoft.com/office/drawing/2014/main" xmlns="" val="10004"/>
                  </a:ext>
                </a:extLst>
              </a:tr>
              <a:tr h="370840">
                <a:tc vMerge="1">
                  <a:txBody>
                    <a:bodyPr/>
                    <a:lstStyle/>
                    <a:p>
                      <a:pPr algn="ctr"/>
                      <a:endParaRPr lang="zh-CN" altLang="en-US" b="1" dirty="0">
                        <a:latin typeface="华文细黑" pitchFamily="2" charset="-122"/>
                        <a:ea typeface="华文细黑" pitchFamily="2" charset="-122"/>
                      </a:endParaRPr>
                    </a:p>
                  </a:txBody>
                  <a:tcPr>
                    <a:noFill/>
                  </a:tcPr>
                </a:tc>
                <a:tc>
                  <a:txBody>
                    <a:bodyPr/>
                    <a:lstStyle/>
                    <a:p>
                      <a:pPr algn="ctr"/>
                      <a:r>
                        <a:rPr lang="zh-CN" altLang="en-US" b="1" dirty="0" smtClean="0">
                          <a:latin typeface="华文细黑" pitchFamily="2" charset="-122"/>
                          <a:ea typeface="华文细黑" pitchFamily="2" charset="-122"/>
                        </a:rPr>
                        <a:t>可能感染来源部分</a:t>
                      </a:r>
                      <a:endParaRPr lang="zh-CN" altLang="en-US" b="1" dirty="0">
                        <a:latin typeface="华文细黑" pitchFamily="2" charset="-122"/>
                        <a:ea typeface="华文细黑" pitchFamily="2" charset="-122"/>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华文细黑" pitchFamily="2" charset="-122"/>
                          <a:ea typeface="华文细黑" pitchFamily="2" charset="-122"/>
                        </a:rPr>
                        <a:t>含类似肺炎患者或实验室工作等相关暴露史</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latin typeface="华文细黑" pitchFamily="2" charset="-122"/>
                        <a:ea typeface="华文细黑" pitchFamily="2" charset="-122"/>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华文细黑" pitchFamily="2" charset="-122"/>
                          <a:ea typeface="华文细黑" pitchFamily="2" charset="-122"/>
                        </a:rPr>
                        <a:t>去掉类似肺炎患者或实验室工作等相关暴露史</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dk1"/>
                          </a:solidFill>
                          <a:effectLst/>
                          <a:latin typeface="华文细黑" pitchFamily="2" charset="-122"/>
                          <a:ea typeface="华文细黑" pitchFamily="2" charset="-122"/>
                          <a:cs typeface="+mn-cs"/>
                        </a:rPr>
                        <a:t>增加发热呼吸道症状患者接触史</a:t>
                      </a:r>
                      <a:endParaRPr lang="en-US" altLang="zh-CN" sz="1800" kern="1200" dirty="0" smtClean="0">
                        <a:solidFill>
                          <a:schemeClr val="dk1"/>
                        </a:solidFill>
                        <a:effectLst/>
                        <a:latin typeface="华文细黑" pitchFamily="2" charset="-122"/>
                        <a:ea typeface="华文细黑" pitchFamily="2" charset="-122"/>
                        <a:cs typeface="+mn-cs"/>
                      </a:endParaRPr>
                    </a:p>
                  </a:txBody>
                  <a:tcPr>
                    <a:no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1799239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620688"/>
            <a:ext cx="8229601" cy="503238"/>
          </a:xfrm>
        </p:spPr>
        <p:txBody>
          <a:bodyPr/>
          <a:lstStyle/>
          <a:p>
            <a:r>
              <a:rPr lang="zh-CN" altLang="zh-CN" dirty="0" smtClean="0"/>
              <a:t>适用范围</a:t>
            </a:r>
            <a:endParaRPr lang="zh-CN" altLang="en-US" dirty="0"/>
          </a:p>
        </p:txBody>
      </p:sp>
      <p:sp>
        <p:nvSpPr>
          <p:cNvPr id="3" name="内容占位符 2"/>
          <p:cNvSpPr>
            <a:spLocks noGrp="1"/>
          </p:cNvSpPr>
          <p:nvPr>
            <p:ph idx="1"/>
          </p:nvPr>
        </p:nvSpPr>
        <p:spPr>
          <a:xfrm>
            <a:off x="179512" y="1813788"/>
            <a:ext cx="8964488" cy="4248150"/>
          </a:xfrm>
        </p:spPr>
        <p:txBody>
          <a:bodyPr/>
          <a:lstStyle/>
          <a:p>
            <a:r>
              <a:rPr lang="zh-CN" altLang="zh-CN" dirty="0"/>
              <a:t>适用于</a:t>
            </a:r>
            <a:r>
              <a:rPr lang="zh-CN" altLang="zh-CN" dirty="0" smtClean="0"/>
              <a:t>指导各地</a:t>
            </a:r>
            <a:r>
              <a:rPr lang="zh-CN" altLang="zh-CN" dirty="0"/>
              <a:t>开展防控</a:t>
            </a:r>
            <a:r>
              <a:rPr lang="zh-CN" altLang="zh-CN" dirty="0" smtClean="0"/>
              <a:t>工作</a:t>
            </a:r>
            <a:endParaRPr lang="en-US" altLang="zh-CN" dirty="0" smtClean="0"/>
          </a:p>
          <a:p>
            <a:r>
              <a:rPr lang="zh-CN" altLang="en-US" dirty="0" smtClean="0"/>
              <a:t>本</a:t>
            </a:r>
            <a:r>
              <a:rPr lang="zh-CN" altLang="en-US" dirty="0"/>
              <a:t>方案将根据疫情形势的变化和评估结果，及时更新。</a:t>
            </a:r>
          </a:p>
          <a:p>
            <a:endParaRPr lang="en-US" altLang="zh-CN" dirty="0" smtClean="0"/>
          </a:p>
          <a:p>
            <a:endParaRPr lang="zh-CN" altLang="en-US" dirty="0"/>
          </a:p>
        </p:txBody>
      </p:sp>
    </p:spTree>
    <p:extLst>
      <p:ext uri="{BB962C8B-B14F-4D97-AF65-F5344CB8AC3E}">
        <p14:creationId xmlns:p14="http://schemas.microsoft.com/office/powerpoint/2010/main" val="4082713331"/>
      </p:ext>
    </p:extLst>
  </p:cSld>
  <p:clrMapOvr>
    <a:masterClrMapping/>
  </p:clrMapOvr>
  <p:transition>
    <p:wip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3"/>
          <p:cNvGraphicFramePr>
            <a:graphicFrameLocks noGrp="1"/>
          </p:cNvGraphicFramePr>
          <p:nvPr>
            <p:ph idx="1"/>
            <p:extLst>
              <p:ext uri="{D42A27DB-BD31-4B8C-83A1-F6EECF244321}">
                <p14:modId xmlns:p14="http://schemas.microsoft.com/office/powerpoint/2010/main" val="2126910747"/>
              </p:ext>
            </p:extLst>
          </p:nvPr>
        </p:nvGraphicFramePr>
        <p:xfrm>
          <a:off x="251520" y="1496144"/>
          <a:ext cx="8496945" cy="4597475"/>
        </p:xfrm>
        <a:graphic>
          <a:graphicData uri="http://schemas.openxmlformats.org/drawingml/2006/table">
            <a:tbl>
              <a:tblPr firstRow="1" bandRow="1">
                <a:tableStyleId>{C4B1156A-380E-4F78-BDF5-A606A8083BF9}</a:tableStyleId>
              </a:tblPr>
              <a:tblGrid>
                <a:gridCol w="1245242">
                  <a:extLst>
                    <a:ext uri="{9D8B030D-6E8A-4147-A177-3AD203B41FA5}">
                      <a16:colId xmlns:a16="http://schemas.microsoft.com/office/drawing/2014/main" xmlns="" val="20000"/>
                    </a:ext>
                  </a:extLst>
                </a:gridCol>
                <a:gridCol w="1419054">
                  <a:extLst>
                    <a:ext uri="{9D8B030D-6E8A-4147-A177-3AD203B41FA5}">
                      <a16:colId xmlns:a16="http://schemas.microsoft.com/office/drawing/2014/main" xmlns="" val="20001"/>
                    </a:ext>
                  </a:extLst>
                </a:gridCol>
                <a:gridCol w="2592288">
                  <a:extLst>
                    <a:ext uri="{9D8B030D-6E8A-4147-A177-3AD203B41FA5}">
                      <a16:colId xmlns:a16="http://schemas.microsoft.com/office/drawing/2014/main" xmlns="" val="20002"/>
                    </a:ext>
                  </a:extLst>
                </a:gridCol>
                <a:gridCol w="3240361">
                  <a:extLst>
                    <a:ext uri="{9D8B030D-6E8A-4147-A177-3AD203B41FA5}">
                      <a16:colId xmlns:a16="http://schemas.microsoft.com/office/drawing/2014/main" xmlns="" val="20003"/>
                    </a:ext>
                  </a:extLst>
                </a:gridCol>
              </a:tblGrid>
              <a:tr h="275668">
                <a:tc>
                  <a:txBody>
                    <a:bodyPr/>
                    <a:lstStyle/>
                    <a:p>
                      <a:pPr algn="ctr"/>
                      <a:r>
                        <a:rPr lang="zh-CN" altLang="en-US" b="1" dirty="0" smtClean="0">
                          <a:latin typeface="华文细黑" pitchFamily="2" charset="-122"/>
                          <a:ea typeface="华文细黑" pitchFamily="2" charset="-122"/>
                        </a:rPr>
                        <a:t>框架</a:t>
                      </a:r>
                      <a:endParaRPr lang="zh-CN" altLang="en-US" b="1" dirty="0">
                        <a:latin typeface="华文细黑" pitchFamily="2" charset="-122"/>
                        <a:ea typeface="华文细黑" pitchFamily="2" charset="-122"/>
                      </a:endParaRPr>
                    </a:p>
                  </a:txBody>
                  <a:tcPr/>
                </a:tc>
                <a:tc>
                  <a:txBody>
                    <a:bodyPr/>
                    <a:lstStyle/>
                    <a:p>
                      <a:pPr algn="ctr"/>
                      <a:r>
                        <a:rPr lang="zh-CN" altLang="en-US" b="1" dirty="0" smtClean="0">
                          <a:latin typeface="华文细黑" pitchFamily="2" charset="-122"/>
                          <a:ea typeface="华文细黑" pitchFamily="2" charset="-122"/>
                        </a:rPr>
                        <a:t>具体内容</a:t>
                      </a:r>
                      <a:endParaRPr lang="zh-CN" altLang="en-US" b="1" dirty="0">
                        <a:latin typeface="华文细黑" pitchFamily="2" charset="-122"/>
                        <a:ea typeface="华文细黑" pitchFamily="2" charset="-122"/>
                      </a:endParaRPr>
                    </a:p>
                  </a:txBody>
                  <a:tcPr/>
                </a:tc>
                <a:tc>
                  <a:txBody>
                    <a:bodyPr/>
                    <a:lstStyle/>
                    <a:p>
                      <a:pPr algn="ctr"/>
                      <a:r>
                        <a:rPr lang="zh-CN" altLang="en-US" dirty="0" smtClean="0">
                          <a:latin typeface="华文细黑" pitchFamily="2" charset="-122"/>
                          <a:ea typeface="华文细黑" pitchFamily="2" charset="-122"/>
                        </a:rPr>
                        <a:t>第一版</a:t>
                      </a:r>
                      <a:endParaRPr lang="zh-CN" altLang="en-US" dirty="0">
                        <a:latin typeface="华文细黑" pitchFamily="2" charset="-122"/>
                        <a:ea typeface="华文细黑" pitchFamily="2" charset="-122"/>
                      </a:endParaRPr>
                    </a:p>
                  </a:txBody>
                  <a:tcPr/>
                </a:tc>
                <a:tc>
                  <a:txBody>
                    <a:bodyPr/>
                    <a:lstStyle/>
                    <a:p>
                      <a:pPr algn="ctr"/>
                      <a:r>
                        <a:rPr lang="zh-CN" altLang="en-US" dirty="0" smtClean="0">
                          <a:latin typeface="华文细黑" pitchFamily="2" charset="-122"/>
                          <a:ea typeface="华文细黑" pitchFamily="2" charset="-122"/>
                        </a:rPr>
                        <a:t>第二版</a:t>
                      </a:r>
                      <a:endParaRPr lang="zh-CN" altLang="en-US" dirty="0">
                        <a:latin typeface="华文细黑" pitchFamily="2" charset="-122"/>
                        <a:ea typeface="华文细黑" pitchFamily="2" charset="-122"/>
                      </a:endParaRPr>
                    </a:p>
                  </a:txBody>
                  <a:tcPr/>
                </a:tc>
                <a:extLst>
                  <a:ext uri="{0D108BD9-81ED-4DB2-BD59-A6C34878D82A}">
                    <a16:rowId xmlns:a16="http://schemas.microsoft.com/office/drawing/2014/main" xmlns="" val="10000"/>
                  </a:ext>
                </a:extLst>
              </a:tr>
              <a:tr h="19296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dirty="0" smtClean="0">
                          <a:latin typeface="华文细黑" pitchFamily="2" charset="-122"/>
                          <a:ea typeface="华文细黑" pitchFamily="2" charset="-122"/>
                        </a:rPr>
                        <a:t>调查内容和方法（续）</a:t>
                      </a:r>
                    </a:p>
                    <a:p>
                      <a:pPr algn="ctr"/>
                      <a:endParaRPr lang="zh-CN" altLang="en-US" b="1" dirty="0">
                        <a:latin typeface="华文细黑" pitchFamily="2" charset="-122"/>
                        <a:ea typeface="华文细黑" pitchFamily="2" charset="-122"/>
                      </a:endParaRPr>
                    </a:p>
                  </a:txBody>
                  <a:tcPr>
                    <a:noFill/>
                  </a:tcPr>
                </a:tc>
                <a:tc>
                  <a:txBody>
                    <a:bodyPr/>
                    <a:lstStyle/>
                    <a:p>
                      <a:pPr algn="ctr"/>
                      <a:r>
                        <a:rPr lang="zh-CN" altLang="en-US" b="1" dirty="0" smtClean="0">
                          <a:latin typeface="华文细黑" pitchFamily="2" charset="-122"/>
                          <a:ea typeface="华文细黑" pitchFamily="2" charset="-122"/>
                        </a:rPr>
                        <a:t>个案调查表</a:t>
                      </a:r>
                      <a:endParaRPr lang="zh-CN" altLang="en-US" b="1" dirty="0">
                        <a:latin typeface="华文细黑" pitchFamily="2" charset="-122"/>
                        <a:ea typeface="华文细黑" pitchFamily="2" charset="-122"/>
                      </a:endParaRPr>
                    </a:p>
                  </a:txBody>
                  <a:tcPr>
                    <a:noFill/>
                  </a:tcPr>
                </a:tc>
                <a:tc>
                  <a:txBody>
                    <a:bodyPr/>
                    <a:lstStyle/>
                    <a:p>
                      <a:pPr marL="0" algn="l" defTabSz="914400" rtl="0" eaLnBrk="1" latinLnBrk="0" hangingPunct="1">
                        <a:buFont typeface="Arial" pitchFamily="34" charset="0"/>
                        <a:buNone/>
                      </a:pPr>
                      <a:r>
                        <a:rPr lang="zh-CN" altLang="en-US" sz="1600" kern="1200" dirty="0" smtClean="0">
                          <a:solidFill>
                            <a:schemeClr val="tx1"/>
                          </a:solidFill>
                          <a:latin typeface="微软雅黑" pitchFamily="34" charset="-122"/>
                          <a:ea typeface="微软雅黑" pitchFamily="34" charset="-122"/>
                          <a:cs typeface="+mn-cs"/>
                        </a:rPr>
                        <a:t>包括四个部分：</a:t>
                      </a:r>
                      <a:endParaRPr lang="en-US" altLang="zh-CN" sz="1600" kern="1200" dirty="0" smtClean="0">
                        <a:solidFill>
                          <a:schemeClr val="tx1"/>
                        </a:solidFill>
                        <a:latin typeface="微软雅黑" pitchFamily="34" charset="-122"/>
                        <a:ea typeface="微软雅黑" pitchFamily="34" charset="-122"/>
                        <a:cs typeface="+mn-cs"/>
                      </a:endParaRPr>
                    </a:p>
                    <a:p>
                      <a:pPr marL="457200" lvl="1" algn="l" defTabSz="914400" rtl="0" eaLnBrk="1" latinLnBrk="0" hangingPunct="1">
                        <a:buFont typeface="Arial" pitchFamily="34" charset="0"/>
                        <a:buChar char="•"/>
                      </a:pPr>
                      <a:r>
                        <a:rPr lang="zh-CN" altLang="en-US" sz="1600" kern="1200" dirty="0" smtClean="0">
                          <a:solidFill>
                            <a:schemeClr val="tx1"/>
                          </a:solidFill>
                          <a:latin typeface="微软雅黑" pitchFamily="34" charset="-122"/>
                          <a:ea typeface="微软雅黑" pitchFamily="34" charset="-122"/>
                          <a:cs typeface="+mn-cs"/>
                        </a:rPr>
                        <a:t>病例一般情况</a:t>
                      </a:r>
                      <a:endParaRPr lang="en-US" altLang="zh-CN" sz="1600" kern="1200" dirty="0" smtClean="0">
                        <a:solidFill>
                          <a:schemeClr val="tx1"/>
                        </a:solidFill>
                        <a:latin typeface="微软雅黑" pitchFamily="34" charset="-122"/>
                        <a:ea typeface="微软雅黑" pitchFamily="34" charset="-122"/>
                        <a:cs typeface="+mn-cs"/>
                      </a:endParaRPr>
                    </a:p>
                    <a:p>
                      <a:pPr marL="457200" lvl="1" algn="l" defTabSz="914400" rtl="0" eaLnBrk="1" latinLnBrk="0" hangingPunct="1">
                        <a:buFont typeface="Arial" pitchFamily="34" charset="0"/>
                        <a:buChar char="•"/>
                      </a:pPr>
                      <a:r>
                        <a:rPr lang="zh-CN" altLang="en-US" sz="1600" kern="1200" dirty="0" smtClean="0">
                          <a:solidFill>
                            <a:schemeClr val="tx1"/>
                          </a:solidFill>
                          <a:latin typeface="微软雅黑" pitchFamily="34" charset="-122"/>
                          <a:ea typeface="微软雅黑" pitchFamily="34" charset="-122"/>
                          <a:cs typeface="+mn-cs"/>
                        </a:rPr>
                        <a:t>病例的发病就诊经过</a:t>
                      </a:r>
                      <a:endParaRPr lang="en-US" altLang="zh-CN" sz="1600" kern="1200" dirty="0" smtClean="0">
                        <a:solidFill>
                          <a:schemeClr val="tx1"/>
                        </a:solidFill>
                        <a:latin typeface="微软雅黑" pitchFamily="34" charset="-122"/>
                        <a:ea typeface="微软雅黑" pitchFamily="34" charset="-122"/>
                        <a:cs typeface="+mn-cs"/>
                      </a:endParaRPr>
                    </a:p>
                    <a:p>
                      <a:pPr marL="457200" lvl="1" algn="l" defTabSz="914400" rtl="0" eaLnBrk="1" latinLnBrk="0" hangingPunct="1">
                        <a:buFont typeface="Arial" pitchFamily="34" charset="0"/>
                        <a:buChar char="•"/>
                      </a:pPr>
                      <a:r>
                        <a:rPr lang="zh-CN" altLang="en-US" sz="1600" kern="1200" dirty="0" smtClean="0">
                          <a:solidFill>
                            <a:schemeClr val="tx1"/>
                          </a:solidFill>
                          <a:latin typeface="微软雅黑" pitchFamily="34" charset="-122"/>
                          <a:ea typeface="微软雅黑" pitchFamily="34" charset="-122"/>
                          <a:cs typeface="+mn-cs"/>
                        </a:rPr>
                        <a:t>病例的临床表现、实  验室检查、诊断及转归情况</a:t>
                      </a:r>
                      <a:endParaRPr lang="en-US" altLang="zh-CN" sz="1600" kern="1200" dirty="0" smtClean="0">
                        <a:solidFill>
                          <a:schemeClr val="tx1"/>
                        </a:solidFill>
                        <a:latin typeface="微软雅黑" pitchFamily="34" charset="-122"/>
                        <a:ea typeface="微软雅黑" pitchFamily="34" charset="-122"/>
                        <a:cs typeface="+mn-cs"/>
                      </a:endParaRPr>
                    </a:p>
                    <a:p>
                      <a:pPr marL="457200" lvl="1" algn="l" defTabSz="914400" rtl="0" eaLnBrk="1" latinLnBrk="0" hangingPunct="1">
                        <a:buFont typeface="Arial" pitchFamily="34" charset="0"/>
                        <a:buChar char="•"/>
                      </a:pPr>
                      <a:r>
                        <a:rPr lang="zh-CN" altLang="en-US" sz="1600" kern="1200" dirty="0" smtClean="0">
                          <a:solidFill>
                            <a:schemeClr val="tx1"/>
                          </a:solidFill>
                          <a:latin typeface="微软雅黑" pitchFamily="34" charset="-122"/>
                          <a:ea typeface="微软雅黑" pitchFamily="34" charset="-122"/>
                          <a:cs typeface="+mn-cs"/>
                        </a:rPr>
                        <a:t>流行病学史</a:t>
                      </a:r>
                    </a:p>
                  </a:txBody>
                  <a:tcPr>
                    <a:noFill/>
                  </a:tcPr>
                </a:tc>
                <a:tc>
                  <a:txBody>
                    <a:bodyPr/>
                    <a:lstStyle/>
                    <a:p>
                      <a:pPr marL="0" algn="l" defTabSz="914400" rtl="0" eaLnBrk="1" latinLnBrk="0" hangingPunct="1">
                        <a:buFont typeface="Arial" pitchFamily="34" charset="0"/>
                        <a:buNone/>
                      </a:pPr>
                      <a:r>
                        <a:rPr lang="zh-CN" altLang="en-US" sz="1600" kern="1200" dirty="0" smtClean="0">
                          <a:solidFill>
                            <a:schemeClr val="tx1"/>
                          </a:solidFill>
                          <a:latin typeface="微软雅黑" pitchFamily="34" charset="-122"/>
                          <a:ea typeface="微软雅黑" pitchFamily="34" charset="-122"/>
                          <a:cs typeface="+mn-cs"/>
                        </a:rPr>
                        <a:t>对表格进行了简化和修改，包括二个部分：</a:t>
                      </a:r>
                      <a:endParaRPr lang="en-US" altLang="zh-CN" sz="1600" kern="1200" dirty="0" smtClean="0">
                        <a:solidFill>
                          <a:schemeClr val="tx1"/>
                        </a:solidFill>
                        <a:latin typeface="微软雅黑" pitchFamily="34" charset="-122"/>
                        <a:ea typeface="微软雅黑" pitchFamily="34" charset="-122"/>
                        <a:cs typeface="+mn-cs"/>
                      </a:endParaRPr>
                    </a:p>
                    <a:p>
                      <a:pPr marL="457200" lvl="1" algn="l" defTabSz="914400" rtl="0" eaLnBrk="1" latinLnBrk="0" hangingPunct="1">
                        <a:buFont typeface="Arial" pitchFamily="34" charset="0"/>
                        <a:buChar char="•"/>
                      </a:pPr>
                      <a:r>
                        <a:rPr lang="en-US" altLang="zh-CN" sz="1600" kern="1200" dirty="0" smtClean="0">
                          <a:solidFill>
                            <a:schemeClr val="tx1"/>
                          </a:solidFill>
                          <a:latin typeface="微软雅黑" pitchFamily="34" charset="-122"/>
                          <a:ea typeface="微软雅黑" pitchFamily="34" charset="-122"/>
                          <a:cs typeface="+mn-cs"/>
                        </a:rPr>
                        <a:t>  </a:t>
                      </a:r>
                      <a:r>
                        <a:rPr lang="zh-CN" altLang="en-US" sz="1600" kern="1200" dirty="0" smtClean="0">
                          <a:solidFill>
                            <a:schemeClr val="tx1"/>
                          </a:solidFill>
                          <a:latin typeface="微软雅黑" pitchFamily="34" charset="-122"/>
                          <a:ea typeface="微软雅黑" pitchFamily="34" charset="-122"/>
                          <a:cs typeface="+mn-cs"/>
                        </a:rPr>
                        <a:t>初步调查信息（用于疑似病例和确诊病例）</a:t>
                      </a:r>
                      <a:endParaRPr lang="en-US" altLang="zh-CN" sz="1600" kern="1200" dirty="0" smtClean="0">
                        <a:solidFill>
                          <a:schemeClr val="tx1"/>
                        </a:solidFill>
                        <a:latin typeface="微软雅黑" pitchFamily="34" charset="-122"/>
                        <a:ea typeface="微软雅黑" pitchFamily="34" charset="-122"/>
                        <a:cs typeface="+mn-cs"/>
                      </a:endParaRPr>
                    </a:p>
                    <a:p>
                      <a:pPr marL="457200" lvl="1" algn="l" defTabSz="914400" rtl="0" eaLnBrk="1" latinLnBrk="0" hangingPunct="1">
                        <a:buFont typeface="Arial" pitchFamily="34" charset="0"/>
                        <a:buChar char="•"/>
                      </a:pPr>
                      <a:r>
                        <a:rPr lang="en-US" altLang="zh-CN" sz="1600" kern="1200" dirty="0" smtClean="0">
                          <a:solidFill>
                            <a:schemeClr val="tx1"/>
                          </a:solidFill>
                          <a:latin typeface="微软雅黑" pitchFamily="34" charset="-122"/>
                          <a:ea typeface="微软雅黑" pitchFamily="34" charset="-122"/>
                          <a:cs typeface="+mn-cs"/>
                        </a:rPr>
                        <a:t>  </a:t>
                      </a:r>
                      <a:r>
                        <a:rPr lang="zh-CN" altLang="en-US" sz="1600" kern="1200" dirty="0" smtClean="0">
                          <a:solidFill>
                            <a:schemeClr val="tx1"/>
                          </a:solidFill>
                          <a:latin typeface="微软雅黑" pitchFamily="34" charset="-122"/>
                          <a:ea typeface="微软雅黑" pitchFamily="34" charset="-122"/>
                          <a:cs typeface="+mn-cs"/>
                        </a:rPr>
                        <a:t>确诊病例调查信息（仅用于确诊病例）</a:t>
                      </a:r>
                      <a:endParaRPr lang="en-US" altLang="zh-CN" sz="1600" kern="1200" dirty="0" smtClean="0">
                        <a:solidFill>
                          <a:schemeClr val="tx1"/>
                        </a:solidFill>
                        <a:latin typeface="微软雅黑" pitchFamily="34" charset="-122"/>
                        <a:ea typeface="微软雅黑" pitchFamily="34" charset="-122"/>
                        <a:cs typeface="+mn-cs"/>
                      </a:endParaRPr>
                    </a:p>
                    <a:p>
                      <a:pPr marL="0" algn="l" defTabSz="914400" rtl="0" eaLnBrk="1" latinLnBrk="0" hangingPunct="1">
                        <a:buFont typeface="Arial" pitchFamily="34" charset="0"/>
                        <a:buNone/>
                      </a:pPr>
                      <a:endParaRPr lang="en-US" altLang="zh-CN" sz="1600" kern="1200" dirty="0" smtClean="0">
                        <a:solidFill>
                          <a:schemeClr val="tx1"/>
                        </a:solidFill>
                        <a:latin typeface="微软雅黑" pitchFamily="34" charset="-122"/>
                        <a:ea typeface="微软雅黑" pitchFamily="34" charset="-122"/>
                        <a:cs typeface="+mn-cs"/>
                      </a:endParaRPr>
                    </a:p>
                  </a:txBody>
                  <a:tcPr>
                    <a:noFill/>
                  </a:tcPr>
                </a:tc>
                <a:extLst>
                  <a:ext uri="{0D108BD9-81ED-4DB2-BD59-A6C34878D82A}">
                    <a16:rowId xmlns:a16="http://schemas.microsoft.com/office/drawing/2014/main" xmlns="" val="10001"/>
                  </a:ext>
                </a:extLst>
              </a:tr>
              <a:tr h="482418">
                <a:tc>
                  <a:txBody>
                    <a:bodyPr/>
                    <a:lstStyle/>
                    <a:p>
                      <a:pPr algn="ctr"/>
                      <a:r>
                        <a:rPr lang="zh-CN" altLang="en-US" b="1" dirty="0" smtClean="0">
                          <a:latin typeface="华文细黑" pitchFamily="2" charset="-122"/>
                          <a:ea typeface="华文细黑" pitchFamily="2" charset="-122"/>
                        </a:rPr>
                        <a:t>组织实施</a:t>
                      </a:r>
                      <a:endParaRPr lang="zh-CN" altLang="en-US" b="1" dirty="0">
                        <a:latin typeface="华文细黑" pitchFamily="2" charset="-122"/>
                        <a:ea typeface="华文细黑" pitchFamily="2" charset="-122"/>
                      </a:endParaRPr>
                    </a:p>
                  </a:txBody>
                  <a:tcPr>
                    <a:noFill/>
                  </a:tcPr>
                </a:tc>
                <a:tc>
                  <a:txBody>
                    <a:bodyPr/>
                    <a:lstStyle/>
                    <a:p>
                      <a:pPr algn="ctr"/>
                      <a:r>
                        <a:rPr lang="zh-CN" altLang="en-US" b="1" dirty="0" smtClean="0">
                          <a:latin typeface="华文细黑" pitchFamily="2" charset="-122"/>
                          <a:ea typeface="华文细黑" pitchFamily="2" charset="-122"/>
                        </a:rPr>
                        <a:t>职责分工</a:t>
                      </a:r>
                      <a:endParaRPr lang="zh-CN" altLang="en-US" b="1" dirty="0">
                        <a:latin typeface="华文细黑" pitchFamily="2" charset="-122"/>
                        <a:ea typeface="华文细黑" pitchFamily="2" charset="-122"/>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latin typeface="华文细黑" pitchFamily="2" charset="-122"/>
                          <a:ea typeface="华文细黑" pitchFamily="2" charset="-122"/>
                        </a:rPr>
                        <a:t>明确了省、市、县疾控中心职责分工</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kern="1200" dirty="0" smtClean="0">
                          <a:solidFill>
                            <a:schemeClr val="dk1"/>
                          </a:solidFill>
                          <a:effectLst/>
                          <a:latin typeface="华文细黑" pitchFamily="2" charset="-122"/>
                          <a:ea typeface="华文细黑" pitchFamily="2" charset="-122"/>
                          <a:cs typeface="+mn-cs"/>
                        </a:rPr>
                        <a:t>简化了此部分</a:t>
                      </a:r>
                      <a:endParaRPr lang="en-US" altLang="zh-CN" sz="1600" kern="1200" dirty="0" smtClean="0">
                        <a:solidFill>
                          <a:schemeClr val="dk1"/>
                        </a:solidFill>
                        <a:effectLst/>
                        <a:latin typeface="华文细黑" pitchFamily="2" charset="-122"/>
                        <a:ea typeface="华文细黑" pitchFamily="2" charset="-122"/>
                        <a:cs typeface="+mn-cs"/>
                      </a:endParaRPr>
                    </a:p>
                  </a:txBody>
                  <a:tcPr>
                    <a:noFill/>
                  </a:tcPr>
                </a:tc>
                <a:extLst>
                  <a:ext uri="{0D108BD9-81ED-4DB2-BD59-A6C34878D82A}">
                    <a16:rowId xmlns:a16="http://schemas.microsoft.com/office/drawing/2014/main" xmlns="" val="10002"/>
                  </a:ext>
                </a:extLst>
              </a:tr>
              <a:tr h="1722922">
                <a:tc>
                  <a:txBody>
                    <a:bodyPr/>
                    <a:lstStyle/>
                    <a:p>
                      <a:pPr algn="ctr"/>
                      <a:r>
                        <a:rPr lang="zh-CN" altLang="en-US" b="1" dirty="0" smtClean="0">
                          <a:latin typeface="华文细黑" pitchFamily="2" charset="-122"/>
                          <a:ea typeface="华文细黑" pitchFamily="2" charset="-122"/>
                        </a:rPr>
                        <a:t>信息的上报与分析</a:t>
                      </a:r>
                      <a:endParaRPr lang="zh-CN" altLang="en-US" b="1" dirty="0">
                        <a:latin typeface="华文细黑" pitchFamily="2" charset="-122"/>
                        <a:ea typeface="华文细黑" pitchFamily="2" charset="-122"/>
                      </a:endParaRPr>
                    </a:p>
                  </a:txBody>
                  <a:tcPr>
                    <a:noFill/>
                  </a:tcPr>
                </a:tc>
                <a:tc>
                  <a:txBody>
                    <a:bodyPr/>
                    <a:lstStyle/>
                    <a:p>
                      <a:pPr algn="ctr"/>
                      <a:r>
                        <a:rPr lang="zh-CN" altLang="en-US" b="1" dirty="0" smtClean="0">
                          <a:latin typeface="华文细黑" pitchFamily="2" charset="-122"/>
                          <a:ea typeface="华文细黑" pitchFamily="2" charset="-122"/>
                        </a:rPr>
                        <a:t>报告要求</a:t>
                      </a:r>
                      <a:endParaRPr lang="zh-CN" altLang="en-US" b="1" dirty="0">
                        <a:latin typeface="华文细黑" pitchFamily="2" charset="-122"/>
                        <a:ea typeface="华文细黑" pitchFamily="2" charset="-122"/>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latin typeface="华文细黑" pitchFamily="2" charset="-122"/>
                          <a:ea typeface="华文细黑" pitchFamily="2" charset="-122"/>
                        </a:rPr>
                        <a:t>个案调查表和调查报告逐级上报上级疾控中心</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600" kern="1200" dirty="0" smtClean="0">
                          <a:solidFill>
                            <a:srgbClr val="FF0000"/>
                          </a:solidFill>
                          <a:effectLst/>
                          <a:latin typeface="华文细黑" pitchFamily="2" charset="-122"/>
                          <a:ea typeface="华文细黑" pitchFamily="2" charset="-122"/>
                          <a:cs typeface="+mn-cs"/>
                        </a:rPr>
                        <a:t>调查完成后的</a:t>
                      </a:r>
                      <a:r>
                        <a:rPr lang="en-US" altLang="zh-CN" sz="1600" kern="1200" dirty="0" smtClean="0">
                          <a:solidFill>
                            <a:srgbClr val="FF0000"/>
                          </a:solidFill>
                          <a:effectLst/>
                          <a:latin typeface="华文细黑" pitchFamily="2" charset="-122"/>
                          <a:ea typeface="华文细黑" pitchFamily="2" charset="-122"/>
                          <a:cs typeface="+mn-cs"/>
                        </a:rPr>
                        <a:t>2</a:t>
                      </a:r>
                      <a:r>
                        <a:rPr lang="zh-CN" altLang="en-US" sz="1600" kern="1200" dirty="0" smtClean="0">
                          <a:solidFill>
                            <a:srgbClr val="FF0000"/>
                          </a:solidFill>
                          <a:effectLst/>
                          <a:latin typeface="华文细黑" pitchFamily="2" charset="-122"/>
                          <a:ea typeface="华文细黑" pitchFamily="2" charset="-122"/>
                          <a:cs typeface="+mn-cs"/>
                        </a:rPr>
                        <a:t>小时内</a:t>
                      </a:r>
                      <a:r>
                        <a:rPr lang="zh-CN" altLang="en-US" sz="1600" kern="1200" dirty="0" smtClean="0">
                          <a:solidFill>
                            <a:schemeClr val="dk1"/>
                          </a:solidFill>
                          <a:effectLst/>
                          <a:latin typeface="华文细黑" pitchFamily="2" charset="-122"/>
                          <a:ea typeface="华文细黑" pitchFamily="2" charset="-122"/>
                          <a:cs typeface="+mn-cs"/>
                        </a:rPr>
                        <a:t>将个案调查表或专题报告及时网络</a:t>
                      </a:r>
                      <a:r>
                        <a:rPr lang="zh-CN" altLang="en-US" sz="1600" kern="1200" dirty="0" smtClean="0">
                          <a:solidFill>
                            <a:srgbClr val="FF0000"/>
                          </a:solidFill>
                          <a:effectLst/>
                          <a:latin typeface="华文细黑" pitchFamily="2" charset="-122"/>
                          <a:ea typeface="华文细黑" pitchFamily="2" charset="-122"/>
                          <a:cs typeface="+mn-cs"/>
                        </a:rPr>
                        <a:t>上报</a:t>
                      </a:r>
                      <a:endParaRPr lang="en-US" altLang="zh-CN" sz="1600" kern="1200" dirty="0" smtClean="0">
                        <a:solidFill>
                          <a:srgbClr val="FF0000"/>
                        </a:solidFill>
                        <a:effectLst/>
                        <a:latin typeface="华文细黑" pitchFamily="2" charset="-122"/>
                        <a:ea typeface="华文细黑" pitchFamily="2" charset="-122"/>
                        <a:cs typeface="+mn-cs"/>
                      </a:endParaRP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600" kern="1200" dirty="0" smtClean="0">
                          <a:solidFill>
                            <a:schemeClr val="dk1"/>
                          </a:solidFill>
                          <a:effectLst/>
                          <a:latin typeface="华文细黑" pitchFamily="2" charset="-122"/>
                          <a:ea typeface="华文细黑" pitchFamily="2" charset="-122"/>
                          <a:cs typeface="+mn-cs"/>
                        </a:rPr>
                        <a:t>具体报告方式和网址另行通知</a:t>
                      </a:r>
                      <a:endParaRPr lang="en-US" altLang="zh-CN" sz="1600" kern="1200" dirty="0" smtClean="0">
                        <a:solidFill>
                          <a:schemeClr val="dk1"/>
                        </a:solidFill>
                        <a:effectLst/>
                        <a:latin typeface="华文细黑" pitchFamily="2" charset="-122"/>
                        <a:ea typeface="华文细黑" pitchFamily="2" charset="-122"/>
                        <a:cs typeface="+mn-cs"/>
                      </a:endParaRP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600" kern="1200" dirty="0" smtClean="0">
                          <a:solidFill>
                            <a:schemeClr val="dk1"/>
                          </a:solidFill>
                          <a:effectLst/>
                          <a:latin typeface="华文细黑" pitchFamily="2" charset="-122"/>
                          <a:ea typeface="华文细黑" pitchFamily="2" charset="-122"/>
                          <a:cs typeface="+mn-cs"/>
                        </a:rPr>
                        <a:t>流行病学分析报告报送同级卫生健康行政部门和上级疾控中心</a:t>
                      </a:r>
                      <a:endParaRPr lang="en-US" altLang="zh-CN" sz="1600" kern="1200" dirty="0" smtClean="0">
                        <a:solidFill>
                          <a:schemeClr val="dk1"/>
                        </a:solidFill>
                        <a:effectLst/>
                        <a:latin typeface="华文细黑" pitchFamily="2" charset="-122"/>
                        <a:ea typeface="华文细黑" pitchFamily="2" charset="-122"/>
                        <a:cs typeface="+mn-cs"/>
                      </a:endParaRPr>
                    </a:p>
                  </a:txBody>
                  <a:tcPr>
                    <a:noFill/>
                  </a:tcPr>
                </a:tc>
                <a:extLst>
                  <a:ext uri="{0D108BD9-81ED-4DB2-BD59-A6C34878D82A}">
                    <a16:rowId xmlns:a16="http://schemas.microsoft.com/office/drawing/2014/main" xmlns="" val="10003"/>
                  </a:ext>
                </a:extLst>
              </a:tr>
            </a:tbl>
          </a:graphicData>
        </a:graphic>
      </p:graphicFrame>
      <p:sp>
        <p:nvSpPr>
          <p:cNvPr id="5" name="矩形 4"/>
          <p:cNvSpPr/>
          <p:nvPr/>
        </p:nvSpPr>
        <p:spPr>
          <a:xfrm>
            <a:off x="647056" y="332656"/>
            <a:ext cx="8496944" cy="954107"/>
          </a:xfrm>
          <a:prstGeom prst="rect">
            <a:avLst/>
          </a:prstGeom>
        </p:spPr>
        <p:txBody>
          <a:bodyPr wrap="square">
            <a:spAutoFit/>
          </a:bodyPr>
          <a:lstStyle/>
          <a:p>
            <a:pPr algn="ctr"/>
            <a:r>
              <a:rPr lang="zh-CN" altLang="zh-CN" sz="2800" b="1" dirty="0">
                <a:latin typeface="+mj-lt"/>
                <a:ea typeface="黑体" pitchFamily="2" charset="-122"/>
                <a:cs typeface="+mj-cs"/>
              </a:rPr>
              <a:t>新型冠状病毒感染</a:t>
            </a:r>
            <a:r>
              <a:rPr lang="zh-CN" altLang="zh-CN" sz="2800" b="1" dirty="0" smtClean="0">
                <a:latin typeface="+mj-lt"/>
                <a:ea typeface="黑体" pitchFamily="2" charset="-122"/>
                <a:cs typeface="+mj-cs"/>
              </a:rPr>
              <a:t>的</a:t>
            </a:r>
            <a:r>
              <a:rPr lang="zh-CN" altLang="en-US" sz="2800" b="1" dirty="0" smtClean="0">
                <a:latin typeface="+mj-lt"/>
                <a:ea typeface="黑体" pitchFamily="2" charset="-122"/>
                <a:cs typeface="+mj-cs"/>
              </a:rPr>
              <a:t>肺炎病例</a:t>
            </a:r>
            <a:endParaRPr lang="en-US" altLang="zh-CN" sz="2800" b="1" dirty="0" smtClean="0">
              <a:latin typeface="+mj-lt"/>
              <a:ea typeface="黑体" pitchFamily="2" charset="-122"/>
              <a:cs typeface="+mj-cs"/>
            </a:endParaRPr>
          </a:p>
          <a:p>
            <a:pPr algn="ctr"/>
            <a:r>
              <a:rPr lang="zh-CN" altLang="en-US" sz="2800" b="1" dirty="0" smtClean="0">
                <a:solidFill>
                  <a:srgbClr val="FF0000"/>
                </a:solidFill>
                <a:latin typeface="+mj-lt"/>
                <a:ea typeface="黑体" pitchFamily="2" charset="-122"/>
                <a:cs typeface="+mj-cs"/>
              </a:rPr>
              <a:t>流行病学调查</a:t>
            </a:r>
            <a:r>
              <a:rPr lang="zh-CN" altLang="zh-CN" sz="2800" b="1" dirty="0" smtClean="0">
                <a:solidFill>
                  <a:srgbClr val="FF0000"/>
                </a:solidFill>
                <a:latin typeface="+mj-lt"/>
                <a:ea typeface="黑体" pitchFamily="2" charset="-122"/>
                <a:cs typeface="+mj-cs"/>
              </a:rPr>
              <a:t>方案</a:t>
            </a:r>
            <a:r>
              <a:rPr lang="zh-CN" altLang="en-US" sz="2800" b="1" dirty="0" smtClean="0">
                <a:latin typeface="+mj-lt"/>
                <a:ea typeface="黑体" pitchFamily="2" charset="-122"/>
                <a:cs typeface="+mj-cs"/>
              </a:rPr>
              <a:t>（续）</a:t>
            </a:r>
            <a:endParaRPr lang="zh-CN" altLang="en-US" sz="2800" b="1" dirty="0">
              <a:latin typeface="+mj-lt"/>
              <a:ea typeface="黑体" pitchFamily="2" charset="-122"/>
              <a:cs typeface="+mj-cs"/>
            </a:endParaRPr>
          </a:p>
        </p:txBody>
      </p:sp>
    </p:spTree>
    <p:extLst>
      <p:ext uri="{BB962C8B-B14F-4D97-AF65-F5344CB8AC3E}">
        <p14:creationId xmlns:p14="http://schemas.microsoft.com/office/powerpoint/2010/main" val="418446439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47056" y="332656"/>
            <a:ext cx="8496944" cy="954107"/>
          </a:xfrm>
          <a:prstGeom prst="rect">
            <a:avLst/>
          </a:prstGeom>
        </p:spPr>
        <p:txBody>
          <a:bodyPr wrap="square">
            <a:spAutoFit/>
          </a:bodyPr>
          <a:lstStyle/>
          <a:p>
            <a:pPr algn="ctr"/>
            <a:r>
              <a:rPr lang="zh-CN" altLang="zh-CN" sz="2800" b="1" dirty="0">
                <a:latin typeface="+mj-lt"/>
                <a:ea typeface="黑体" pitchFamily="2" charset="-122"/>
                <a:cs typeface="+mj-cs"/>
              </a:rPr>
              <a:t>新型冠状病毒感染</a:t>
            </a:r>
            <a:r>
              <a:rPr lang="zh-CN" altLang="zh-CN" sz="2800" b="1" dirty="0" smtClean="0">
                <a:latin typeface="+mj-lt"/>
                <a:ea typeface="黑体" pitchFamily="2" charset="-122"/>
                <a:cs typeface="+mj-cs"/>
              </a:rPr>
              <a:t>的</a:t>
            </a:r>
            <a:r>
              <a:rPr lang="zh-CN" altLang="en-US" sz="2800" b="1" dirty="0" smtClean="0">
                <a:latin typeface="+mj-lt"/>
                <a:ea typeface="黑体" pitchFamily="2" charset="-122"/>
                <a:cs typeface="+mj-cs"/>
              </a:rPr>
              <a:t>肺炎病例</a:t>
            </a:r>
            <a:endParaRPr lang="en-US" altLang="zh-CN" sz="2800" b="1" dirty="0" smtClean="0">
              <a:latin typeface="+mj-lt"/>
              <a:ea typeface="黑体" pitchFamily="2" charset="-122"/>
              <a:cs typeface="+mj-cs"/>
            </a:endParaRPr>
          </a:p>
          <a:p>
            <a:pPr algn="ctr"/>
            <a:r>
              <a:rPr lang="zh-CN" altLang="en-US" sz="2800" b="1" dirty="0" smtClean="0">
                <a:solidFill>
                  <a:srgbClr val="FF0000"/>
                </a:solidFill>
                <a:latin typeface="+mj-lt"/>
                <a:ea typeface="黑体" pitchFamily="2" charset="-122"/>
                <a:cs typeface="+mj-cs"/>
              </a:rPr>
              <a:t>流行病学调查</a:t>
            </a:r>
            <a:r>
              <a:rPr lang="zh-CN" altLang="zh-CN" sz="2800" b="1" dirty="0" smtClean="0">
                <a:solidFill>
                  <a:srgbClr val="FF0000"/>
                </a:solidFill>
                <a:latin typeface="+mj-lt"/>
                <a:ea typeface="黑体" pitchFamily="2" charset="-122"/>
                <a:cs typeface="+mj-cs"/>
              </a:rPr>
              <a:t>方案</a:t>
            </a:r>
            <a:r>
              <a:rPr lang="en-US" altLang="zh-CN" sz="2800" b="1" dirty="0" smtClean="0">
                <a:latin typeface="+mj-lt"/>
                <a:ea typeface="黑体" pitchFamily="2" charset="-122"/>
                <a:cs typeface="+mj-cs"/>
              </a:rPr>
              <a:t>-</a:t>
            </a:r>
            <a:r>
              <a:rPr lang="zh-CN" altLang="en-US" sz="2800" b="1" dirty="0" smtClean="0">
                <a:solidFill>
                  <a:srgbClr val="FF0000"/>
                </a:solidFill>
                <a:latin typeface="+mj-lt"/>
                <a:ea typeface="黑体" pitchFamily="2" charset="-122"/>
                <a:cs typeface="+mj-cs"/>
              </a:rPr>
              <a:t>个案调查表变化</a:t>
            </a:r>
            <a:endParaRPr lang="zh-CN" altLang="en-US" sz="2800" b="1" dirty="0">
              <a:solidFill>
                <a:srgbClr val="FF0000"/>
              </a:solidFill>
              <a:latin typeface="+mj-lt"/>
              <a:ea typeface="黑体" pitchFamily="2" charset="-122"/>
              <a:cs typeface="+mj-cs"/>
            </a:endParaRPr>
          </a:p>
        </p:txBody>
      </p:sp>
      <p:graphicFrame>
        <p:nvGraphicFramePr>
          <p:cNvPr id="4" name="表格 3"/>
          <p:cNvGraphicFramePr>
            <a:graphicFrameLocks noGrp="1"/>
          </p:cNvGraphicFramePr>
          <p:nvPr>
            <p:extLst>
              <p:ext uri="{D42A27DB-BD31-4B8C-83A1-F6EECF244321}">
                <p14:modId xmlns:p14="http://schemas.microsoft.com/office/powerpoint/2010/main" val="3700183291"/>
              </p:ext>
            </p:extLst>
          </p:nvPr>
        </p:nvGraphicFramePr>
        <p:xfrm>
          <a:off x="467544" y="1340768"/>
          <a:ext cx="8280920" cy="5309343"/>
        </p:xfrm>
        <a:graphic>
          <a:graphicData uri="http://schemas.openxmlformats.org/drawingml/2006/table">
            <a:tbl>
              <a:tblPr firstRow="1" bandRow="1">
                <a:tableStyleId>{C4B1156A-380E-4F78-BDF5-A606A8083BF9}</a:tableStyleId>
              </a:tblPr>
              <a:tblGrid>
                <a:gridCol w="936104">
                  <a:extLst>
                    <a:ext uri="{9D8B030D-6E8A-4147-A177-3AD203B41FA5}">
                      <a16:colId xmlns:a16="http://schemas.microsoft.com/office/drawing/2014/main" xmlns="" val="20000"/>
                    </a:ext>
                  </a:extLst>
                </a:gridCol>
                <a:gridCol w="1944216">
                  <a:extLst>
                    <a:ext uri="{9D8B030D-6E8A-4147-A177-3AD203B41FA5}">
                      <a16:colId xmlns:a16="http://schemas.microsoft.com/office/drawing/2014/main" xmlns="" val="20001"/>
                    </a:ext>
                  </a:extLst>
                </a:gridCol>
                <a:gridCol w="5400600">
                  <a:extLst>
                    <a:ext uri="{9D8B030D-6E8A-4147-A177-3AD203B41FA5}">
                      <a16:colId xmlns:a16="http://schemas.microsoft.com/office/drawing/2014/main" xmlns="" val="20002"/>
                    </a:ext>
                  </a:extLst>
                </a:gridCol>
              </a:tblGrid>
              <a:tr h="720080">
                <a:tc>
                  <a:txBody>
                    <a:bodyPr/>
                    <a:lstStyle/>
                    <a:p>
                      <a:pPr algn="ctr"/>
                      <a:endParaRPr lang="zh-CN" altLang="en-US" b="1" dirty="0">
                        <a:latin typeface="华文细黑" pitchFamily="2" charset="-122"/>
                        <a:ea typeface="华文细黑" pitchFamily="2" charset="-122"/>
                      </a:endParaRPr>
                    </a:p>
                  </a:txBody>
                  <a:tcPr/>
                </a:tc>
                <a:tc>
                  <a:txBody>
                    <a:bodyPr/>
                    <a:lstStyle/>
                    <a:p>
                      <a:pPr algn="ctr"/>
                      <a:r>
                        <a:rPr lang="zh-CN" altLang="en-US" b="1" dirty="0" smtClean="0">
                          <a:latin typeface="华文细黑" pitchFamily="2" charset="-122"/>
                          <a:ea typeface="华文细黑" pitchFamily="2" charset="-122"/>
                        </a:rPr>
                        <a:t>具体内容</a:t>
                      </a:r>
                      <a:endParaRPr lang="zh-CN" altLang="en-US" b="1" dirty="0">
                        <a:latin typeface="华文细黑" pitchFamily="2" charset="-122"/>
                        <a:ea typeface="华文细黑" pitchFamily="2" charset="-12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华文细黑" pitchFamily="2" charset="-122"/>
                          <a:ea typeface="华文细黑" pitchFamily="2" charset="-122"/>
                        </a:rPr>
                        <a:t>第二版</a:t>
                      </a:r>
                    </a:p>
                    <a:p>
                      <a:pPr algn="ctr"/>
                      <a:endParaRPr lang="zh-CN" altLang="en-US" dirty="0">
                        <a:latin typeface="华文细黑" pitchFamily="2" charset="-122"/>
                        <a:ea typeface="华文细黑" pitchFamily="2" charset="-122"/>
                      </a:endParaRPr>
                    </a:p>
                  </a:txBody>
                  <a:tcPr/>
                </a:tc>
                <a:extLst>
                  <a:ext uri="{0D108BD9-81ED-4DB2-BD59-A6C34878D82A}">
                    <a16:rowId xmlns:a16="http://schemas.microsoft.com/office/drawing/2014/main" xmlns="" val="10000"/>
                  </a:ext>
                </a:extLst>
              </a:tr>
              <a:tr h="792088">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b="1" dirty="0" smtClean="0">
                        <a:latin typeface="华文细黑" pitchFamily="2" charset="-122"/>
                        <a:ea typeface="华文细黑" pitchFamily="2" charset="-122"/>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b="1" dirty="0" smtClean="0">
                        <a:latin typeface="华文细黑" pitchFamily="2" charset="-122"/>
                        <a:ea typeface="华文细黑" pitchFamily="2" charset="-122"/>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b="1" dirty="0" smtClean="0">
                        <a:latin typeface="华文细黑" pitchFamily="2" charset="-122"/>
                        <a:ea typeface="华文细黑" pitchFamily="2" charset="-122"/>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b="1" dirty="0" smtClean="0">
                        <a:latin typeface="华文细黑" pitchFamily="2" charset="-122"/>
                        <a:ea typeface="华文细黑" pitchFamily="2" charset="-122"/>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b="1" dirty="0" smtClean="0">
                        <a:latin typeface="华文细黑" pitchFamily="2" charset="-122"/>
                        <a:ea typeface="华文细黑" pitchFamily="2" charset="-122"/>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dirty="0" smtClean="0">
                          <a:latin typeface="华文细黑" pitchFamily="2" charset="-122"/>
                          <a:ea typeface="华文细黑" pitchFamily="2" charset="-122"/>
                        </a:rPr>
                        <a:t>个案调查表</a:t>
                      </a:r>
                      <a:endParaRPr lang="zh-CN" altLang="en-US" b="1" dirty="0">
                        <a:latin typeface="华文细黑" pitchFamily="2" charset="-122"/>
                        <a:ea typeface="华文细黑" pitchFamily="2" charset="-122"/>
                      </a:endParaRPr>
                    </a:p>
                  </a:txBody>
                  <a:tcPr>
                    <a:noFill/>
                  </a:tcPr>
                </a:tc>
                <a:tc>
                  <a:txBody>
                    <a:bodyPr/>
                    <a:lstStyle/>
                    <a:p>
                      <a:pPr algn="ctr"/>
                      <a:r>
                        <a:rPr lang="zh-CN" altLang="en-US" b="1" dirty="0" smtClean="0">
                          <a:latin typeface="华文细黑" pitchFamily="2" charset="-122"/>
                          <a:ea typeface="华文细黑" pitchFamily="2" charset="-122"/>
                        </a:rPr>
                        <a:t>删减的内容</a:t>
                      </a:r>
                      <a:endParaRPr lang="zh-CN" altLang="en-US" b="1" dirty="0">
                        <a:latin typeface="华文细黑" pitchFamily="2" charset="-122"/>
                        <a:ea typeface="华文细黑" pitchFamily="2" charset="-122"/>
                      </a:endParaRPr>
                    </a:p>
                  </a:txBody>
                  <a:tcPr>
                    <a:noFill/>
                  </a:tcPr>
                </a:tc>
                <a:tc>
                  <a:txBody>
                    <a:bodyPr/>
                    <a:lstStyle/>
                    <a:p>
                      <a:pPr marL="0" algn="l" defTabSz="914400" rtl="0" eaLnBrk="1" latinLnBrk="0" hangingPunct="1">
                        <a:buFont typeface="Arial" pitchFamily="34" charset="0"/>
                        <a:buChar char="•"/>
                      </a:pPr>
                      <a:r>
                        <a:rPr lang="zh-CN" altLang="en-US" sz="1600" kern="1200" baseline="0" dirty="0" smtClean="0">
                          <a:solidFill>
                            <a:schemeClr val="tx1"/>
                          </a:solidFill>
                          <a:latin typeface="微软雅黑" pitchFamily="34" charset="-122"/>
                          <a:ea typeface="微软雅黑" pitchFamily="34" charset="-122"/>
                          <a:cs typeface="+mn-cs"/>
                        </a:rPr>
                        <a:t>职业</a:t>
                      </a:r>
                      <a:endParaRPr lang="en-US" altLang="zh-CN" sz="1600" kern="1200" baseline="0" dirty="0" smtClean="0">
                        <a:solidFill>
                          <a:schemeClr val="tx1"/>
                        </a:solidFill>
                        <a:latin typeface="微软雅黑" pitchFamily="34" charset="-122"/>
                        <a:ea typeface="微软雅黑" pitchFamily="34" charset="-122"/>
                        <a:cs typeface="+mn-cs"/>
                      </a:endParaRPr>
                    </a:p>
                    <a:p>
                      <a:pPr marL="0" algn="l" defTabSz="914400" rtl="0" eaLnBrk="1" latinLnBrk="0" hangingPunct="1">
                        <a:buFont typeface="Arial" pitchFamily="34" charset="0"/>
                        <a:buChar char="•"/>
                      </a:pPr>
                      <a:r>
                        <a:rPr lang="zh-CN" altLang="en-US" sz="1600" kern="1200" baseline="0" dirty="0" smtClean="0">
                          <a:solidFill>
                            <a:schemeClr val="tx1"/>
                          </a:solidFill>
                          <a:latin typeface="微软雅黑" pitchFamily="34" charset="-122"/>
                          <a:ea typeface="微软雅黑" pitchFamily="34" charset="-122"/>
                          <a:cs typeface="+mn-cs"/>
                        </a:rPr>
                        <a:t>学校或工作单位</a:t>
                      </a:r>
                      <a:endParaRPr lang="en-US" altLang="zh-CN" sz="1600" kern="1200" baseline="0" dirty="0" smtClean="0">
                        <a:solidFill>
                          <a:schemeClr val="tx1"/>
                        </a:solidFill>
                        <a:latin typeface="微软雅黑" pitchFamily="34" charset="-122"/>
                        <a:ea typeface="微软雅黑" pitchFamily="34" charset="-122"/>
                        <a:cs typeface="+mn-cs"/>
                      </a:endParaRPr>
                    </a:p>
                    <a:p>
                      <a:pPr marL="0" algn="l" defTabSz="914400" rtl="0" eaLnBrk="1" latinLnBrk="0" hangingPunct="1">
                        <a:buFont typeface="Arial" pitchFamily="34" charset="0"/>
                        <a:buChar char="•"/>
                      </a:pPr>
                      <a:r>
                        <a:rPr lang="zh-CN" altLang="en-US" sz="1600" kern="1200" baseline="0" dirty="0" smtClean="0">
                          <a:solidFill>
                            <a:schemeClr val="tx1"/>
                          </a:solidFill>
                          <a:latin typeface="微软雅黑" pitchFamily="34" charset="-122"/>
                          <a:ea typeface="微软雅黑" pitchFamily="34" charset="-122"/>
                          <a:cs typeface="+mn-cs"/>
                        </a:rPr>
                        <a:t>起病症状 </a:t>
                      </a:r>
                      <a:endParaRPr lang="en-US" altLang="zh-CN" sz="1600" kern="1200" baseline="0" dirty="0" smtClean="0">
                        <a:solidFill>
                          <a:schemeClr val="tx1"/>
                        </a:solidFill>
                        <a:latin typeface="微软雅黑" pitchFamily="34" charset="-122"/>
                        <a:ea typeface="微软雅黑" pitchFamily="34" charset="-122"/>
                        <a:cs typeface="+mn-cs"/>
                      </a:endParaRPr>
                    </a:p>
                  </a:txBody>
                  <a:tcPr>
                    <a:noFill/>
                  </a:tcPr>
                </a:tc>
                <a:extLst>
                  <a:ext uri="{0D108BD9-81ED-4DB2-BD59-A6C34878D82A}">
                    <a16:rowId xmlns:a16="http://schemas.microsoft.com/office/drawing/2014/main" xmlns="" val="10001"/>
                  </a:ext>
                </a:extLst>
              </a:tr>
              <a:tr h="1576185">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b="1" dirty="0">
                        <a:latin typeface="华文细黑" pitchFamily="2" charset="-122"/>
                        <a:ea typeface="华文细黑" pitchFamily="2" charset="-122"/>
                      </a:endParaRPr>
                    </a:p>
                  </a:txBody>
                  <a:tcPr>
                    <a:noFill/>
                  </a:tcPr>
                </a:tc>
                <a:tc>
                  <a:txBody>
                    <a:bodyPr/>
                    <a:lstStyle/>
                    <a:p>
                      <a:pPr algn="ctr"/>
                      <a:r>
                        <a:rPr lang="zh-CN" altLang="en-US" b="1" dirty="0" smtClean="0">
                          <a:latin typeface="华文细黑" pitchFamily="2" charset="-122"/>
                          <a:ea typeface="华文细黑" pitchFamily="2" charset="-122"/>
                        </a:rPr>
                        <a:t>增加的内容</a:t>
                      </a:r>
                      <a:endParaRPr lang="zh-CN" altLang="en-US" b="1" dirty="0">
                        <a:latin typeface="华文细黑" pitchFamily="2" charset="-122"/>
                        <a:ea typeface="华文细黑" pitchFamily="2" charset="-122"/>
                      </a:endParaRPr>
                    </a:p>
                  </a:txBody>
                  <a:tcPr>
                    <a:noFill/>
                  </a:tcPr>
                </a:tc>
                <a:tc>
                  <a:txBody>
                    <a:bodyPr/>
                    <a:lstStyle/>
                    <a:p>
                      <a:pPr marL="0" algn="l" defTabSz="914400" rtl="0" eaLnBrk="1" latinLnBrk="0" hangingPunct="1">
                        <a:buFont typeface="Arial" pitchFamily="34" charset="0"/>
                        <a:buNone/>
                      </a:pPr>
                      <a:r>
                        <a:rPr lang="zh-CN" altLang="en-US" sz="1600" kern="1200" dirty="0" smtClean="0">
                          <a:solidFill>
                            <a:schemeClr val="tx1"/>
                          </a:solidFill>
                          <a:latin typeface="微软雅黑" pitchFamily="34" charset="-122"/>
                          <a:ea typeface="微软雅黑" pitchFamily="34" charset="-122"/>
                          <a:cs typeface="+mn-cs"/>
                        </a:rPr>
                        <a:t>第一部分：初步调查信息</a:t>
                      </a:r>
                      <a:endParaRPr lang="en-US" altLang="zh-CN" sz="1600" kern="1200" dirty="0" smtClean="0">
                        <a:solidFill>
                          <a:schemeClr val="tx1"/>
                        </a:solidFill>
                        <a:latin typeface="微软雅黑" pitchFamily="34" charset="-122"/>
                        <a:ea typeface="微软雅黑" pitchFamily="34" charset="-122"/>
                        <a:cs typeface="+mn-cs"/>
                      </a:endParaRPr>
                    </a:p>
                    <a:p>
                      <a:pPr marL="457200" lvl="1" algn="l" defTabSz="914400" rtl="0" eaLnBrk="1" latinLnBrk="0" hangingPunct="1">
                        <a:buFont typeface="Arial" pitchFamily="34" charset="0"/>
                        <a:buChar char="•"/>
                      </a:pPr>
                      <a:r>
                        <a:rPr lang="zh-CN" altLang="en-US" sz="1600" kern="1200" dirty="0" smtClean="0">
                          <a:solidFill>
                            <a:schemeClr val="tx1"/>
                          </a:solidFill>
                          <a:latin typeface="微软雅黑" pitchFamily="34" charset="-122"/>
                          <a:ea typeface="微软雅黑" pitchFamily="34" charset="-122"/>
                          <a:cs typeface="+mn-cs"/>
                        </a:rPr>
                        <a:t>在性别项增加是否孕妇选项</a:t>
                      </a:r>
                      <a:endParaRPr lang="en-US" altLang="zh-CN" sz="1600" kern="1200" dirty="0" smtClean="0">
                        <a:solidFill>
                          <a:schemeClr val="tx1"/>
                        </a:solidFill>
                        <a:latin typeface="微软雅黑" pitchFamily="34" charset="-122"/>
                        <a:ea typeface="微软雅黑" pitchFamily="34" charset="-122"/>
                        <a:cs typeface="+mn-cs"/>
                      </a:endParaRPr>
                    </a:p>
                    <a:p>
                      <a:pPr marL="457200" lvl="1" algn="l" defTabSz="914400" rtl="0" eaLnBrk="1" latinLnBrk="0" hangingPunct="1">
                        <a:buFont typeface="Arial" pitchFamily="34" charset="0"/>
                        <a:buChar char="•"/>
                      </a:pPr>
                      <a:r>
                        <a:rPr lang="zh-CN" altLang="en-US" sz="1600" kern="1200" dirty="0" smtClean="0">
                          <a:solidFill>
                            <a:schemeClr val="tx1"/>
                          </a:solidFill>
                          <a:latin typeface="微软雅黑" pitchFamily="34" charset="-122"/>
                          <a:ea typeface="微软雅黑" pitchFamily="34" charset="-122"/>
                          <a:cs typeface="+mn-cs"/>
                        </a:rPr>
                        <a:t>是否为医疗机构工作人员</a:t>
                      </a:r>
                      <a:endParaRPr lang="en-US" altLang="zh-CN" sz="1600" kern="1200" dirty="0" smtClean="0">
                        <a:solidFill>
                          <a:schemeClr val="tx1"/>
                        </a:solidFill>
                        <a:latin typeface="微软雅黑" pitchFamily="34" charset="-122"/>
                        <a:ea typeface="微软雅黑" pitchFamily="34" charset="-122"/>
                        <a:cs typeface="+mn-cs"/>
                      </a:endParaRPr>
                    </a:p>
                    <a:p>
                      <a:pPr marL="457200" lvl="1" algn="l" defTabSz="914400" rtl="0" eaLnBrk="1" latinLnBrk="0" hangingPunct="1">
                        <a:buFont typeface="Arial" pitchFamily="34" charset="0"/>
                        <a:buChar char="•"/>
                      </a:pPr>
                      <a:r>
                        <a:rPr lang="zh-CN" altLang="en-US" sz="1600" kern="1200" dirty="0" smtClean="0">
                          <a:solidFill>
                            <a:schemeClr val="tx1"/>
                          </a:solidFill>
                          <a:latin typeface="微软雅黑" pitchFamily="34" charset="-122"/>
                          <a:ea typeface="微软雅黑" pitchFamily="34" charset="-122"/>
                          <a:cs typeface="+mn-cs"/>
                        </a:rPr>
                        <a:t>发病前</a:t>
                      </a:r>
                      <a:r>
                        <a:rPr lang="en-US" altLang="zh-CN" sz="1600" kern="1200" dirty="0" smtClean="0">
                          <a:solidFill>
                            <a:schemeClr val="tx1"/>
                          </a:solidFill>
                          <a:latin typeface="微软雅黑" pitchFamily="34" charset="-122"/>
                          <a:ea typeface="微软雅黑" pitchFamily="34" charset="-122"/>
                          <a:cs typeface="+mn-cs"/>
                        </a:rPr>
                        <a:t>14</a:t>
                      </a:r>
                      <a:r>
                        <a:rPr lang="zh-CN" altLang="en-US" sz="1600" kern="1200" dirty="0" smtClean="0">
                          <a:solidFill>
                            <a:schemeClr val="tx1"/>
                          </a:solidFill>
                          <a:latin typeface="微软雅黑" pitchFamily="34" charset="-122"/>
                          <a:ea typeface="微软雅黑" pitchFamily="34" charset="-122"/>
                          <a:cs typeface="+mn-cs"/>
                        </a:rPr>
                        <a:t>天内是否有武汉居住史</a:t>
                      </a:r>
                      <a:endParaRPr lang="en-US" altLang="zh-CN" sz="1600" kern="1200" dirty="0" smtClean="0">
                        <a:solidFill>
                          <a:schemeClr val="tx1"/>
                        </a:solidFill>
                        <a:latin typeface="微软雅黑" pitchFamily="34" charset="-122"/>
                        <a:ea typeface="微软雅黑" pitchFamily="34" charset="-122"/>
                        <a:cs typeface="+mn-cs"/>
                      </a:endParaRPr>
                    </a:p>
                    <a:p>
                      <a:pPr marL="457200" lvl="1" algn="l" defTabSz="914400" rtl="0" eaLnBrk="1" latinLnBrk="0" hangingPunct="1">
                        <a:buFont typeface="Arial" pitchFamily="34" charset="0"/>
                        <a:buChar char="•"/>
                      </a:pPr>
                      <a:r>
                        <a:rPr lang="zh-CN" altLang="en-US" sz="1600" kern="1200" dirty="0" smtClean="0">
                          <a:solidFill>
                            <a:schemeClr val="tx1"/>
                          </a:solidFill>
                          <a:latin typeface="微软雅黑" pitchFamily="34" charset="-122"/>
                          <a:ea typeface="微软雅黑" pitchFamily="34" charset="-122"/>
                          <a:cs typeface="+mn-cs"/>
                        </a:rPr>
                        <a:t>发病前</a:t>
                      </a:r>
                      <a:r>
                        <a:rPr lang="en-US" altLang="zh-CN" sz="1600" kern="1200" dirty="0" smtClean="0">
                          <a:solidFill>
                            <a:schemeClr val="tx1"/>
                          </a:solidFill>
                          <a:latin typeface="微软雅黑" pitchFamily="34" charset="-122"/>
                          <a:ea typeface="微软雅黑" pitchFamily="34" charset="-122"/>
                          <a:cs typeface="+mn-cs"/>
                        </a:rPr>
                        <a:t>14</a:t>
                      </a:r>
                      <a:r>
                        <a:rPr lang="zh-CN" altLang="en-US" sz="1600" kern="1200" dirty="0" smtClean="0">
                          <a:solidFill>
                            <a:schemeClr val="tx1"/>
                          </a:solidFill>
                          <a:latin typeface="微软雅黑" pitchFamily="34" charset="-122"/>
                          <a:ea typeface="微软雅黑" pitchFamily="34" charset="-122"/>
                          <a:cs typeface="+mn-cs"/>
                        </a:rPr>
                        <a:t>天内是否有确诊病例接触史</a:t>
                      </a:r>
                      <a:endParaRPr lang="en-US" altLang="zh-CN" sz="1600" kern="1200" dirty="0" smtClean="0">
                        <a:solidFill>
                          <a:schemeClr val="tx1"/>
                        </a:solidFill>
                        <a:latin typeface="微软雅黑" pitchFamily="34" charset="-122"/>
                        <a:ea typeface="微软雅黑" pitchFamily="34" charset="-122"/>
                        <a:cs typeface="+mn-cs"/>
                      </a:endParaRPr>
                    </a:p>
                    <a:p>
                      <a:pPr marL="457200" lvl="1" algn="l" defTabSz="914400" rtl="0" eaLnBrk="1" latinLnBrk="0" hangingPunct="1">
                        <a:buFont typeface="Arial" pitchFamily="34" charset="0"/>
                        <a:buChar char="•"/>
                      </a:pPr>
                      <a:r>
                        <a:rPr lang="zh-CN" altLang="en-US" sz="1600" kern="1200" dirty="0" smtClean="0">
                          <a:solidFill>
                            <a:schemeClr val="tx1"/>
                          </a:solidFill>
                          <a:latin typeface="微软雅黑" pitchFamily="34" charset="-122"/>
                          <a:ea typeface="微软雅黑" pitchFamily="34" charset="-122"/>
                          <a:cs typeface="+mn-cs"/>
                        </a:rPr>
                        <a:t>同一家庭、工作单位、托幼机构或学校是否有聚集性发病</a:t>
                      </a:r>
                      <a:endParaRPr lang="en-US" altLang="zh-CN" sz="1600" kern="1200" dirty="0" smtClean="0">
                        <a:solidFill>
                          <a:schemeClr val="tx1"/>
                        </a:solidFill>
                        <a:latin typeface="微软雅黑" pitchFamily="34" charset="-122"/>
                        <a:ea typeface="微软雅黑" pitchFamily="34" charset="-122"/>
                        <a:cs typeface="+mn-cs"/>
                      </a:endParaRPr>
                    </a:p>
                    <a:p>
                      <a:pPr marL="457200" lvl="1" algn="l" defTabSz="914400" rtl="0" eaLnBrk="1" latinLnBrk="0" hangingPunct="1">
                        <a:buFont typeface="Arial" pitchFamily="34" charset="0"/>
                        <a:buChar char="•"/>
                      </a:pPr>
                      <a:r>
                        <a:rPr lang="zh-CN" altLang="en-US" sz="1600" kern="1200" dirty="0" smtClean="0">
                          <a:solidFill>
                            <a:schemeClr val="tx1"/>
                          </a:solidFill>
                          <a:latin typeface="微软雅黑" pitchFamily="34" charset="-122"/>
                          <a:ea typeface="微软雅黑" pitchFamily="34" charset="-122"/>
                          <a:cs typeface="+mn-cs"/>
                        </a:rPr>
                        <a:t>临床严重程度</a:t>
                      </a:r>
                      <a:endParaRPr lang="en-US" altLang="zh-CN" sz="1600" kern="1200" dirty="0" smtClean="0">
                        <a:solidFill>
                          <a:schemeClr val="tx1"/>
                        </a:solidFill>
                        <a:latin typeface="微软雅黑" pitchFamily="34" charset="-122"/>
                        <a:ea typeface="微软雅黑" pitchFamily="34" charset="-122"/>
                        <a:cs typeface="+mn-cs"/>
                      </a:endParaRPr>
                    </a:p>
                    <a:p>
                      <a:pPr marL="457200" lvl="1" algn="l" defTabSz="914400" rtl="0" eaLnBrk="1" latinLnBrk="0" hangingPunct="1">
                        <a:buFont typeface="Arial" pitchFamily="34" charset="0"/>
                        <a:buChar char="•"/>
                      </a:pPr>
                      <a:r>
                        <a:rPr lang="zh-CN" altLang="en-US" sz="1600" kern="1200" dirty="0" smtClean="0">
                          <a:solidFill>
                            <a:schemeClr val="tx1"/>
                          </a:solidFill>
                          <a:latin typeface="微软雅黑" pitchFamily="34" charset="-122"/>
                          <a:ea typeface="微软雅黑" pitchFamily="34" charset="-122"/>
                          <a:cs typeface="+mn-cs"/>
                        </a:rPr>
                        <a:t>是否住院</a:t>
                      </a:r>
                      <a:endParaRPr lang="en-US" altLang="zh-CN" sz="1600" kern="1200" dirty="0" smtClean="0">
                        <a:solidFill>
                          <a:schemeClr val="tx1"/>
                        </a:solidFill>
                        <a:latin typeface="微软雅黑" pitchFamily="34" charset="-122"/>
                        <a:ea typeface="微软雅黑" pitchFamily="34" charset="-122"/>
                        <a:cs typeface="+mn-cs"/>
                      </a:endParaRPr>
                    </a:p>
                    <a:p>
                      <a:pPr marL="457200" lvl="1" algn="l" defTabSz="914400" rtl="0" eaLnBrk="1" latinLnBrk="0" hangingPunct="1">
                        <a:buFont typeface="Arial" pitchFamily="34" charset="0"/>
                        <a:buChar char="•"/>
                      </a:pPr>
                      <a:r>
                        <a:rPr lang="zh-CN" altLang="en-US" sz="1600" kern="1200" dirty="0" smtClean="0">
                          <a:solidFill>
                            <a:schemeClr val="tx1"/>
                          </a:solidFill>
                          <a:latin typeface="微软雅黑" pitchFamily="34" charset="-122"/>
                          <a:ea typeface="微软雅黑" pitchFamily="34" charset="-122"/>
                          <a:cs typeface="+mn-cs"/>
                        </a:rPr>
                        <a:t>是否入住</a:t>
                      </a:r>
                      <a:r>
                        <a:rPr lang="en-US" altLang="zh-CN" sz="1600" kern="1200" dirty="0" smtClean="0">
                          <a:solidFill>
                            <a:schemeClr val="tx1"/>
                          </a:solidFill>
                          <a:latin typeface="微软雅黑" pitchFamily="34" charset="-122"/>
                          <a:ea typeface="微软雅黑" pitchFamily="34" charset="-122"/>
                          <a:cs typeface="+mn-cs"/>
                        </a:rPr>
                        <a:t>ICU</a:t>
                      </a:r>
                    </a:p>
                  </a:txBody>
                  <a:tcPr>
                    <a:noFill/>
                  </a:tcPr>
                </a:tc>
                <a:extLst>
                  <a:ext uri="{0D108BD9-81ED-4DB2-BD59-A6C34878D82A}">
                    <a16:rowId xmlns:a16="http://schemas.microsoft.com/office/drawing/2014/main" xmlns="" val="10002"/>
                  </a:ext>
                </a:extLst>
              </a:tr>
              <a:tr h="1236463">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b="1" dirty="0">
                        <a:latin typeface="华文细黑" pitchFamily="2" charset="-122"/>
                        <a:ea typeface="华文细黑" pitchFamily="2" charset="-122"/>
                      </a:endParaRPr>
                    </a:p>
                  </a:txBody>
                  <a:tcPr>
                    <a:noFill/>
                  </a:tcPr>
                </a:tc>
                <a:tc>
                  <a:txBody>
                    <a:bodyPr/>
                    <a:lstStyle/>
                    <a:p>
                      <a:pPr algn="ctr"/>
                      <a:r>
                        <a:rPr lang="zh-CN" altLang="en-US" b="1" dirty="0" smtClean="0">
                          <a:latin typeface="华文细黑" pitchFamily="2" charset="-122"/>
                          <a:ea typeface="华文细黑" pitchFamily="2" charset="-122"/>
                        </a:rPr>
                        <a:t>改变的内容</a:t>
                      </a:r>
                      <a:endParaRPr lang="zh-CN" altLang="en-US" b="1" dirty="0">
                        <a:latin typeface="华文细黑" pitchFamily="2" charset="-122"/>
                        <a:ea typeface="华文细黑" pitchFamily="2" charset="-122"/>
                      </a:endParaRPr>
                    </a:p>
                  </a:txBody>
                  <a:tcPr>
                    <a:noFill/>
                  </a:tcPr>
                </a:tc>
                <a:tc>
                  <a:txBody>
                    <a:bodyPr/>
                    <a:lstStyle/>
                    <a:p>
                      <a:pPr marL="0" algn="l" defTabSz="914400" rtl="0" eaLnBrk="1" latinLnBrk="0" hangingPunct="1">
                        <a:buFont typeface="Arial" pitchFamily="34" charset="0"/>
                        <a:buChar char="•"/>
                      </a:pPr>
                      <a:r>
                        <a:rPr lang="zh-CN" altLang="en-US" sz="1600" kern="1200" dirty="0" smtClean="0">
                          <a:solidFill>
                            <a:schemeClr val="tx1"/>
                          </a:solidFill>
                          <a:latin typeface="微软雅黑" pitchFamily="34" charset="-122"/>
                          <a:ea typeface="微软雅黑" pitchFamily="34" charset="-122"/>
                          <a:cs typeface="+mn-cs"/>
                        </a:rPr>
                        <a:t>既往病史：选项变化</a:t>
                      </a:r>
                      <a:endParaRPr lang="en-US" altLang="zh-CN" sz="1600" kern="1200" dirty="0" smtClean="0">
                        <a:solidFill>
                          <a:schemeClr val="tx1"/>
                        </a:solidFill>
                        <a:latin typeface="微软雅黑" pitchFamily="34" charset="-122"/>
                        <a:ea typeface="微软雅黑" pitchFamily="34" charset="-122"/>
                        <a:cs typeface="+mn-cs"/>
                      </a:endParaRPr>
                    </a:p>
                    <a:p>
                      <a:pPr marL="0" algn="l" defTabSz="914400" rtl="0" eaLnBrk="1" latinLnBrk="0" hangingPunct="1">
                        <a:buFont typeface="Arial" pitchFamily="34" charset="0"/>
                        <a:buChar char="•"/>
                      </a:pPr>
                      <a:r>
                        <a:rPr lang="zh-CN" altLang="en-US" sz="1600" kern="1200" dirty="0" smtClean="0">
                          <a:solidFill>
                            <a:schemeClr val="tx1"/>
                          </a:solidFill>
                          <a:latin typeface="微软雅黑" pitchFamily="34" charset="-122"/>
                          <a:ea typeface="微软雅黑" pitchFamily="34" charset="-122"/>
                          <a:cs typeface="+mn-cs"/>
                        </a:rPr>
                        <a:t>实验室检查结果：仅收集异常检测结果</a:t>
                      </a:r>
                      <a:endParaRPr lang="en-US" altLang="zh-CN" sz="1600" kern="1200" dirty="0" smtClean="0">
                        <a:solidFill>
                          <a:schemeClr val="tx1"/>
                        </a:solidFill>
                        <a:latin typeface="微软雅黑" pitchFamily="34" charset="-122"/>
                        <a:ea typeface="微软雅黑" pitchFamily="34" charset="-122"/>
                        <a:cs typeface="+mn-cs"/>
                      </a:endParaRPr>
                    </a:p>
                    <a:p>
                      <a:pPr marL="0" algn="l" defTabSz="914400" rtl="0" eaLnBrk="1" latinLnBrk="0" hangingPunct="1">
                        <a:buFont typeface="Arial" pitchFamily="34" charset="0"/>
                        <a:buChar char="•"/>
                      </a:pPr>
                      <a:r>
                        <a:rPr lang="zh-CN" altLang="en-US" sz="1600" kern="1200" dirty="0" smtClean="0">
                          <a:solidFill>
                            <a:schemeClr val="tx1"/>
                          </a:solidFill>
                          <a:latin typeface="微软雅黑" pitchFamily="34" charset="-122"/>
                          <a:ea typeface="微软雅黑" pitchFamily="34" charset="-122"/>
                          <a:cs typeface="+mn-cs"/>
                        </a:rPr>
                        <a:t>服药种类：改为选择项</a:t>
                      </a:r>
                      <a:endParaRPr lang="en-US" altLang="zh-CN" sz="1600" kern="1200" dirty="0" smtClean="0">
                        <a:solidFill>
                          <a:schemeClr val="tx1"/>
                        </a:solidFill>
                        <a:latin typeface="微软雅黑" pitchFamily="34" charset="-122"/>
                        <a:ea typeface="微软雅黑" pitchFamily="34" charset="-122"/>
                        <a:cs typeface="+mn-cs"/>
                      </a:endParaRPr>
                    </a:p>
                    <a:p>
                      <a:pPr marL="0" algn="l" defTabSz="914400" rtl="0" eaLnBrk="1" latinLnBrk="0" hangingPunct="1">
                        <a:buFont typeface="Arial" pitchFamily="34" charset="0"/>
                        <a:buChar char="•"/>
                      </a:pPr>
                      <a:r>
                        <a:rPr lang="zh-CN" altLang="en-US" sz="1600" kern="1200" dirty="0" smtClean="0">
                          <a:solidFill>
                            <a:schemeClr val="tx1"/>
                          </a:solidFill>
                          <a:latin typeface="微软雅黑" pitchFamily="34" charset="-122"/>
                          <a:ea typeface="微软雅黑" pitchFamily="34" charset="-122"/>
                          <a:cs typeface="+mn-cs"/>
                        </a:rPr>
                        <a:t>感染来源调查部分优化了结构，调查内容与第一版相同</a:t>
                      </a:r>
                    </a:p>
                  </a:txBody>
                  <a:tcPr>
                    <a:no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95581252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2628428808"/>
              </p:ext>
            </p:extLst>
          </p:nvPr>
        </p:nvGraphicFramePr>
        <p:xfrm>
          <a:off x="251520" y="1178560"/>
          <a:ext cx="8496945" cy="5506720"/>
        </p:xfrm>
        <a:graphic>
          <a:graphicData uri="http://schemas.openxmlformats.org/drawingml/2006/table">
            <a:tbl>
              <a:tblPr firstRow="1" bandRow="1">
                <a:tableStyleId>{C4B1156A-380E-4F78-BDF5-A606A8083BF9}</a:tableStyleId>
              </a:tblPr>
              <a:tblGrid>
                <a:gridCol w="1008112">
                  <a:extLst>
                    <a:ext uri="{9D8B030D-6E8A-4147-A177-3AD203B41FA5}">
                      <a16:colId xmlns:a16="http://schemas.microsoft.com/office/drawing/2014/main" xmlns="" val="20000"/>
                    </a:ext>
                  </a:extLst>
                </a:gridCol>
                <a:gridCol w="1872208">
                  <a:extLst>
                    <a:ext uri="{9D8B030D-6E8A-4147-A177-3AD203B41FA5}">
                      <a16:colId xmlns:a16="http://schemas.microsoft.com/office/drawing/2014/main" xmlns="" val="20001"/>
                    </a:ext>
                  </a:extLst>
                </a:gridCol>
                <a:gridCol w="2664296">
                  <a:extLst>
                    <a:ext uri="{9D8B030D-6E8A-4147-A177-3AD203B41FA5}">
                      <a16:colId xmlns:a16="http://schemas.microsoft.com/office/drawing/2014/main" xmlns="" val="20002"/>
                    </a:ext>
                  </a:extLst>
                </a:gridCol>
                <a:gridCol w="2952329">
                  <a:extLst>
                    <a:ext uri="{9D8B030D-6E8A-4147-A177-3AD203B41FA5}">
                      <a16:colId xmlns:a16="http://schemas.microsoft.com/office/drawing/2014/main" xmlns="" val="20003"/>
                    </a:ext>
                  </a:extLst>
                </a:gridCol>
              </a:tblGrid>
              <a:tr h="370840">
                <a:tc>
                  <a:txBody>
                    <a:bodyPr/>
                    <a:lstStyle/>
                    <a:p>
                      <a:pPr algn="ctr"/>
                      <a:r>
                        <a:rPr lang="zh-CN" altLang="en-US" b="1" dirty="0" smtClean="0">
                          <a:latin typeface="华文细黑" pitchFamily="2" charset="-122"/>
                          <a:ea typeface="华文细黑" pitchFamily="2" charset="-122"/>
                        </a:rPr>
                        <a:t>框架</a:t>
                      </a:r>
                      <a:endParaRPr lang="zh-CN" altLang="en-US" b="1" dirty="0">
                        <a:latin typeface="华文细黑" pitchFamily="2" charset="-122"/>
                        <a:ea typeface="华文细黑" pitchFamily="2" charset="-122"/>
                      </a:endParaRPr>
                    </a:p>
                  </a:txBody>
                  <a:tcPr/>
                </a:tc>
                <a:tc>
                  <a:txBody>
                    <a:bodyPr/>
                    <a:lstStyle/>
                    <a:p>
                      <a:pPr algn="ctr"/>
                      <a:r>
                        <a:rPr lang="zh-CN" altLang="en-US" b="1" dirty="0" smtClean="0">
                          <a:latin typeface="华文细黑" pitchFamily="2" charset="-122"/>
                          <a:ea typeface="华文细黑" pitchFamily="2" charset="-122"/>
                        </a:rPr>
                        <a:t>具体内容</a:t>
                      </a:r>
                      <a:endParaRPr lang="zh-CN" altLang="en-US" b="1" dirty="0">
                        <a:latin typeface="华文细黑" pitchFamily="2" charset="-122"/>
                        <a:ea typeface="华文细黑" pitchFamily="2" charset="-122"/>
                      </a:endParaRPr>
                    </a:p>
                  </a:txBody>
                  <a:tcPr/>
                </a:tc>
                <a:tc>
                  <a:txBody>
                    <a:bodyPr/>
                    <a:lstStyle/>
                    <a:p>
                      <a:pPr algn="ctr"/>
                      <a:r>
                        <a:rPr lang="zh-CN" altLang="en-US" dirty="0" smtClean="0">
                          <a:latin typeface="华文细黑" pitchFamily="2" charset="-122"/>
                          <a:ea typeface="华文细黑" pitchFamily="2" charset="-122"/>
                        </a:rPr>
                        <a:t>第一版</a:t>
                      </a:r>
                      <a:endParaRPr lang="zh-CN" altLang="en-US" dirty="0">
                        <a:latin typeface="华文细黑" pitchFamily="2" charset="-122"/>
                        <a:ea typeface="华文细黑" pitchFamily="2" charset="-122"/>
                      </a:endParaRPr>
                    </a:p>
                  </a:txBody>
                  <a:tcPr/>
                </a:tc>
                <a:tc>
                  <a:txBody>
                    <a:bodyPr/>
                    <a:lstStyle/>
                    <a:p>
                      <a:pPr algn="ctr"/>
                      <a:r>
                        <a:rPr lang="zh-CN" altLang="en-US" dirty="0" smtClean="0">
                          <a:latin typeface="华文细黑" pitchFamily="2" charset="-122"/>
                          <a:ea typeface="华文细黑" pitchFamily="2" charset="-122"/>
                        </a:rPr>
                        <a:t>第二版</a:t>
                      </a:r>
                      <a:endParaRPr lang="zh-CN" altLang="en-US" dirty="0">
                        <a:latin typeface="华文细黑" pitchFamily="2" charset="-122"/>
                        <a:ea typeface="华文细黑" pitchFamily="2" charset="-122"/>
                      </a:endParaRPr>
                    </a:p>
                  </a:txBody>
                  <a:tcPr/>
                </a:tc>
                <a:extLst>
                  <a:ext uri="{0D108BD9-81ED-4DB2-BD59-A6C34878D82A}">
                    <a16:rowId xmlns:a16="http://schemas.microsoft.com/office/drawing/2014/main" xmlns="" val="10000"/>
                  </a:ext>
                </a:extLst>
              </a:tr>
              <a:tr h="370840">
                <a:tc rowSpan="2">
                  <a:txBody>
                    <a:bodyPr/>
                    <a:lstStyle/>
                    <a:p>
                      <a:pPr algn="ctr"/>
                      <a:r>
                        <a:rPr lang="zh-CN" altLang="en-US" b="1" dirty="0" smtClean="0">
                          <a:latin typeface="华文细黑" pitchFamily="2" charset="-122"/>
                          <a:ea typeface="华文细黑" pitchFamily="2" charset="-122"/>
                        </a:rPr>
                        <a:t>前言部分</a:t>
                      </a:r>
                      <a:endParaRPr lang="zh-CN" altLang="en-US" b="1" dirty="0">
                        <a:latin typeface="华文细黑" pitchFamily="2" charset="-122"/>
                        <a:ea typeface="华文细黑" pitchFamily="2" charset="-122"/>
                      </a:endParaRPr>
                    </a:p>
                  </a:txBody>
                  <a:tcPr>
                    <a:noFill/>
                  </a:tcPr>
                </a:tc>
                <a:tc>
                  <a:txBody>
                    <a:bodyPr/>
                    <a:lstStyle/>
                    <a:p>
                      <a:pPr algn="ctr"/>
                      <a:r>
                        <a:rPr lang="zh-CN" altLang="en-US" sz="1800" b="1" kern="1200" dirty="0" smtClean="0">
                          <a:solidFill>
                            <a:schemeClr val="dk1"/>
                          </a:solidFill>
                          <a:latin typeface="华文细黑" pitchFamily="2" charset="-122"/>
                          <a:ea typeface="华文细黑" pitchFamily="2" charset="-122"/>
                          <a:cs typeface="+mn-cs"/>
                        </a:rPr>
                        <a:t>疾病潜伏期</a:t>
                      </a:r>
                      <a:endParaRPr lang="zh-CN" altLang="en-US" sz="1800" b="1" kern="1200" dirty="0">
                        <a:solidFill>
                          <a:schemeClr val="dk1"/>
                        </a:solidFill>
                        <a:latin typeface="华文细黑" pitchFamily="2" charset="-122"/>
                        <a:ea typeface="华文细黑" pitchFamily="2" charset="-122"/>
                        <a:cs typeface="+mn-cs"/>
                      </a:endParaRPr>
                    </a:p>
                  </a:txBody>
                  <a:tcPr>
                    <a:noFill/>
                  </a:tcPr>
                </a:tc>
                <a:tc>
                  <a:txBody>
                    <a:bodyPr/>
                    <a:lstStyle/>
                    <a:p>
                      <a:r>
                        <a:rPr lang="en-US" altLang="zh-CN" dirty="0" smtClean="0">
                          <a:latin typeface="华文细黑" pitchFamily="2" charset="-122"/>
                          <a:ea typeface="华文细黑" pitchFamily="2" charset="-122"/>
                        </a:rPr>
                        <a:t>12</a:t>
                      </a:r>
                      <a:r>
                        <a:rPr lang="zh-CN" altLang="en-US" dirty="0" smtClean="0">
                          <a:latin typeface="华文细黑" pitchFamily="2" charset="-122"/>
                          <a:ea typeface="华文细黑" pitchFamily="2" charset="-122"/>
                        </a:rPr>
                        <a:t>天</a:t>
                      </a:r>
                      <a:endParaRPr lang="zh-CN" altLang="en-US" dirty="0">
                        <a:latin typeface="华文细黑" pitchFamily="2" charset="-122"/>
                        <a:ea typeface="华文细黑" pitchFamily="2" charset="-122"/>
                      </a:endParaRPr>
                    </a:p>
                  </a:txBody>
                  <a:tcPr>
                    <a:noFill/>
                  </a:tcPr>
                </a:tc>
                <a:tc>
                  <a:txBody>
                    <a:bodyPr/>
                    <a:lstStyle/>
                    <a:p>
                      <a:r>
                        <a:rPr lang="en-US" altLang="zh-CN" dirty="0" smtClean="0">
                          <a:latin typeface="华文细黑" pitchFamily="2" charset="-122"/>
                          <a:ea typeface="华文细黑" pitchFamily="2" charset="-122"/>
                        </a:rPr>
                        <a:t>14</a:t>
                      </a:r>
                      <a:r>
                        <a:rPr lang="zh-CN" altLang="en-US" dirty="0" smtClean="0">
                          <a:latin typeface="华文细黑" pitchFamily="2" charset="-122"/>
                          <a:ea typeface="华文细黑" pitchFamily="2" charset="-122"/>
                        </a:rPr>
                        <a:t>天</a:t>
                      </a:r>
                      <a:endParaRPr lang="zh-CN" altLang="en-US" dirty="0">
                        <a:latin typeface="华文细黑" pitchFamily="2" charset="-122"/>
                        <a:ea typeface="华文细黑" pitchFamily="2" charset="-122"/>
                      </a:endParaRPr>
                    </a:p>
                  </a:txBody>
                  <a:tcPr>
                    <a:noFill/>
                  </a:tcPr>
                </a:tc>
                <a:extLst>
                  <a:ext uri="{0D108BD9-81ED-4DB2-BD59-A6C34878D82A}">
                    <a16:rowId xmlns:a16="http://schemas.microsoft.com/office/drawing/2014/main" xmlns="" val="10001"/>
                  </a:ext>
                </a:extLst>
              </a:tr>
              <a:tr h="370840">
                <a:tc vMerge="1">
                  <a:txBody>
                    <a:bodyPr/>
                    <a:lstStyle/>
                    <a:p>
                      <a:pPr algn="ctr"/>
                      <a:endParaRPr lang="zh-CN" altLang="en-US" b="1" dirty="0"/>
                    </a:p>
                  </a:txBody>
                  <a:tcPr/>
                </a:tc>
                <a:tc>
                  <a:txBody>
                    <a:bodyPr/>
                    <a:lstStyle/>
                    <a:p>
                      <a:pPr algn="ctr"/>
                      <a:r>
                        <a:rPr lang="zh-CN" altLang="en-US" b="1" dirty="0" smtClean="0">
                          <a:latin typeface="华文细黑" pitchFamily="2" charset="-122"/>
                          <a:ea typeface="华文细黑" pitchFamily="2" charset="-122"/>
                        </a:rPr>
                        <a:t>是否人传人</a:t>
                      </a:r>
                      <a:endParaRPr lang="zh-CN" altLang="en-US" b="1" dirty="0">
                        <a:latin typeface="华文细黑" pitchFamily="2" charset="-122"/>
                        <a:ea typeface="华文细黑" pitchFamily="2" charset="-122"/>
                      </a:endParaRPr>
                    </a:p>
                  </a:txBody>
                  <a:tcPr>
                    <a:noFill/>
                  </a:tcPr>
                </a:tc>
                <a:tc>
                  <a:txBody>
                    <a:bodyPr/>
                    <a:lstStyle/>
                    <a:p>
                      <a:r>
                        <a:rPr lang="zh-CN" altLang="en-US" dirty="0" smtClean="0">
                          <a:latin typeface="华文细黑" pitchFamily="2" charset="-122"/>
                          <a:ea typeface="华文细黑" pitchFamily="2" charset="-122"/>
                        </a:rPr>
                        <a:t>病例暂无明确的人传人感 染</a:t>
                      </a:r>
                      <a:endParaRPr lang="zh-CN" altLang="en-US" dirty="0">
                        <a:latin typeface="华文细黑" pitchFamily="2" charset="-122"/>
                        <a:ea typeface="华文细黑" pitchFamily="2" charset="-122"/>
                      </a:endParaRPr>
                    </a:p>
                  </a:txBody>
                  <a:tcPr>
                    <a:noFill/>
                  </a:tcPr>
                </a:tc>
                <a:tc>
                  <a:txBody>
                    <a:bodyPr/>
                    <a:lstStyle/>
                    <a:p>
                      <a:r>
                        <a:rPr lang="zh-CN" altLang="zh-CN" sz="1800" kern="1200" dirty="0" smtClean="0">
                          <a:solidFill>
                            <a:schemeClr val="dk1"/>
                          </a:solidFill>
                          <a:effectLst/>
                          <a:latin typeface="华文细黑" pitchFamily="2" charset="-122"/>
                          <a:ea typeface="华文细黑" pitchFamily="2" charset="-122"/>
                          <a:cs typeface="+mn-cs"/>
                        </a:rPr>
                        <a:t>病例存在人传人情况</a:t>
                      </a:r>
                      <a:endParaRPr lang="zh-CN" altLang="en-US" dirty="0">
                        <a:latin typeface="华文细黑" pitchFamily="2" charset="-122"/>
                        <a:ea typeface="华文细黑" pitchFamily="2" charset="-122"/>
                      </a:endParaRPr>
                    </a:p>
                  </a:txBody>
                  <a:tcPr>
                    <a:noFill/>
                  </a:tcPr>
                </a:tc>
                <a:extLst>
                  <a:ext uri="{0D108BD9-81ED-4DB2-BD59-A6C34878D82A}">
                    <a16:rowId xmlns:a16="http://schemas.microsoft.com/office/drawing/2014/main" xmlns="" val="10002"/>
                  </a:ext>
                </a:extLst>
              </a:tr>
              <a:tr h="370840">
                <a:tc rowSpan="2">
                  <a:txBody>
                    <a:bodyPr/>
                    <a:lstStyle/>
                    <a:p>
                      <a:pPr algn="ctr"/>
                      <a:r>
                        <a:rPr lang="zh-CN" altLang="en-US" b="1" dirty="0" smtClean="0">
                          <a:latin typeface="华文细黑" pitchFamily="2" charset="-122"/>
                          <a:ea typeface="华文细黑" pitchFamily="2" charset="-122"/>
                        </a:rPr>
                        <a:t>判定标准</a:t>
                      </a:r>
                      <a:endParaRPr lang="zh-CN" altLang="en-US" b="1" dirty="0">
                        <a:latin typeface="华文细黑" pitchFamily="2" charset="-122"/>
                        <a:ea typeface="华文细黑" pitchFamily="2" charset="-122"/>
                      </a:endParaRPr>
                    </a:p>
                  </a:txBody>
                  <a:tcPr>
                    <a:solidFill>
                      <a:schemeClr val="bg2">
                        <a:lumMod val="20000"/>
                        <a:lumOff val="80000"/>
                      </a:schemeClr>
                    </a:solidFill>
                  </a:tcPr>
                </a:tc>
                <a:tc>
                  <a:txBody>
                    <a:bodyPr/>
                    <a:lstStyle/>
                    <a:p>
                      <a:pPr algn="ctr"/>
                      <a:r>
                        <a:rPr lang="zh-CN" altLang="en-US" b="1" dirty="0" smtClean="0">
                          <a:latin typeface="华文细黑" pitchFamily="2" charset="-122"/>
                          <a:ea typeface="华文细黑" pitchFamily="2" charset="-122"/>
                        </a:rPr>
                        <a:t>标题顺序改变</a:t>
                      </a:r>
                      <a:endParaRPr lang="zh-CN" altLang="en-US" b="1" dirty="0">
                        <a:latin typeface="华文细黑" pitchFamily="2" charset="-122"/>
                        <a:ea typeface="华文细黑" pitchFamily="2" charset="-122"/>
                      </a:endParaRPr>
                    </a:p>
                  </a:txBody>
                  <a:tcPr>
                    <a:solidFill>
                      <a:schemeClr val="bg2">
                        <a:lumMod val="20000"/>
                        <a:lumOff val="80000"/>
                      </a:schemeClr>
                    </a:solidFill>
                  </a:tcPr>
                </a:tc>
                <a:tc>
                  <a:txBody>
                    <a:bodyPr/>
                    <a:lstStyle/>
                    <a:p>
                      <a:r>
                        <a:rPr lang="zh-CN" altLang="en-US" dirty="0" smtClean="0">
                          <a:latin typeface="华文细黑" pitchFamily="2" charset="-122"/>
                          <a:ea typeface="华文细黑" pitchFamily="2" charset="-122"/>
                        </a:rPr>
                        <a:t>（一）</a:t>
                      </a:r>
                      <a:r>
                        <a:rPr lang="zh-CN" altLang="zh-CN" sz="1800" kern="1200" dirty="0" smtClean="0">
                          <a:solidFill>
                            <a:schemeClr val="dk1"/>
                          </a:solidFill>
                          <a:effectLst/>
                          <a:latin typeface="华文细黑" pitchFamily="2" charset="-122"/>
                          <a:ea typeface="华文细黑" pitchFamily="2" charset="-122"/>
                          <a:cs typeface="+mn-cs"/>
                        </a:rPr>
                        <a:t>可疑暴露者</a:t>
                      </a:r>
                      <a:endParaRPr lang="en-US" altLang="zh-CN" sz="1800" kern="1200" dirty="0" smtClean="0">
                        <a:solidFill>
                          <a:schemeClr val="dk1"/>
                        </a:solidFill>
                        <a:effectLst/>
                        <a:latin typeface="华文细黑" pitchFamily="2" charset="-122"/>
                        <a:ea typeface="华文细黑"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华文细黑" pitchFamily="2" charset="-122"/>
                          <a:ea typeface="华文细黑" pitchFamily="2" charset="-122"/>
                        </a:rPr>
                        <a:t>（二）</a:t>
                      </a:r>
                      <a:r>
                        <a:rPr lang="zh-CN" altLang="zh-CN" sz="1800" kern="1200" dirty="0" smtClean="0">
                          <a:solidFill>
                            <a:schemeClr val="dk1"/>
                          </a:solidFill>
                          <a:effectLst/>
                          <a:latin typeface="华文细黑" pitchFamily="2" charset="-122"/>
                          <a:ea typeface="华文细黑" pitchFamily="2" charset="-122"/>
                          <a:cs typeface="+mn-cs"/>
                        </a:rPr>
                        <a:t>病例的密切接触者</a:t>
                      </a:r>
                      <a:endParaRPr lang="zh-CN" altLang="en-US" dirty="0" smtClean="0">
                        <a:latin typeface="华文细黑" pitchFamily="2" charset="-122"/>
                        <a:ea typeface="华文细黑" pitchFamily="2" charset="-122"/>
                      </a:endParaRPr>
                    </a:p>
                  </a:txBody>
                  <a:tcPr>
                    <a:solidFill>
                      <a:schemeClr val="bg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华文细黑" pitchFamily="2" charset="-122"/>
                          <a:ea typeface="华文细黑" pitchFamily="2" charset="-122"/>
                        </a:rPr>
                        <a:t>（一）</a:t>
                      </a:r>
                      <a:r>
                        <a:rPr lang="zh-CN" altLang="zh-CN" sz="1800" kern="1200" dirty="0" smtClean="0">
                          <a:solidFill>
                            <a:schemeClr val="dk1"/>
                          </a:solidFill>
                          <a:effectLst/>
                          <a:latin typeface="华文细黑" pitchFamily="2" charset="-122"/>
                          <a:ea typeface="华文细黑" pitchFamily="2" charset="-122"/>
                          <a:cs typeface="+mn-cs"/>
                        </a:rPr>
                        <a:t>病例的密切接触者</a:t>
                      </a:r>
                      <a:endParaRPr lang="zh-CN" altLang="en-US" dirty="0" smtClean="0">
                        <a:latin typeface="华文细黑" pitchFamily="2" charset="-122"/>
                        <a:ea typeface="华文细黑"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华文细黑" pitchFamily="2" charset="-122"/>
                          <a:ea typeface="华文细黑" pitchFamily="2" charset="-122"/>
                        </a:rPr>
                        <a:t>（二）</a:t>
                      </a:r>
                      <a:r>
                        <a:rPr lang="zh-CN" altLang="zh-CN" sz="1800" kern="1200" dirty="0" smtClean="0">
                          <a:solidFill>
                            <a:schemeClr val="dk1"/>
                          </a:solidFill>
                          <a:effectLst/>
                          <a:latin typeface="华文细黑" pitchFamily="2" charset="-122"/>
                          <a:ea typeface="华文细黑" pitchFamily="2" charset="-122"/>
                          <a:cs typeface="+mn-cs"/>
                        </a:rPr>
                        <a:t>可疑暴露者</a:t>
                      </a:r>
                      <a:endParaRPr lang="en-US" altLang="zh-CN" sz="1800" kern="1200" dirty="0" smtClean="0">
                        <a:solidFill>
                          <a:schemeClr val="dk1"/>
                        </a:solidFill>
                        <a:effectLst/>
                        <a:latin typeface="华文细黑" pitchFamily="2" charset="-122"/>
                        <a:ea typeface="华文细黑" pitchFamily="2" charset="-122"/>
                        <a:cs typeface="+mn-cs"/>
                      </a:endParaRPr>
                    </a:p>
                  </a:txBody>
                  <a:tcPr>
                    <a:solidFill>
                      <a:schemeClr val="bg2">
                        <a:lumMod val="20000"/>
                        <a:lumOff val="80000"/>
                      </a:schemeClr>
                    </a:solidFill>
                  </a:tcPr>
                </a:tc>
                <a:extLst>
                  <a:ext uri="{0D108BD9-81ED-4DB2-BD59-A6C34878D82A}">
                    <a16:rowId xmlns:a16="http://schemas.microsoft.com/office/drawing/2014/main" xmlns="" val="10003"/>
                  </a:ext>
                </a:extLst>
              </a:tr>
              <a:tr h="741680">
                <a:tc vMerge="1">
                  <a:txBody>
                    <a:bodyPr/>
                    <a:lstStyle/>
                    <a:p>
                      <a:pPr algn="ctr"/>
                      <a:endParaRPr lang="zh-CN" altLang="en-US" b="1" dirty="0"/>
                    </a:p>
                  </a:txBody>
                  <a:tcPr/>
                </a:tc>
                <a:tc>
                  <a:txBody>
                    <a:bodyPr/>
                    <a:lstStyle/>
                    <a:p>
                      <a:pPr algn="ctr"/>
                      <a:r>
                        <a:rPr lang="zh-CN" altLang="en-US" b="1" dirty="0" smtClean="0">
                          <a:latin typeface="华文细黑" pitchFamily="2" charset="-122"/>
                          <a:ea typeface="华文细黑" pitchFamily="2" charset="-122"/>
                        </a:rPr>
                        <a:t>密切接触者判定</a:t>
                      </a:r>
                      <a:endParaRPr lang="zh-CN" altLang="en-US" b="1" dirty="0">
                        <a:latin typeface="华文细黑" pitchFamily="2" charset="-122"/>
                        <a:ea typeface="华文细黑" pitchFamily="2" charset="-122"/>
                      </a:endParaRPr>
                    </a:p>
                  </a:txBody>
                  <a:tcPr>
                    <a:solidFill>
                      <a:schemeClr val="bg2">
                        <a:lumMod val="20000"/>
                        <a:lumOff val="80000"/>
                      </a:schemeClr>
                    </a:solidFill>
                  </a:tcPr>
                </a:tc>
                <a:tc>
                  <a:txBody>
                    <a:bodyPr/>
                    <a:lstStyle/>
                    <a:p>
                      <a:r>
                        <a:rPr lang="en-US" altLang="zh-CN" dirty="0" smtClean="0">
                          <a:latin typeface="华文细黑" pitchFamily="2" charset="-122"/>
                          <a:ea typeface="华文细黑" pitchFamily="2" charset="-122"/>
                        </a:rPr>
                        <a:t>1.</a:t>
                      </a:r>
                      <a:r>
                        <a:rPr lang="zh-CN" altLang="en-US" dirty="0" smtClean="0">
                          <a:latin typeface="华文细黑" pitchFamily="2" charset="-122"/>
                          <a:ea typeface="华文细黑" pitchFamily="2" charset="-122"/>
                        </a:rPr>
                        <a:t>与病例（观察和确诊病例）发病后有如下接触</a:t>
                      </a:r>
                      <a:endParaRPr lang="zh-CN" altLang="en-US" dirty="0">
                        <a:latin typeface="华文细黑" pitchFamily="2" charset="-122"/>
                        <a:ea typeface="华文细黑" pitchFamily="2" charset="-122"/>
                      </a:endParaRPr>
                    </a:p>
                  </a:txBody>
                  <a:tcPr>
                    <a:solidFill>
                      <a:schemeClr val="bg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latin typeface="华文细黑" pitchFamily="2" charset="-122"/>
                          <a:ea typeface="华文细黑" pitchFamily="2" charset="-122"/>
                        </a:rPr>
                        <a:t>1.</a:t>
                      </a:r>
                      <a:r>
                        <a:rPr lang="zh-CN" altLang="en-US" dirty="0" smtClean="0">
                          <a:latin typeface="华文细黑" pitchFamily="2" charset="-122"/>
                          <a:ea typeface="华文细黑" pitchFamily="2" charset="-122"/>
                        </a:rPr>
                        <a:t>与</a:t>
                      </a:r>
                      <a:r>
                        <a:rPr lang="zh-CN" altLang="en-US" dirty="0" smtClean="0">
                          <a:solidFill>
                            <a:srgbClr val="C00000"/>
                          </a:solidFill>
                          <a:latin typeface="华文细黑" pitchFamily="2" charset="-122"/>
                          <a:ea typeface="华文细黑" pitchFamily="2" charset="-122"/>
                        </a:rPr>
                        <a:t>病例发病后</a:t>
                      </a:r>
                      <a:r>
                        <a:rPr lang="zh-CN" altLang="en-US" dirty="0" smtClean="0">
                          <a:latin typeface="华文细黑" pitchFamily="2" charset="-122"/>
                          <a:ea typeface="华文细黑" pitchFamily="2" charset="-122"/>
                        </a:rPr>
                        <a:t>有如下接触</a:t>
                      </a:r>
                    </a:p>
                    <a:p>
                      <a:r>
                        <a:rPr lang="en-US" altLang="zh-CN" dirty="0" smtClean="0">
                          <a:latin typeface="华文细黑" pitchFamily="2" charset="-122"/>
                          <a:ea typeface="华文细黑" pitchFamily="2" charset="-122"/>
                        </a:rPr>
                        <a:t>2.</a:t>
                      </a:r>
                      <a:r>
                        <a:rPr lang="zh-CN" altLang="en-US" dirty="0" smtClean="0">
                          <a:latin typeface="华文细黑" pitchFamily="2" charset="-122"/>
                          <a:ea typeface="华文细黑" pitchFamily="2" charset="-122"/>
                        </a:rPr>
                        <a:t>对接触情形进行了解释</a:t>
                      </a:r>
                      <a:endParaRPr lang="zh-CN" altLang="en-US" dirty="0">
                        <a:latin typeface="华文细黑" pitchFamily="2" charset="-122"/>
                        <a:ea typeface="华文细黑" pitchFamily="2" charset="-122"/>
                      </a:endParaRPr>
                    </a:p>
                  </a:txBody>
                  <a:tcPr>
                    <a:solidFill>
                      <a:schemeClr val="bg2">
                        <a:lumMod val="20000"/>
                        <a:lumOff val="80000"/>
                      </a:schemeClr>
                    </a:solidFill>
                  </a:tcPr>
                </a:tc>
                <a:extLst>
                  <a:ext uri="{0D108BD9-81ED-4DB2-BD59-A6C34878D82A}">
                    <a16:rowId xmlns:a16="http://schemas.microsoft.com/office/drawing/2014/main" xmlns="" val="10004"/>
                  </a:ext>
                </a:extLst>
              </a:tr>
              <a:tr h="370840">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dirty="0" smtClean="0">
                          <a:latin typeface="华文细黑" pitchFamily="2" charset="-122"/>
                          <a:ea typeface="华文细黑" pitchFamily="2" charset="-122"/>
                        </a:rPr>
                        <a:t>管理要求</a:t>
                      </a:r>
                    </a:p>
                    <a:p>
                      <a:pPr algn="ctr"/>
                      <a:endParaRPr lang="zh-CN" altLang="en-US" b="1" dirty="0">
                        <a:latin typeface="华文细黑" pitchFamily="2" charset="-122"/>
                        <a:ea typeface="华文细黑" pitchFamily="2" charset="-122"/>
                      </a:endParaRPr>
                    </a:p>
                  </a:txBody>
                  <a:tcPr>
                    <a:noFill/>
                  </a:tcPr>
                </a:tc>
                <a:tc>
                  <a:txBody>
                    <a:bodyPr/>
                    <a:lstStyle/>
                    <a:p>
                      <a:pPr algn="ctr"/>
                      <a:r>
                        <a:rPr lang="zh-CN" altLang="en-US" b="1" dirty="0" smtClean="0">
                          <a:latin typeface="华文细黑" pitchFamily="2" charset="-122"/>
                          <a:ea typeface="华文细黑" pitchFamily="2" charset="-122"/>
                        </a:rPr>
                        <a:t>标题顺序及内容改变</a:t>
                      </a:r>
                      <a:endParaRPr lang="zh-CN" altLang="en-US" b="1" dirty="0">
                        <a:latin typeface="华文细黑" pitchFamily="2" charset="-122"/>
                        <a:ea typeface="华文细黑" pitchFamily="2" charset="-122"/>
                      </a:endParaRPr>
                    </a:p>
                  </a:txBody>
                  <a:tcPr>
                    <a:noFill/>
                  </a:tcPr>
                </a:tc>
                <a:tc>
                  <a:txBody>
                    <a:bodyPr/>
                    <a:lstStyle/>
                    <a:p>
                      <a:r>
                        <a:rPr lang="zh-CN" altLang="en-US" dirty="0" smtClean="0">
                          <a:latin typeface="华文细黑" pitchFamily="2" charset="-122"/>
                          <a:ea typeface="华文细黑" pitchFamily="2" charset="-122"/>
                        </a:rPr>
                        <a:t>（一）</a:t>
                      </a:r>
                      <a:r>
                        <a:rPr lang="zh-CN" altLang="zh-CN" sz="1800" kern="1200" dirty="0" smtClean="0">
                          <a:solidFill>
                            <a:schemeClr val="dk1"/>
                          </a:solidFill>
                          <a:effectLst/>
                          <a:latin typeface="华文细黑" pitchFamily="2" charset="-122"/>
                          <a:ea typeface="华文细黑" pitchFamily="2" charset="-122"/>
                          <a:cs typeface="+mn-cs"/>
                        </a:rPr>
                        <a:t>可疑暴露者</a:t>
                      </a:r>
                      <a:endParaRPr lang="en-US" altLang="zh-CN" sz="1800" kern="1200" dirty="0" smtClean="0">
                        <a:solidFill>
                          <a:schemeClr val="dk1"/>
                        </a:solidFill>
                        <a:effectLst/>
                        <a:latin typeface="华文细黑" pitchFamily="2" charset="-122"/>
                        <a:ea typeface="华文细黑"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华文细黑" pitchFamily="2" charset="-122"/>
                          <a:ea typeface="华文细黑" pitchFamily="2" charset="-122"/>
                        </a:rPr>
                        <a:t>（二）</a:t>
                      </a:r>
                      <a:r>
                        <a:rPr lang="zh-CN" altLang="zh-CN" sz="1800" kern="1200" dirty="0" smtClean="0">
                          <a:solidFill>
                            <a:schemeClr val="dk1"/>
                          </a:solidFill>
                          <a:effectLst/>
                          <a:latin typeface="华文细黑" pitchFamily="2" charset="-122"/>
                          <a:ea typeface="华文细黑" pitchFamily="2" charset="-122"/>
                          <a:cs typeface="+mn-cs"/>
                        </a:rPr>
                        <a:t>病例的密切接触者</a:t>
                      </a:r>
                      <a:endParaRPr lang="zh-CN" altLang="en-US" dirty="0" smtClean="0">
                        <a:latin typeface="华文细黑" pitchFamily="2" charset="-122"/>
                        <a:ea typeface="华文细黑" pitchFamily="2" charset="-122"/>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华文细黑" pitchFamily="2" charset="-122"/>
                          <a:ea typeface="华文细黑" pitchFamily="2" charset="-122"/>
                        </a:rPr>
                        <a:t>（一）</a:t>
                      </a:r>
                      <a:r>
                        <a:rPr lang="zh-CN" altLang="zh-CN" sz="1800" kern="1200" dirty="0" smtClean="0">
                          <a:solidFill>
                            <a:schemeClr val="dk1"/>
                          </a:solidFill>
                          <a:effectLst/>
                          <a:latin typeface="华文细黑" pitchFamily="2" charset="-122"/>
                          <a:ea typeface="华文细黑" pitchFamily="2" charset="-122"/>
                          <a:cs typeface="+mn-cs"/>
                        </a:rPr>
                        <a:t>病例的密切接触者进行医学观察</a:t>
                      </a:r>
                      <a:endParaRPr lang="zh-CN" altLang="en-US" dirty="0" smtClean="0">
                        <a:latin typeface="华文细黑" pitchFamily="2" charset="-122"/>
                        <a:ea typeface="华文细黑"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华文细黑" pitchFamily="2" charset="-122"/>
                          <a:ea typeface="华文细黑" pitchFamily="2" charset="-122"/>
                        </a:rPr>
                        <a:t>（二）</a:t>
                      </a:r>
                      <a:r>
                        <a:rPr lang="zh-CN" altLang="zh-CN" sz="1800" kern="1200" dirty="0" smtClean="0">
                          <a:solidFill>
                            <a:schemeClr val="dk1"/>
                          </a:solidFill>
                          <a:effectLst/>
                          <a:latin typeface="华文细黑" pitchFamily="2" charset="-122"/>
                          <a:ea typeface="华文细黑" pitchFamily="2" charset="-122"/>
                          <a:cs typeface="+mn-cs"/>
                        </a:rPr>
                        <a:t>对可疑暴露者开展健康告知工作</a:t>
                      </a:r>
                      <a:endParaRPr lang="en-US" altLang="zh-CN" sz="1800" kern="1200" dirty="0" smtClean="0">
                        <a:solidFill>
                          <a:schemeClr val="dk1"/>
                        </a:solidFill>
                        <a:effectLst/>
                        <a:latin typeface="华文细黑" pitchFamily="2" charset="-122"/>
                        <a:ea typeface="华文细黑" pitchFamily="2" charset="-122"/>
                        <a:cs typeface="+mn-cs"/>
                      </a:endParaRPr>
                    </a:p>
                  </a:txBody>
                  <a:tcPr>
                    <a:noFill/>
                  </a:tcPr>
                </a:tc>
                <a:extLst>
                  <a:ext uri="{0D108BD9-81ED-4DB2-BD59-A6C34878D82A}">
                    <a16:rowId xmlns:a16="http://schemas.microsoft.com/office/drawing/2014/main" xmlns="" val="10005"/>
                  </a:ext>
                </a:extLst>
              </a:tr>
              <a:tr h="370840">
                <a:tc vMerge="1">
                  <a:txBody>
                    <a:bodyPr/>
                    <a:lstStyle/>
                    <a:p>
                      <a:pPr algn="ctr"/>
                      <a:endParaRPr lang="zh-CN" altLang="en-US" b="1" dirty="0">
                        <a:latin typeface="华文细黑" pitchFamily="2" charset="-122"/>
                        <a:ea typeface="华文细黑" pitchFamily="2" charset="-122"/>
                      </a:endParaRPr>
                    </a:p>
                  </a:txBody>
                  <a:tcPr/>
                </a:tc>
                <a:tc>
                  <a:txBody>
                    <a:bodyPr/>
                    <a:lstStyle/>
                    <a:p>
                      <a:pPr algn="ctr"/>
                      <a:r>
                        <a:rPr lang="zh-CN" altLang="en-US" b="1" dirty="0" smtClean="0">
                          <a:latin typeface="华文细黑" pitchFamily="2" charset="-122"/>
                          <a:ea typeface="华文细黑" pitchFamily="2" charset="-122"/>
                        </a:rPr>
                        <a:t>呼吸道感染症状</a:t>
                      </a:r>
                      <a:endParaRPr lang="zh-CN" altLang="en-US" b="1" dirty="0">
                        <a:latin typeface="华文细黑" pitchFamily="2" charset="-122"/>
                        <a:ea typeface="华文细黑" pitchFamily="2" charset="-122"/>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华文细黑" pitchFamily="2" charset="-122"/>
                          <a:ea typeface="华文细黑" pitchFamily="2" charset="-122"/>
                        </a:rPr>
                        <a:t>明确发热为腋下体温</a:t>
                      </a:r>
                      <a:r>
                        <a:rPr lang="zh-CN" altLang="en-US" sz="1800" b="0" i="0" kern="1200" dirty="0" smtClean="0">
                          <a:solidFill>
                            <a:schemeClr val="dk1"/>
                          </a:solidFill>
                          <a:effectLst/>
                          <a:latin typeface="华文细黑" pitchFamily="2" charset="-122"/>
                          <a:ea typeface="华文细黑" pitchFamily="2" charset="-122"/>
                          <a:cs typeface="+mn-cs"/>
                        </a:rPr>
                        <a:t>≥</a:t>
                      </a:r>
                      <a:r>
                        <a:rPr lang="en-US" altLang="zh-CN" dirty="0" smtClean="0">
                          <a:latin typeface="华文细黑" pitchFamily="2" charset="-122"/>
                          <a:ea typeface="华文细黑" pitchFamily="2" charset="-122"/>
                        </a:rPr>
                        <a:t>37.3</a:t>
                      </a:r>
                      <a:r>
                        <a:rPr lang="zh-CN" altLang="zh-CN" sz="1800" kern="1200" dirty="0" smtClean="0">
                          <a:solidFill>
                            <a:schemeClr val="dk1"/>
                          </a:solidFill>
                          <a:effectLst/>
                          <a:latin typeface="华文细黑" pitchFamily="2" charset="-122"/>
                          <a:ea typeface="华文细黑" pitchFamily="2" charset="-122"/>
                          <a:cs typeface="+mn-cs"/>
                        </a:rPr>
                        <a:t>℃</a:t>
                      </a:r>
                      <a:endParaRPr lang="zh-CN" altLang="en-US" dirty="0" smtClean="0">
                        <a:latin typeface="华文细黑" pitchFamily="2" charset="-122"/>
                        <a:ea typeface="华文细黑" pitchFamily="2" charset="-122"/>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dk1"/>
                          </a:solidFill>
                          <a:effectLst/>
                          <a:latin typeface="华文细黑" pitchFamily="2" charset="-122"/>
                          <a:ea typeface="华文细黑" pitchFamily="2" charset="-122"/>
                          <a:cs typeface="+mn-cs"/>
                        </a:rPr>
                        <a:t>没有明确</a:t>
                      </a:r>
                      <a:endParaRPr lang="en-US" altLang="zh-CN" sz="1800" kern="1200" dirty="0" smtClean="0">
                        <a:solidFill>
                          <a:schemeClr val="dk1"/>
                        </a:solidFill>
                        <a:effectLst/>
                        <a:latin typeface="华文细黑" pitchFamily="2" charset="-122"/>
                        <a:ea typeface="华文细黑" pitchFamily="2" charset="-122"/>
                        <a:cs typeface="+mn-cs"/>
                      </a:endParaRPr>
                    </a:p>
                  </a:txBody>
                  <a:tcPr>
                    <a:noFill/>
                  </a:tcPr>
                </a:tc>
                <a:extLst>
                  <a:ext uri="{0D108BD9-81ED-4DB2-BD59-A6C34878D82A}">
                    <a16:rowId xmlns:a16="http://schemas.microsoft.com/office/drawing/2014/main" xmlns="" val="10006"/>
                  </a:ext>
                </a:extLst>
              </a:tr>
              <a:tr h="370840">
                <a:tc gridSpan="2">
                  <a:txBody>
                    <a:bodyPr/>
                    <a:lstStyle/>
                    <a:p>
                      <a:pPr algn="ctr"/>
                      <a:r>
                        <a:rPr lang="zh-CN" altLang="en-US" b="1" dirty="0" smtClean="0">
                          <a:latin typeface="华文细黑" pitchFamily="2" charset="-122"/>
                          <a:ea typeface="华文细黑" pitchFamily="2" charset="-122"/>
                        </a:rPr>
                        <a:t>表格</a:t>
                      </a:r>
                      <a:endParaRPr lang="zh-CN" altLang="en-US" b="1" dirty="0">
                        <a:latin typeface="华文细黑" pitchFamily="2" charset="-122"/>
                        <a:ea typeface="华文细黑" pitchFamily="2" charset="-122"/>
                      </a:endParaRPr>
                    </a:p>
                  </a:txBody>
                  <a:tcPr>
                    <a:noFill/>
                  </a:tcPr>
                </a:tc>
                <a:tc hMerge="1">
                  <a:txBody>
                    <a:bodyPr/>
                    <a:lstStyle/>
                    <a:p>
                      <a:pPr algn="ctr"/>
                      <a:endParaRPr lang="zh-CN" altLang="en-US" b="1" dirty="0">
                        <a:latin typeface="华文细黑" pitchFamily="2" charset="-122"/>
                        <a:ea typeface="华文细黑" pitchFamily="2" charset="-122"/>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latin typeface="华文细黑" pitchFamily="2" charset="-122"/>
                          <a:ea typeface="华文细黑" pitchFamily="2" charset="-122"/>
                        </a:rPr>
                        <a:t>3</a:t>
                      </a:r>
                      <a:r>
                        <a:rPr lang="zh-CN" altLang="en-US" dirty="0" smtClean="0">
                          <a:latin typeface="华文细黑" pitchFamily="2" charset="-122"/>
                          <a:ea typeface="华文细黑" pitchFamily="2" charset="-122"/>
                        </a:rPr>
                        <a:t>个附表</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smtClean="0">
                          <a:solidFill>
                            <a:schemeClr val="dk1"/>
                          </a:solidFill>
                          <a:effectLst/>
                          <a:latin typeface="华文细黑" pitchFamily="2" charset="-122"/>
                          <a:ea typeface="华文细黑" pitchFamily="2" charset="-122"/>
                          <a:cs typeface="+mn-cs"/>
                        </a:rPr>
                        <a:t>4</a:t>
                      </a:r>
                      <a:r>
                        <a:rPr lang="zh-CN" altLang="en-US" sz="1800" kern="1200" dirty="0" smtClean="0">
                          <a:solidFill>
                            <a:schemeClr val="dk1"/>
                          </a:solidFill>
                          <a:effectLst/>
                          <a:latin typeface="华文细黑" pitchFamily="2" charset="-122"/>
                          <a:ea typeface="华文细黑" pitchFamily="2" charset="-122"/>
                          <a:cs typeface="+mn-cs"/>
                        </a:rPr>
                        <a:t>个附表：增加了附表</a:t>
                      </a:r>
                      <a:r>
                        <a:rPr lang="en-US" altLang="zh-CN" sz="1800" kern="1200" dirty="0" smtClean="0">
                          <a:solidFill>
                            <a:schemeClr val="dk1"/>
                          </a:solidFill>
                          <a:effectLst/>
                          <a:latin typeface="华文细黑" pitchFamily="2" charset="-122"/>
                          <a:ea typeface="华文细黑" pitchFamily="2" charset="-122"/>
                          <a:cs typeface="+mn-cs"/>
                        </a:rPr>
                        <a:t>1</a:t>
                      </a:r>
                      <a:r>
                        <a:rPr lang="zh-CN" altLang="en-US" sz="1800" kern="1200" dirty="0" smtClean="0">
                          <a:solidFill>
                            <a:schemeClr val="dk1"/>
                          </a:solidFill>
                          <a:effectLst/>
                          <a:latin typeface="华文细黑" pitchFamily="2" charset="-122"/>
                          <a:ea typeface="华文细黑" pitchFamily="2" charset="-122"/>
                          <a:cs typeface="+mn-cs"/>
                        </a:rPr>
                        <a:t>（密接登记表）</a:t>
                      </a:r>
                      <a:endParaRPr lang="en-US" altLang="zh-CN" sz="1800" kern="1200" dirty="0" smtClean="0">
                        <a:solidFill>
                          <a:schemeClr val="dk1"/>
                        </a:solidFill>
                        <a:effectLst/>
                        <a:latin typeface="华文细黑" pitchFamily="2" charset="-122"/>
                        <a:ea typeface="华文细黑" pitchFamily="2" charset="-122"/>
                        <a:cs typeface="+mn-cs"/>
                      </a:endParaRPr>
                    </a:p>
                  </a:txBody>
                  <a:tcPr>
                    <a:noFill/>
                  </a:tcPr>
                </a:tc>
                <a:extLst>
                  <a:ext uri="{0D108BD9-81ED-4DB2-BD59-A6C34878D82A}">
                    <a16:rowId xmlns:a16="http://schemas.microsoft.com/office/drawing/2014/main" xmlns="" val="10007"/>
                  </a:ext>
                </a:extLst>
              </a:tr>
            </a:tbl>
          </a:graphicData>
        </a:graphic>
      </p:graphicFrame>
      <p:sp>
        <p:nvSpPr>
          <p:cNvPr id="3" name="矩形 2"/>
          <p:cNvSpPr/>
          <p:nvPr/>
        </p:nvSpPr>
        <p:spPr>
          <a:xfrm>
            <a:off x="526054" y="116632"/>
            <a:ext cx="8496944" cy="1384995"/>
          </a:xfrm>
          <a:prstGeom prst="rect">
            <a:avLst/>
          </a:prstGeom>
        </p:spPr>
        <p:txBody>
          <a:bodyPr wrap="square">
            <a:spAutoFit/>
          </a:bodyPr>
          <a:lstStyle/>
          <a:p>
            <a:pPr algn="ctr"/>
            <a:r>
              <a:rPr lang="zh-CN" altLang="en-US" sz="2800" b="1" dirty="0">
                <a:latin typeface="+mj-lt"/>
                <a:ea typeface="黑体" pitchFamily="2" charset="-122"/>
                <a:cs typeface="+mj-cs"/>
              </a:rPr>
              <a:t>新型冠状病毒感染的</a:t>
            </a:r>
            <a:r>
              <a:rPr lang="zh-CN" altLang="en-US" sz="2800" b="1" dirty="0" smtClean="0">
                <a:latin typeface="+mj-lt"/>
                <a:ea typeface="黑体" pitchFamily="2" charset="-122"/>
                <a:cs typeface="+mj-cs"/>
              </a:rPr>
              <a:t>肺炎</a:t>
            </a:r>
            <a:endParaRPr lang="en-US" altLang="zh-CN" sz="2800" b="1" dirty="0" smtClean="0">
              <a:latin typeface="+mj-lt"/>
              <a:ea typeface="黑体" pitchFamily="2" charset="-122"/>
              <a:cs typeface="+mj-cs"/>
            </a:endParaRPr>
          </a:p>
          <a:p>
            <a:pPr algn="ctr"/>
            <a:r>
              <a:rPr lang="zh-CN" altLang="en-US" sz="2800" b="1" dirty="0" smtClean="0">
                <a:solidFill>
                  <a:srgbClr val="FF0000"/>
                </a:solidFill>
                <a:latin typeface="+mj-lt"/>
                <a:ea typeface="黑体" pitchFamily="2" charset="-122"/>
                <a:cs typeface="+mj-cs"/>
              </a:rPr>
              <a:t>可疑</a:t>
            </a:r>
            <a:r>
              <a:rPr lang="zh-CN" altLang="en-US" sz="2800" b="1" dirty="0">
                <a:solidFill>
                  <a:srgbClr val="FF0000"/>
                </a:solidFill>
                <a:latin typeface="+mj-lt"/>
                <a:ea typeface="黑体" pitchFamily="2" charset="-122"/>
                <a:cs typeface="+mj-cs"/>
              </a:rPr>
              <a:t>暴露</a:t>
            </a:r>
            <a:r>
              <a:rPr lang="zh-CN" altLang="en-US" sz="2800" b="1" dirty="0" smtClean="0">
                <a:solidFill>
                  <a:srgbClr val="FF0000"/>
                </a:solidFill>
                <a:latin typeface="+mj-lt"/>
                <a:ea typeface="黑体" pitchFamily="2" charset="-122"/>
                <a:cs typeface="+mj-cs"/>
              </a:rPr>
              <a:t>者和</a:t>
            </a:r>
            <a:r>
              <a:rPr lang="zh-CN" altLang="en-US" sz="2800" b="1" dirty="0">
                <a:solidFill>
                  <a:srgbClr val="FF0000"/>
                </a:solidFill>
                <a:latin typeface="+mj-lt"/>
                <a:ea typeface="黑体" pitchFamily="2" charset="-122"/>
                <a:cs typeface="+mj-cs"/>
              </a:rPr>
              <a:t>密切接触者管理</a:t>
            </a:r>
            <a:r>
              <a:rPr lang="zh-CN" altLang="en-US" sz="2800" b="1" dirty="0" smtClean="0">
                <a:solidFill>
                  <a:srgbClr val="FF0000"/>
                </a:solidFill>
                <a:latin typeface="+mj-lt"/>
                <a:ea typeface="黑体" pitchFamily="2" charset="-122"/>
                <a:cs typeface="+mj-cs"/>
              </a:rPr>
              <a:t>方案</a:t>
            </a:r>
            <a:r>
              <a:rPr lang="en-US" altLang="zh-CN" sz="2800" b="1" dirty="0">
                <a:solidFill>
                  <a:srgbClr val="FF0000"/>
                </a:solidFill>
                <a:latin typeface="+mj-lt"/>
                <a:ea typeface="黑体" pitchFamily="2" charset="-122"/>
                <a:cs typeface="+mj-cs"/>
              </a:rPr>
              <a:t/>
            </a:r>
            <a:br>
              <a:rPr lang="en-US" altLang="zh-CN" sz="2800" b="1" dirty="0">
                <a:solidFill>
                  <a:srgbClr val="FF0000"/>
                </a:solidFill>
                <a:latin typeface="+mj-lt"/>
                <a:ea typeface="黑体" pitchFamily="2" charset="-122"/>
                <a:cs typeface="+mj-cs"/>
              </a:rPr>
            </a:br>
            <a:endParaRPr lang="zh-CN" altLang="en-US" sz="2800" b="1" dirty="0">
              <a:solidFill>
                <a:srgbClr val="FF0000"/>
              </a:solidFill>
              <a:latin typeface="+mj-lt"/>
              <a:ea typeface="黑体" pitchFamily="2" charset="-122"/>
              <a:cs typeface="+mj-cs"/>
            </a:endParaRPr>
          </a:p>
        </p:txBody>
      </p:sp>
    </p:spTree>
    <p:extLst>
      <p:ext uri="{BB962C8B-B14F-4D97-AF65-F5344CB8AC3E}">
        <p14:creationId xmlns:p14="http://schemas.microsoft.com/office/powerpoint/2010/main" val="233656764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2315689208"/>
              </p:ext>
            </p:extLst>
          </p:nvPr>
        </p:nvGraphicFramePr>
        <p:xfrm>
          <a:off x="251520" y="980728"/>
          <a:ext cx="8712968" cy="5757735"/>
        </p:xfrm>
        <a:graphic>
          <a:graphicData uri="http://schemas.openxmlformats.org/drawingml/2006/table">
            <a:tbl>
              <a:tblPr firstRow="1" bandRow="1">
                <a:tableStyleId>{C4B1156A-380E-4F78-BDF5-A606A8083BF9}</a:tableStyleId>
              </a:tblPr>
              <a:tblGrid>
                <a:gridCol w="1245242">
                  <a:extLst>
                    <a:ext uri="{9D8B030D-6E8A-4147-A177-3AD203B41FA5}">
                      <a16:colId xmlns:a16="http://schemas.microsoft.com/office/drawing/2014/main" xmlns="" val="20000"/>
                    </a:ext>
                  </a:extLst>
                </a:gridCol>
                <a:gridCol w="1347046">
                  <a:extLst>
                    <a:ext uri="{9D8B030D-6E8A-4147-A177-3AD203B41FA5}">
                      <a16:colId xmlns:a16="http://schemas.microsoft.com/office/drawing/2014/main" xmlns="" val="20001"/>
                    </a:ext>
                  </a:extLst>
                </a:gridCol>
                <a:gridCol w="2664296">
                  <a:extLst>
                    <a:ext uri="{9D8B030D-6E8A-4147-A177-3AD203B41FA5}">
                      <a16:colId xmlns:a16="http://schemas.microsoft.com/office/drawing/2014/main" xmlns="" val="20002"/>
                    </a:ext>
                  </a:extLst>
                </a:gridCol>
                <a:gridCol w="3456384">
                  <a:extLst>
                    <a:ext uri="{9D8B030D-6E8A-4147-A177-3AD203B41FA5}">
                      <a16:colId xmlns:a16="http://schemas.microsoft.com/office/drawing/2014/main" xmlns="" val="20003"/>
                    </a:ext>
                  </a:extLst>
                </a:gridCol>
              </a:tblGrid>
              <a:tr h="357105">
                <a:tc>
                  <a:txBody>
                    <a:bodyPr/>
                    <a:lstStyle/>
                    <a:p>
                      <a:pPr algn="ctr"/>
                      <a:r>
                        <a:rPr lang="zh-CN" altLang="en-US" sz="1400" b="1" dirty="0" smtClean="0">
                          <a:latin typeface="华文细黑" pitchFamily="2" charset="-122"/>
                          <a:ea typeface="华文细黑" pitchFamily="2" charset="-122"/>
                        </a:rPr>
                        <a:t>框架</a:t>
                      </a:r>
                      <a:endParaRPr lang="zh-CN" altLang="en-US" sz="1400" b="1" dirty="0">
                        <a:latin typeface="华文细黑" pitchFamily="2" charset="-122"/>
                        <a:ea typeface="华文细黑" pitchFamily="2" charset="-122"/>
                      </a:endParaRPr>
                    </a:p>
                  </a:txBody>
                  <a:tcPr/>
                </a:tc>
                <a:tc>
                  <a:txBody>
                    <a:bodyPr/>
                    <a:lstStyle/>
                    <a:p>
                      <a:pPr algn="ctr"/>
                      <a:r>
                        <a:rPr lang="zh-CN" altLang="en-US" sz="1400" b="1" dirty="0" smtClean="0">
                          <a:latin typeface="华文细黑" pitchFamily="2" charset="-122"/>
                          <a:ea typeface="华文细黑" pitchFamily="2" charset="-122"/>
                        </a:rPr>
                        <a:t>具体内容</a:t>
                      </a:r>
                      <a:endParaRPr lang="zh-CN" altLang="en-US" sz="1400" b="1" dirty="0">
                        <a:latin typeface="华文细黑" pitchFamily="2" charset="-122"/>
                        <a:ea typeface="华文细黑" pitchFamily="2" charset="-122"/>
                      </a:endParaRPr>
                    </a:p>
                  </a:txBody>
                  <a:tcPr/>
                </a:tc>
                <a:tc>
                  <a:txBody>
                    <a:bodyPr/>
                    <a:lstStyle/>
                    <a:p>
                      <a:pPr algn="ctr"/>
                      <a:r>
                        <a:rPr lang="zh-CN" altLang="en-US" sz="1400" dirty="0" smtClean="0">
                          <a:latin typeface="华文细黑" pitchFamily="2" charset="-122"/>
                          <a:ea typeface="华文细黑" pitchFamily="2" charset="-122"/>
                        </a:rPr>
                        <a:t>第一版</a:t>
                      </a:r>
                      <a:endParaRPr lang="zh-CN" altLang="en-US" sz="1400" dirty="0">
                        <a:latin typeface="华文细黑" pitchFamily="2" charset="-122"/>
                        <a:ea typeface="华文细黑" pitchFamily="2" charset="-122"/>
                      </a:endParaRPr>
                    </a:p>
                  </a:txBody>
                  <a:tcPr/>
                </a:tc>
                <a:tc>
                  <a:txBody>
                    <a:bodyPr/>
                    <a:lstStyle/>
                    <a:p>
                      <a:pPr algn="ctr"/>
                      <a:r>
                        <a:rPr lang="zh-CN" altLang="en-US" sz="1400" dirty="0" smtClean="0">
                          <a:latin typeface="华文细黑" pitchFamily="2" charset="-122"/>
                          <a:ea typeface="华文细黑" pitchFamily="2" charset="-122"/>
                        </a:rPr>
                        <a:t>第二版</a:t>
                      </a:r>
                      <a:endParaRPr lang="zh-CN" altLang="en-US" sz="1400" dirty="0">
                        <a:latin typeface="华文细黑" pitchFamily="2" charset="-122"/>
                        <a:ea typeface="华文细黑" pitchFamily="2" charset="-122"/>
                      </a:endParaRPr>
                    </a:p>
                  </a:txBody>
                  <a:tcPr/>
                </a:tc>
                <a:extLst>
                  <a:ext uri="{0D108BD9-81ED-4DB2-BD59-A6C34878D82A}">
                    <a16:rowId xmlns:a16="http://schemas.microsoft.com/office/drawing/2014/main" xmlns="" val="10000"/>
                  </a:ext>
                </a:extLst>
              </a:tr>
              <a:tr h="19371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微软雅黑" pitchFamily="34" charset="-122"/>
                          <a:ea typeface="微软雅黑" pitchFamily="34" charset="-122"/>
                        </a:rPr>
                        <a:t>标本采集</a:t>
                      </a:r>
                      <a:endParaRPr lang="zh-CN" altLang="en-US" sz="1400" dirty="0"/>
                    </a:p>
                  </a:txBody>
                  <a:tcPr>
                    <a:noFill/>
                  </a:tcPr>
                </a:tc>
                <a:tc>
                  <a:txBody>
                    <a:bodyPr/>
                    <a:lstStyle/>
                    <a:p>
                      <a:r>
                        <a:rPr lang="zh-CN" altLang="en-US" sz="1400" dirty="0" smtClean="0">
                          <a:latin typeface="华文细黑" pitchFamily="2" charset="-122"/>
                          <a:ea typeface="华文细黑" pitchFamily="2" charset="-122"/>
                        </a:rPr>
                        <a:t>明确采样</a:t>
                      </a:r>
                      <a:endParaRPr lang="zh-CN" altLang="en-US" sz="1400" dirty="0">
                        <a:latin typeface="华文细黑" pitchFamily="2" charset="-122"/>
                        <a:ea typeface="华文细黑" pitchFamily="2" charset="-122"/>
                      </a:endParaRPr>
                    </a:p>
                  </a:txBody>
                  <a:tcPr>
                    <a:noFill/>
                  </a:tcPr>
                </a:tc>
                <a:tc>
                  <a:txBody>
                    <a:bodyPr/>
                    <a:lstStyle/>
                    <a:p>
                      <a:pPr marL="0" indent="0" algn="l" defTabSz="914400" rtl="0" eaLnBrk="1" latinLnBrk="0" hangingPunct="1">
                        <a:buFont typeface="Arial" pitchFamily="34" charset="0"/>
                        <a:buNone/>
                      </a:pPr>
                      <a:r>
                        <a:rPr lang="zh-CN" altLang="en-US" sz="1400" kern="1200" dirty="0" smtClean="0">
                          <a:solidFill>
                            <a:schemeClr val="dk1"/>
                          </a:solidFill>
                          <a:latin typeface="华文细黑" pitchFamily="2" charset="-122"/>
                          <a:ea typeface="华文细黑" pitchFamily="2" charset="-122"/>
                          <a:cs typeface="+mn-cs"/>
                        </a:rPr>
                        <a:t>（一）采集对象</a:t>
                      </a:r>
                      <a:endParaRPr lang="en-US" altLang="zh-CN" sz="1400" kern="1200" dirty="0" smtClean="0">
                        <a:solidFill>
                          <a:schemeClr val="dk1"/>
                        </a:solidFill>
                        <a:latin typeface="华文细黑" pitchFamily="2" charset="-122"/>
                        <a:ea typeface="华文细黑" pitchFamily="2" charset="-122"/>
                        <a:cs typeface="+mn-cs"/>
                      </a:endParaRPr>
                    </a:p>
                    <a:p>
                      <a:pPr marL="0" indent="0" algn="l" defTabSz="914400" rtl="0" eaLnBrk="1" latinLnBrk="0" hangingPunct="1">
                        <a:buFont typeface="Arial" pitchFamily="34" charset="0"/>
                        <a:buNone/>
                      </a:pPr>
                      <a:r>
                        <a:rPr lang="zh-CN" altLang="en-US" sz="1400" kern="1200" dirty="0" smtClean="0">
                          <a:solidFill>
                            <a:schemeClr val="dk1"/>
                          </a:solidFill>
                          <a:latin typeface="华文细黑" pitchFamily="2" charset="-122"/>
                          <a:ea typeface="华文细黑" pitchFamily="2" charset="-122"/>
                          <a:cs typeface="+mn-cs"/>
                        </a:rPr>
                        <a:t>（二）标本采集要求</a:t>
                      </a:r>
                      <a:endParaRPr lang="en-US" altLang="zh-CN" sz="1400" kern="1200" dirty="0" smtClean="0">
                        <a:solidFill>
                          <a:schemeClr val="dk1"/>
                        </a:solidFill>
                        <a:latin typeface="华文细黑" pitchFamily="2" charset="-122"/>
                        <a:ea typeface="华文细黑" pitchFamily="2" charset="-122"/>
                        <a:cs typeface="+mn-cs"/>
                      </a:endParaRPr>
                    </a:p>
                    <a:p>
                      <a:pPr marL="0" indent="0" algn="l" defTabSz="914400" rtl="0" eaLnBrk="1" latinLnBrk="0" hangingPunct="1">
                        <a:buFont typeface="Arial" pitchFamily="34" charset="0"/>
                        <a:buNone/>
                      </a:pPr>
                      <a:r>
                        <a:rPr lang="zh-CN" altLang="en-US" sz="1400" kern="1200" dirty="0" smtClean="0">
                          <a:solidFill>
                            <a:schemeClr val="dk1"/>
                          </a:solidFill>
                          <a:latin typeface="华文细黑" pitchFamily="2" charset="-122"/>
                          <a:ea typeface="华文细黑" pitchFamily="2" charset="-122"/>
                          <a:cs typeface="+mn-cs"/>
                        </a:rPr>
                        <a:t>（三）标本采集种类</a:t>
                      </a:r>
                      <a:endParaRPr lang="en-US" altLang="zh-CN" sz="1400" kern="1200" dirty="0" smtClean="0">
                        <a:solidFill>
                          <a:schemeClr val="dk1"/>
                        </a:solidFill>
                        <a:latin typeface="华文细黑" pitchFamily="2" charset="-122"/>
                        <a:ea typeface="华文细黑" pitchFamily="2" charset="-122"/>
                        <a:cs typeface="+mn-cs"/>
                      </a:endParaRPr>
                    </a:p>
                    <a:p>
                      <a:pPr marL="0" indent="0" algn="l" defTabSz="914400" rtl="0" eaLnBrk="1" latinLnBrk="0" hangingPunct="1">
                        <a:buFont typeface="Arial" pitchFamily="34" charset="0"/>
                        <a:buNone/>
                      </a:pPr>
                      <a:r>
                        <a:rPr lang="zh-CN" altLang="en-US" sz="1400" kern="1200" dirty="0" smtClean="0">
                          <a:solidFill>
                            <a:schemeClr val="dk1"/>
                          </a:solidFill>
                          <a:latin typeface="华文细黑" pitchFamily="2" charset="-122"/>
                          <a:ea typeface="华文细黑" pitchFamily="2" charset="-122"/>
                          <a:cs typeface="+mn-cs"/>
                        </a:rPr>
                        <a:t>（四）标本采集方法</a:t>
                      </a:r>
                      <a:endParaRPr lang="en-US" altLang="zh-CN" sz="1400" kern="1200" dirty="0" smtClean="0">
                        <a:solidFill>
                          <a:schemeClr val="dk1"/>
                        </a:solidFill>
                        <a:latin typeface="华文细黑" pitchFamily="2" charset="-122"/>
                        <a:ea typeface="华文细黑" pitchFamily="2" charset="-122"/>
                        <a:cs typeface="+mn-cs"/>
                      </a:endParaRPr>
                    </a:p>
                    <a:p>
                      <a:pPr marL="0" indent="0" algn="l" defTabSz="914400" rtl="0" eaLnBrk="1" latinLnBrk="0" hangingPunct="1">
                        <a:buFont typeface="Arial" pitchFamily="34" charset="0"/>
                        <a:buNone/>
                      </a:pPr>
                      <a:r>
                        <a:rPr lang="zh-CN" altLang="en-US" sz="1400" kern="1200" dirty="0" smtClean="0">
                          <a:solidFill>
                            <a:schemeClr val="dk1"/>
                          </a:solidFill>
                          <a:latin typeface="华文细黑" pitchFamily="2" charset="-122"/>
                          <a:ea typeface="华文细黑" pitchFamily="2" charset="-122"/>
                          <a:cs typeface="+mn-cs"/>
                        </a:rPr>
                        <a:t>（五）标本包装</a:t>
                      </a:r>
                      <a:endParaRPr lang="en-US" altLang="zh-CN" sz="1400" kern="1200" dirty="0" smtClean="0">
                        <a:solidFill>
                          <a:schemeClr val="dk1"/>
                        </a:solidFill>
                        <a:latin typeface="华文细黑" pitchFamily="2" charset="-122"/>
                        <a:ea typeface="华文细黑" pitchFamily="2" charset="-122"/>
                        <a:cs typeface="+mn-cs"/>
                      </a:endParaRPr>
                    </a:p>
                    <a:p>
                      <a:pPr marL="0" indent="0" algn="l" defTabSz="914400" rtl="0" eaLnBrk="1" latinLnBrk="0" hangingPunct="1">
                        <a:buFont typeface="Arial" pitchFamily="34" charset="0"/>
                        <a:buNone/>
                      </a:pPr>
                      <a:r>
                        <a:rPr lang="zh-CN" altLang="en-US" sz="1400" kern="1200" dirty="0" smtClean="0">
                          <a:solidFill>
                            <a:schemeClr val="dk1"/>
                          </a:solidFill>
                          <a:latin typeface="华文细黑" pitchFamily="2" charset="-122"/>
                          <a:ea typeface="华文细黑" pitchFamily="2" charset="-122"/>
                          <a:cs typeface="+mn-cs"/>
                        </a:rPr>
                        <a:t>（六）标本保存</a:t>
                      </a:r>
                      <a:endParaRPr lang="en-US" altLang="zh-CN" sz="1400" kern="1200" dirty="0" smtClean="0">
                        <a:solidFill>
                          <a:schemeClr val="dk1"/>
                        </a:solidFill>
                        <a:latin typeface="华文细黑" pitchFamily="2" charset="-122"/>
                        <a:ea typeface="华文细黑" pitchFamily="2" charset="-122"/>
                        <a:cs typeface="+mn-cs"/>
                      </a:endParaRPr>
                    </a:p>
                    <a:p>
                      <a:pPr marL="0" indent="0" algn="l" defTabSz="914400" rtl="0" eaLnBrk="1" latinLnBrk="0" hangingPunct="1">
                        <a:buFont typeface="Arial" pitchFamily="34" charset="0"/>
                        <a:buNone/>
                      </a:pPr>
                      <a:r>
                        <a:rPr lang="zh-CN" altLang="en-US" sz="1400" kern="1200" dirty="0" smtClean="0">
                          <a:solidFill>
                            <a:schemeClr val="dk1"/>
                          </a:solidFill>
                          <a:latin typeface="华文细黑" pitchFamily="2" charset="-122"/>
                          <a:ea typeface="华文细黑" pitchFamily="2" charset="-122"/>
                          <a:cs typeface="+mn-cs"/>
                        </a:rPr>
                        <a:t>（七）标本送检</a:t>
                      </a:r>
                      <a:endParaRPr lang="en-US" altLang="zh-CN" sz="1400" kern="1200" dirty="0" smtClean="0">
                        <a:solidFill>
                          <a:schemeClr val="dk1"/>
                        </a:solidFill>
                        <a:latin typeface="华文细黑" pitchFamily="2" charset="-122"/>
                        <a:ea typeface="华文细黑" pitchFamily="2" charset="-122"/>
                        <a:cs typeface="+mn-cs"/>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latin typeface="华文细黑" pitchFamily="2" charset="-122"/>
                          <a:ea typeface="华文细黑" pitchFamily="2" charset="-122"/>
                          <a:cs typeface="+mn-cs"/>
                        </a:rPr>
                        <a:t>（二）标本采集要求</a:t>
                      </a:r>
                      <a:endParaRPr lang="en-US" altLang="zh-CN" sz="1400" kern="1200" dirty="0" smtClean="0">
                        <a:solidFill>
                          <a:schemeClr val="dk1"/>
                        </a:solidFill>
                        <a:latin typeface="华文细黑" pitchFamily="2" charset="-122"/>
                        <a:ea typeface="华文细黑"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latin typeface="华文细黑" pitchFamily="2" charset="-122"/>
                          <a:ea typeface="华文细黑" pitchFamily="2" charset="-122"/>
                          <a:cs typeface="+mn-cs"/>
                        </a:rPr>
                        <a:t>删去了“穿工作用鞋或鞋套、帽子”</a:t>
                      </a:r>
                      <a:endParaRPr lang="en-US" altLang="zh-CN" sz="1400" kern="1200" dirty="0" smtClean="0">
                        <a:solidFill>
                          <a:schemeClr val="dk1"/>
                        </a:solidFill>
                        <a:latin typeface="华文细黑" pitchFamily="2" charset="-122"/>
                        <a:ea typeface="华文细黑"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latin typeface="华文细黑" pitchFamily="2" charset="-122"/>
                          <a:ea typeface="华文细黑" pitchFamily="2" charset="-122"/>
                          <a:cs typeface="+mn-cs"/>
                        </a:rPr>
                        <a:t>删去了“研究需求”</a:t>
                      </a:r>
                      <a:endParaRPr lang="en-US" altLang="zh-CN" sz="1400" kern="1200" dirty="0" smtClean="0">
                        <a:solidFill>
                          <a:schemeClr val="dk1"/>
                        </a:solidFill>
                        <a:latin typeface="华文细黑" pitchFamily="2" charset="-122"/>
                        <a:ea typeface="华文细黑"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latin typeface="华文细黑" pitchFamily="2" charset="-122"/>
                          <a:ea typeface="华文细黑" pitchFamily="2" charset="-122"/>
                          <a:cs typeface="+mn-cs"/>
                        </a:rPr>
                        <a:t>（三）标本采集种类</a:t>
                      </a:r>
                      <a:endParaRPr lang="en-US" altLang="zh-CN" sz="1400" kern="1200" dirty="0" smtClean="0">
                        <a:solidFill>
                          <a:schemeClr val="dk1"/>
                        </a:solidFill>
                        <a:latin typeface="华文细黑" pitchFamily="2" charset="-122"/>
                        <a:ea typeface="华文细黑"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latin typeface="华文细黑" pitchFamily="2" charset="-122"/>
                          <a:ea typeface="华文细黑" pitchFamily="2" charset="-122"/>
                          <a:cs typeface="+mn-cs"/>
                        </a:rPr>
                        <a:t>增加了“急性期血液标本种类”、</a:t>
                      </a:r>
                      <a:endParaRPr lang="en-US" altLang="zh-CN" sz="1400" kern="1200" dirty="0" smtClean="0">
                        <a:solidFill>
                          <a:schemeClr val="dk1"/>
                        </a:solidFill>
                        <a:latin typeface="华文细黑" pitchFamily="2" charset="-122"/>
                        <a:ea typeface="华文细黑"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latin typeface="华文细黑" pitchFamily="2" charset="-122"/>
                          <a:ea typeface="华文细黑" pitchFamily="2" charset="-122"/>
                          <a:cs typeface="+mn-cs"/>
                        </a:rPr>
                        <a:t>重症病例优先采集下呼吸道标本要求、删掉了死亡病例标本采集需求</a:t>
                      </a:r>
                      <a:endParaRPr lang="en-US" altLang="zh-CN" sz="1400" kern="1200" dirty="0" smtClean="0">
                        <a:solidFill>
                          <a:schemeClr val="dk1"/>
                        </a:solidFill>
                        <a:latin typeface="华文细黑" pitchFamily="2" charset="-122"/>
                        <a:ea typeface="华文细黑" pitchFamily="2"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latin typeface="华文细黑" pitchFamily="2" charset="-122"/>
                          <a:ea typeface="华文细黑" pitchFamily="2" charset="-122"/>
                          <a:cs typeface="+mn-cs"/>
                        </a:rPr>
                        <a:t>（四）标本采集方法</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latin typeface="华文细黑" pitchFamily="2" charset="-122"/>
                          <a:ea typeface="华文细黑" pitchFamily="2" charset="-122"/>
                          <a:cs typeface="+mn-cs"/>
                        </a:rPr>
                        <a:t>增加了血液标本的采集</a:t>
                      </a:r>
                    </a:p>
                  </a:txBody>
                  <a:tcPr>
                    <a:noFill/>
                  </a:tcPr>
                </a:tc>
                <a:extLst>
                  <a:ext uri="{0D108BD9-81ED-4DB2-BD59-A6C34878D82A}">
                    <a16:rowId xmlns:a16="http://schemas.microsoft.com/office/drawing/2014/main" xmlns="" val="10001"/>
                  </a:ext>
                </a:extLst>
              </a:tr>
              <a:tr h="1731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微软雅黑" pitchFamily="34" charset="-122"/>
                          <a:ea typeface="微软雅黑" pitchFamily="34" charset="-122"/>
                        </a:rPr>
                        <a:t>标本检测</a:t>
                      </a:r>
                      <a:endParaRPr lang="en-US" altLang="zh-CN" sz="1400" dirty="0" smtClean="0">
                        <a:latin typeface="微软雅黑" pitchFamily="34" charset="-122"/>
                        <a:ea typeface="微软雅黑" pitchFamily="34" charset="-122"/>
                      </a:endParaRPr>
                    </a:p>
                  </a:txBody>
                  <a:tcPr>
                    <a:solidFill>
                      <a:schemeClr val="bg2">
                        <a:lumMod val="20000"/>
                        <a:lumOff val="80000"/>
                      </a:schemeClr>
                    </a:solidFill>
                  </a:tcPr>
                </a:tc>
                <a:tc>
                  <a:txBody>
                    <a:bodyPr/>
                    <a:lstStyle/>
                    <a:p>
                      <a:pPr algn="ctr"/>
                      <a:r>
                        <a:rPr lang="zh-CN" altLang="en-US" sz="1400" b="1" dirty="0" smtClean="0">
                          <a:latin typeface="华文细黑" pitchFamily="2" charset="-122"/>
                          <a:ea typeface="华文细黑" pitchFamily="2" charset="-122"/>
                        </a:rPr>
                        <a:t>细化检测</a:t>
                      </a:r>
                      <a:endParaRPr lang="zh-CN" altLang="en-US" sz="1400" b="1" dirty="0">
                        <a:latin typeface="华文细黑" pitchFamily="2" charset="-122"/>
                        <a:ea typeface="华文细黑" pitchFamily="2" charset="-122"/>
                      </a:endParaRPr>
                    </a:p>
                  </a:txBody>
                  <a:tcPr>
                    <a:solidFill>
                      <a:schemeClr val="bg2">
                        <a:lumMod val="20000"/>
                        <a:lumOff val="80000"/>
                      </a:schemeClr>
                    </a:solidFill>
                  </a:tcPr>
                </a:tc>
                <a:tc>
                  <a:txBody>
                    <a:bodyPr/>
                    <a:lstStyle/>
                    <a:p>
                      <a:r>
                        <a:rPr lang="zh-CN" altLang="en-US" sz="1400" dirty="0" smtClean="0"/>
                        <a:t>新型冠状病毒的实验室检测</a:t>
                      </a:r>
                      <a:endParaRPr lang="zh-CN" altLang="en-US" sz="1400" dirty="0"/>
                    </a:p>
                  </a:txBody>
                  <a:tcPr>
                    <a:solidFill>
                      <a:schemeClr val="bg2">
                        <a:lumMod val="20000"/>
                        <a:lumOff val="80000"/>
                      </a:schemeClr>
                    </a:solidFill>
                  </a:tcPr>
                </a:tc>
                <a:tc>
                  <a:txBody>
                    <a:bodyPr/>
                    <a:lstStyle/>
                    <a:p>
                      <a:r>
                        <a:rPr lang="zh-CN" altLang="en-US" sz="1400" kern="1200" dirty="0" smtClean="0">
                          <a:solidFill>
                            <a:schemeClr val="dk1"/>
                          </a:solidFill>
                          <a:effectLst/>
                          <a:latin typeface="+mn-lt"/>
                          <a:ea typeface="+mn-ea"/>
                          <a:cs typeface="+mn-cs"/>
                        </a:rPr>
                        <a:t>删除了“根据有关要求，</a:t>
                      </a:r>
                      <a:r>
                        <a:rPr lang="en-US" altLang="zh-CN" sz="1400" kern="1200" dirty="0" smtClean="0">
                          <a:solidFill>
                            <a:schemeClr val="dk1"/>
                          </a:solidFill>
                          <a:effectLst/>
                          <a:latin typeface="+mn-lt"/>
                          <a:ea typeface="+mn-ea"/>
                          <a:cs typeface="+mn-cs"/>
                        </a:rPr>
                        <a:t>2019</a:t>
                      </a:r>
                      <a:r>
                        <a:rPr lang="zh-CN" altLang="en-US" sz="1400" kern="1200" dirty="0" smtClean="0">
                          <a:solidFill>
                            <a:schemeClr val="dk1"/>
                          </a:solidFill>
                          <a:effectLst/>
                          <a:latin typeface="+mn-lt"/>
                          <a:ea typeface="+mn-ea"/>
                          <a:cs typeface="+mn-cs"/>
                        </a:rPr>
                        <a:t>新型冠状病毒荧光定量</a:t>
                      </a:r>
                      <a:r>
                        <a:rPr lang="en-US" altLang="zh-CN" sz="1400" kern="1200" dirty="0" smtClean="0">
                          <a:solidFill>
                            <a:schemeClr val="dk1"/>
                          </a:solidFill>
                          <a:effectLst/>
                          <a:latin typeface="+mn-lt"/>
                          <a:ea typeface="+mn-ea"/>
                          <a:cs typeface="+mn-cs"/>
                        </a:rPr>
                        <a:t>RT-PCR</a:t>
                      </a:r>
                      <a:r>
                        <a:rPr lang="zh-CN" altLang="en-US" sz="1400" kern="1200" dirty="0" smtClean="0">
                          <a:solidFill>
                            <a:schemeClr val="dk1"/>
                          </a:solidFill>
                          <a:effectLst/>
                          <a:latin typeface="+mn-lt"/>
                          <a:ea typeface="+mn-ea"/>
                          <a:cs typeface="+mn-cs"/>
                        </a:rPr>
                        <a:t>检测试剂盒须经中国疾病预防控制中心病毒病预防控制所的实验验证”的内容</a:t>
                      </a:r>
                      <a:endParaRPr lang="en-US" altLang="zh-CN" sz="1400" kern="1200" dirty="0" smtClean="0">
                        <a:solidFill>
                          <a:schemeClr val="dk1"/>
                        </a:solidFill>
                        <a:effectLst/>
                        <a:latin typeface="+mn-lt"/>
                        <a:ea typeface="+mn-ea"/>
                        <a:cs typeface="+mn-cs"/>
                      </a:endParaRPr>
                    </a:p>
                    <a:p>
                      <a:r>
                        <a:rPr lang="zh-CN" altLang="en-US" sz="1400" dirty="0" smtClean="0"/>
                        <a:t>实验室确认新型冠状病毒感染阳性病例的条件改为同一份标本中新型冠状病毒</a:t>
                      </a:r>
                      <a:r>
                        <a:rPr lang="en-US" altLang="zh-CN" sz="1400" dirty="0" smtClean="0"/>
                        <a:t>2</a:t>
                      </a:r>
                      <a:r>
                        <a:rPr lang="zh-CN" altLang="en-US" sz="1400" dirty="0" smtClean="0"/>
                        <a:t>个靶标（</a:t>
                      </a:r>
                      <a:r>
                        <a:rPr lang="en-US" altLang="zh-CN" sz="1400" dirty="0" smtClean="0"/>
                        <a:t>ORF1a/b</a:t>
                      </a:r>
                      <a:r>
                        <a:rPr lang="zh-CN" altLang="en-US" sz="1400" dirty="0" smtClean="0"/>
                        <a:t>、</a:t>
                      </a:r>
                      <a:r>
                        <a:rPr lang="en-US" altLang="zh-CN" sz="1400" dirty="0" smtClean="0"/>
                        <a:t>N</a:t>
                      </a:r>
                      <a:r>
                        <a:rPr lang="zh-CN" altLang="en-US" sz="1400" dirty="0" smtClean="0"/>
                        <a:t>）特异性</a:t>
                      </a:r>
                      <a:r>
                        <a:rPr lang="en-US" altLang="zh-CN" sz="1400" dirty="0" err="1" smtClean="0"/>
                        <a:t>rRT</a:t>
                      </a:r>
                      <a:r>
                        <a:rPr lang="en-US" altLang="zh-CN" sz="1400" dirty="0" smtClean="0"/>
                        <a:t>-PCR</a:t>
                      </a:r>
                      <a:r>
                        <a:rPr lang="zh-CN" altLang="en-US" sz="1400" dirty="0" smtClean="0"/>
                        <a:t>检测结果改为两个靶标均为阳性。</a:t>
                      </a:r>
                    </a:p>
                  </a:txBody>
                  <a:tcPr>
                    <a:solidFill>
                      <a:schemeClr val="bg2">
                        <a:lumMod val="20000"/>
                        <a:lumOff val="80000"/>
                      </a:schemeClr>
                    </a:solidFill>
                  </a:tcPr>
                </a:tc>
                <a:extLst>
                  <a:ext uri="{0D108BD9-81ED-4DB2-BD59-A6C34878D82A}">
                    <a16:rowId xmlns:a16="http://schemas.microsoft.com/office/drawing/2014/main" xmlns="" val="10002"/>
                  </a:ext>
                </a:extLst>
              </a:tr>
              <a:tr h="15906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微软雅黑" pitchFamily="34" charset="-122"/>
                          <a:ea typeface="微软雅黑" pitchFamily="34" charset="-122"/>
                        </a:rPr>
                        <a:t>病原生物安全实验活动要求</a:t>
                      </a:r>
                      <a:endParaRPr lang="en-US" altLang="zh-CN" sz="1400" dirty="0" smtClean="0">
                        <a:latin typeface="微软雅黑" pitchFamily="34" charset="-122"/>
                        <a:ea typeface="微软雅黑" pitchFamily="34" charset="-122"/>
                      </a:endParaRPr>
                    </a:p>
                  </a:txBody>
                  <a:tcPr>
                    <a:noFill/>
                  </a:tcPr>
                </a:tc>
                <a:tc>
                  <a:txBody>
                    <a:bodyPr/>
                    <a:lstStyle/>
                    <a:p>
                      <a:pPr algn="ctr"/>
                      <a:r>
                        <a:rPr lang="zh-CN" altLang="en-US" sz="1400" b="1" dirty="0" smtClean="0">
                          <a:latin typeface="华文细黑" pitchFamily="2" charset="-122"/>
                          <a:ea typeface="华文细黑" pitchFamily="2" charset="-122"/>
                        </a:rPr>
                        <a:t>明确细节</a:t>
                      </a:r>
                      <a:endParaRPr lang="zh-CN" altLang="en-US" sz="1400" b="1" dirty="0">
                        <a:latin typeface="华文细黑" pitchFamily="2" charset="-122"/>
                        <a:ea typeface="华文细黑" pitchFamily="2" charset="-122"/>
                      </a:endParaRPr>
                    </a:p>
                  </a:txBody>
                  <a:tcPr>
                    <a:noFill/>
                  </a:tcPr>
                </a:tc>
                <a:tc>
                  <a:txBody>
                    <a:bodyPr/>
                    <a:lstStyle/>
                    <a:p>
                      <a:r>
                        <a:rPr lang="zh-CN" altLang="en-US" sz="1400" dirty="0" smtClean="0"/>
                        <a:t>（一）病毒培养</a:t>
                      </a:r>
                      <a:endParaRPr lang="en-US" altLang="zh-CN" sz="1400" dirty="0" smtClean="0"/>
                    </a:p>
                    <a:p>
                      <a:r>
                        <a:rPr lang="zh-CN" altLang="en-US" sz="1400" dirty="0" smtClean="0"/>
                        <a:t>（二）动物感染实验</a:t>
                      </a:r>
                      <a:endParaRPr lang="en-US" altLang="zh-CN" sz="1400" dirty="0" smtClean="0"/>
                    </a:p>
                    <a:p>
                      <a:r>
                        <a:rPr lang="zh-CN" altLang="en-US" sz="1400" dirty="0" smtClean="0"/>
                        <a:t>（三）未经培养的感染性材料的操作</a:t>
                      </a:r>
                      <a:endParaRPr lang="en-US" altLang="zh-CN" sz="1400" dirty="0" smtClean="0"/>
                    </a:p>
                    <a:p>
                      <a:r>
                        <a:rPr lang="zh-CN" altLang="en-US" sz="1400" dirty="0" smtClean="0"/>
                        <a:t>（四）灭活材料的操作</a:t>
                      </a:r>
                      <a:endParaRPr lang="en-US" altLang="zh-CN" sz="1400" dirty="0" smtClean="0"/>
                    </a:p>
                    <a:p>
                      <a:r>
                        <a:rPr lang="zh-CN" altLang="en-US" sz="1400" dirty="0" smtClean="0"/>
                        <a:t>（五）无感染性材料的操作</a:t>
                      </a:r>
                    </a:p>
                  </a:txBody>
                  <a:tcPr>
                    <a:noFill/>
                  </a:tcPr>
                </a:tc>
                <a:tc>
                  <a:txBody>
                    <a:bodyPr/>
                    <a:lstStyle/>
                    <a:p>
                      <a:pPr marL="0" algn="l" defTabSz="914400" rtl="0" eaLnBrk="1" latinLnBrk="0" hangingPunct="1"/>
                      <a:r>
                        <a:rPr lang="zh-CN" altLang="zh-CN" sz="1400" kern="1200" dirty="0" smtClean="0">
                          <a:solidFill>
                            <a:schemeClr val="dk1"/>
                          </a:solidFill>
                          <a:latin typeface="+mn-lt"/>
                          <a:ea typeface="+mn-ea"/>
                          <a:cs typeface="+mn-cs"/>
                        </a:rPr>
                        <a:t>增加了可靠方法灭火后的病毒培养物可在</a:t>
                      </a:r>
                      <a:r>
                        <a:rPr lang="en-US" altLang="zh-CN" sz="1400" kern="1200" dirty="0" smtClean="0">
                          <a:solidFill>
                            <a:schemeClr val="dk1"/>
                          </a:solidFill>
                          <a:latin typeface="+mn-lt"/>
                          <a:ea typeface="+mn-ea"/>
                          <a:cs typeface="+mn-cs"/>
                        </a:rPr>
                        <a:t>BSL-2</a:t>
                      </a:r>
                      <a:r>
                        <a:rPr lang="zh-CN" altLang="zh-CN" sz="1400" kern="1200" dirty="0" smtClean="0">
                          <a:solidFill>
                            <a:schemeClr val="dk1"/>
                          </a:solidFill>
                          <a:latin typeface="+mn-lt"/>
                          <a:ea typeface="+mn-ea"/>
                          <a:cs typeface="+mn-cs"/>
                        </a:rPr>
                        <a:t>或</a:t>
                      </a:r>
                      <a:r>
                        <a:rPr lang="en-US" altLang="zh-CN" sz="1400" kern="1200" dirty="0" smtClean="0">
                          <a:solidFill>
                            <a:schemeClr val="dk1"/>
                          </a:solidFill>
                          <a:latin typeface="+mn-lt"/>
                          <a:ea typeface="+mn-ea"/>
                          <a:cs typeface="+mn-cs"/>
                        </a:rPr>
                        <a:t>BSL-1</a:t>
                      </a:r>
                      <a:r>
                        <a:rPr lang="zh-CN" altLang="zh-CN" sz="1400" kern="1200" dirty="0" smtClean="0">
                          <a:solidFill>
                            <a:schemeClr val="dk1"/>
                          </a:solidFill>
                          <a:latin typeface="+mn-lt"/>
                          <a:ea typeface="+mn-ea"/>
                          <a:cs typeface="+mn-cs"/>
                        </a:rPr>
                        <a:t>级实验室操作；</a:t>
                      </a:r>
                      <a:endParaRPr lang="en-US" altLang="zh-CN" sz="1400" kern="1200" dirty="0" smtClean="0">
                        <a:solidFill>
                          <a:schemeClr val="dk1"/>
                        </a:solidFill>
                        <a:latin typeface="+mn-lt"/>
                        <a:ea typeface="+mn-ea"/>
                        <a:cs typeface="+mn-cs"/>
                      </a:endParaRPr>
                    </a:p>
                    <a:p>
                      <a:pPr marL="0" algn="l" defTabSz="914400" rtl="0" eaLnBrk="1" latinLnBrk="0" hangingPunct="1"/>
                      <a:r>
                        <a:rPr lang="zh-CN" altLang="zh-CN" sz="1400" kern="1200" dirty="0" smtClean="0">
                          <a:solidFill>
                            <a:schemeClr val="dk1"/>
                          </a:solidFill>
                          <a:latin typeface="+mn-lt"/>
                          <a:ea typeface="+mn-ea"/>
                          <a:cs typeface="+mn-cs"/>
                        </a:rPr>
                        <a:t>删去了“</a:t>
                      </a:r>
                      <a:r>
                        <a:rPr lang="en-US" altLang="zh-CN" sz="1400" kern="1200" dirty="0" smtClean="0">
                          <a:solidFill>
                            <a:schemeClr val="dk1"/>
                          </a:solidFill>
                          <a:latin typeface="+mn-lt"/>
                          <a:ea typeface="+mn-ea"/>
                          <a:cs typeface="+mn-cs"/>
                        </a:rPr>
                        <a:t>BSL-3</a:t>
                      </a:r>
                      <a:r>
                        <a:rPr lang="zh-CN" altLang="zh-CN" sz="1400" kern="1200" dirty="0" smtClean="0">
                          <a:solidFill>
                            <a:schemeClr val="dk1"/>
                          </a:solidFill>
                          <a:latin typeface="+mn-lt"/>
                          <a:ea typeface="+mn-ea"/>
                          <a:cs typeface="+mn-cs"/>
                        </a:rPr>
                        <a:t>实验室应具有开展相应活动的资质。”</a:t>
                      </a:r>
                      <a:endParaRPr lang="zh-CN" altLang="en-US" sz="1400" kern="1200" dirty="0">
                        <a:solidFill>
                          <a:schemeClr val="dk1"/>
                        </a:solidFill>
                        <a:latin typeface="+mn-lt"/>
                        <a:ea typeface="+mn-ea"/>
                        <a:cs typeface="+mn-cs"/>
                      </a:endParaRPr>
                    </a:p>
                  </a:txBody>
                  <a:tcPr>
                    <a:noFill/>
                  </a:tcPr>
                </a:tc>
                <a:extLst>
                  <a:ext uri="{0D108BD9-81ED-4DB2-BD59-A6C34878D82A}">
                    <a16:rowId xmlns:a16="http://schemas.microsoft.com/office/drawing/2014/main" xmlns="" val="10003"/>
                  </a:ext>
                </a:extLst>
              </a:tr>
            </a:tbl>
          </a:graphicData>
        </a:graphic>
      </p:graphicFrame>
      <p:sp>
        <p:nvSpPr>
          <p:cNvPr id="3" name="矩形 2"/>
          <p:cNvSpPr/>
          <p:nvPr/>
        </p:nvSpPr>
        <p:spPr>
          <a:xfrm>
            <a:off x="526054" y="378242"/>
            <a:ext cx="8496944" cy="523220"/>
          </a:xfrm>
          <a:prstGeom prst="rect">
            <a:avLst/>
          </a:prstGeom>
        </p:spPr>
        <p:txBody>
          <a:bodyPr wrap="square">
            <a:spAutoFit/>
          </a:bodyPr>
          <a:lstStyle/>
          <a:p>
            <a:pPr algn="ctr"/>
            <a:r>
              <a:rPr lang="zh-CN" altLang="en-US" sz="2800" b="1" dirty="0">
                <a:latin typeface="+mj-lt"/>
                <a:ea typeface="黑体" pitchFamily="2" charset="-122"/>
                <a:cs typeface="+mj-cs"/>
              </a:rPr>
              <a:t>新型冠状病毒感染的肺炎病例</a:t>
            </a:r>
            <a:r>
              <a:rPr lang="zh-CN" altLang="en-US" sz="2800" b="1" dirty="0">
                <a:solidFill>
                  <a:srgbClr val="FF0000"/>
                </a:solidFill>
                <a:latin typeface="+mj-lt"/>
                <a:ea typeface="黑体" pitchFamily="2" charset="-122"/>
                <a:cs typeface="+mj-cs"/>
              </a:rPr>
              <a:t>实验室检测方案</a:t>
            </a:r>
          </a:p>
        </p:txBody>
      </p:sp>
    </p:spTree>
    <p:extLst>
      <p:ext uri="{BB962C8B-B14F-4D97-AF65-F5344CB8AC3E}">
        <p14:creationId xmlns:p14="http://schemas.microsoft.com/office/powerpoint/2010/main" val="197346466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smtClean="0"/>
              <a:t>请大家将此次培训及方案的有关问题与建议请发送至：</a:t>
            </a:r>
            <a:endParaRPr lang="en-US" altLang="zh-CN" dirty="0" smtClean="0"/>
          </a:p>
          <a:p>
            <a:pPr lvl="1"/>
            <a:r>
              <a:rPr lang="zh-CN" altLang="en-US" dirty="0" smtClean="0"/>
              <a:t>邮箱</a:t>
            </a:r>
            <a:r>
              <a:rPr lang="zh-CN" altLang="en-US" dirty="0"/>
              <a:t>：</a:t>
            </a:r>
            <a:r>
              <a:rPr lang="en-US" altLang="zh-CN" dirty="0" smtClean="0"/>
              <a:t>2019ncov@chinacdc.cn</a:t>
            </a:r>
          </a:p>
          <a:p>
            <a:pPr marL="457200" lvl="1" indent="0">
              <a:buNone/>
            </a:pPr>
            <a:endParaRPr lang="zh-CN" altLang="en-US" dirty="0"/>
          </a:p>
        </p:txBody>
      </p:sp>
    </p:spTree>
    <p:extLst>
      <p:ext uri="{BB962C8B-B14F-4D97-AF65-F5344CB8AC3E}">
        <p14:creationId xmlns:p14="http://schemas.microsoft.com/office/powerpoint/2010/main" val="819216589"/>
      </p:ext>
    </p:extLst>
  </p:cSld>
  <p:clrMapOvr>
    <a:masterClrMapping/>
  </p:clrMapOvr>
  <p:transition>
    <p:wip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ctrTitle"/>
          </p:nvPr>
        </p:nvSpPr>
        <p:spPr>
          <a:xfrm>
            <a:off x="684213" y="2133600"/>
            <a:ext cx="8057392" cy="1151384"/>
          </a:xfrm>
        </p:spPr>
        <p:txBody>
          <a:bodyPr/>
          <a:lstStyle/>
          <a:p>
            <a:pPr eaLnBrk="1" hangingPunct="1"/>
            <a:r>
              <a:rPr lang="zh-CN" altLang="en-US" sz="6000" dirty="0" smtClean="0"/>
              <a:t>谢 谢！</a:t>
            </a:r>
            <a:r>
              <a:rPr lang="en-US" altLang="zh-CN" sz="6000" dirty="0" smtClean="0"/>
              <a:t/>
            </a:r>
            <a:br>
              <a:rPr lang="en-US" altLang="zh-CN" sz="6000" dirty="0" smtClean="0"/>
            </a:br>
            <a:endParaRPr lang="zh-CN" altLang="en-US" sz="6000" dirty="0" smtClean="0"/>
          </a:p>
        </p:txBody>
      </p:sp>
    </p:spTree>
    <p:extLst>
      <p:ext uri="{BB962C8B-B14F-4D97-AF65-F5344CB8AC3E}">
        <p14:creationId xmlns:p14="http://schemas.microsoft.com/office/powerpoint/2010/main" val="12187655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404664"/>
            <a:ext cx="8229601" cy="503238"/>
          </a:xfrm>
        </p:spPr>
        <p:txBody>
          <a:bodyPr/>
          <a:lstStyle/>
          <a:p>
            <a:r>
              <a:rPr lang="zh-CN" altLang="en-US" dirty="0" smtClean="0"/>
              <a:t>九项</a:t>
            </a:r>
            <a:r>
              <a:rPr lang="zh-CN" altLang="zh-CN" dirty="0" smtClean="0"/>
              <a:t>防</a:t>
            </a:r>
            <a:r>
              <a:rPr lang="zh-CN" altLang="zh-CN" dirty="0"/>
              <a:t>控</a:t>
            </a:r>
            <a:r>
              <a:rPr lang="zh-CN" altLang="zh-CN" dirty="0" smtClean="0"/>
              <a:t>措施</a:t>
            </a:r>
            <a:endParaRPr lang="zh-CN" altLang="en-US" dirty="0"/>
          </a:p>
        </p:txBody>
      </p:sp>
      <p:sp>
        <p:nvSpPr>
          <p:cNvPr id="3" name="内容占位符 2"/>
          <p:cNvSpPr>
            <a:spLocks noGrp="1"/>
          </p:cNvSpPr>
          <p:nvPr>
            <p:ph idx="1"/>
          </p:nvPr>
        </p:nvSpPr>
        <p:spPr>
          <a:xfrm>
            <a:off x="467544" y="1052736"/>
            <a:ext cx="8229601" cy="4248150"/>
          </a:xfrm>
        </p:spPr>
        <p:txBody>
          <a:bodyPr/>
          <a:lstStyle/>
          <a:p>
            <a:r>
              <a:rPr lang="zh-CN" altLang="zh-CN" dirty="0" smtClean="0"/>
              <a:t>加强</a:t>
            </a:r>
            <a:r>
              <a:rPr lang="zh-CN" altLang="zh-CN" dirty="0"/>
              <a:t>组织</a:t>
            </a:r>
            <a:r>
              <a:rPr lang="zh-CN" altLang="zh-CN" dirty="0" smtClean="0"/>
              <a:t>领导</a:t>
            </a:r>
            <a:endParaRPr lang="en-US" altLang="zh-CN" dirty="0" smtClean="0"/>
          </a:p>
          <a:p>
            <a:r>
              <a:rPr lang="zh-CN" altLang="zh-CN" dirty="0" smtClean="0">
                <a:solidFill>
                  <a:srgbClr val="00B050"/>
                </a:solidFill>
              </a:rPr>
              <a:t>病例发现</a:t>
            </a:r>
            <a:r>
              <a:rPr lang="zh-CN" altLang="zh-CN" dirty="0">
                <a:solidFill>
                  <a:srgbClr val="00B050"/>
                </a:solidFill>
              </a:rPr>
              <a:t>与</a:t>
            </a:r>
            <a:r>
              <a:rPr lang="zh-CN" altLang="zh-CN" dirty="0" smtClean="0">
                <a:solidFill>
                  <a:srgbClr val="00B050"/>
                </a:solidFill>
              </a:rPr>
              <a:t>报告</a:t>
            </a:r>
            <a:endParaRPr lang="en-US" altLang="zh-CN" dirty="0">
              <a:solidFill>
                <a:srgbClr val="00B050"/>
              </a:solidFill>
            </a:endParaRPr>
          </a:p>
          <a:p>
            <a:r>
              <a:rPr lang="zh-CN" altLang="zh-CN" dirty="0" smtClean="0">
                <a:solidFill>
                  <a:srgbClr val="00B050"/>
                </a:solidFill>
              </a:rPr>
              <a:t>流行病学调查</a:t>
            </a:r>
            <a:endParaRPr lang="en-US" altLang="zh-CN" dirty="0" smtClean="0">
              <a:solidFill>
                <a:srgbClr val="00B050"/>
              </a:solidFill>
            </a:endParaRPr>
          </a:p>
          <a:p>
            <a:r>
              <a:rPr lang="zh-CN" altLang="zh-CN" dirty="0" smtClean="0">
                <a:solidFill>
                  <a:srgbClr val="00B050"/>
                </a:solidFill>
              </a:rPr>
              <a:t>标本</a:t>
            </a:r>
            <a:r>
              <a:rPr lang="zh-CN" altLang="zh-CN" dirty="0">
                <a:solidFill>
                  <a:srgbClr val="00B050"/>
                </a:solidFill>
              </a:rPr>
              <a:t>采集与</a:t>
            </a:r>
            <a:r>
              <a:rPr lang="zh-CN" altLang="zh-CN" dirty="0" smtClean="0">
                <a:solidFill>
                  <a:srgbClr val="00B050"/>
                </a:solidFill>
              </a:rPr>
              <a:t>检测</a:t>
            </a:r>
            <a:endParaRPr lang="en-US" altLang="zh-CN" dirty="0" smtClean="0">
              <a:solidFill>
                <a:srgbClr val="00B050"/>
              </a:solidFill>
            </a:endParaRPr>
          </a:p>
          <a:p>
            <a:r>
              <a:rPr lang="zh-CN" altLang="zh-CN" dirty="0" smtClean="0"/>
              <a:t>病例</a:t>
            </a:r>
            <a:r>
              <a:rPr lang="zh-CN" altLang="zh-CN" dirty="0"/>
              <a:t>救治及院内感染预防</a:t>
            </a:r>
            <a:r>
              <a:rPr lang="zh-CN" altLang="zh-CN" dirty="0" smtClean="0"/>
              <a:t>控制</a:t>
            </a:r>
            <a:endParaRPr lang="en-US" altLang="zh-CN" dirty="0"/>
          </a:p>
          <a:p>
            <a:r>
              <a:rPr lang="zh-CN" altLang="zh-CN" dirty="0" smtClean="0">
                <a:solidFill>
                  <a:srgbClr val="00B050"/>
                </a:solidFill>
              </a:rPr>
              <a:t>密切接触者的追踪和管理</a:t>
            </a:r>
          </a:p>
          <a:p>
            <a:r>
              <a:rPr lang="zh-CN" altLang="zh-CN" dirty="0" smtClean="0"/>
              <a:t>宣传教育与风险沟通</a:t>
            </a:r>
            <a:endParaRPr lang="en-US" altLang="zh-CN" dirty="0" smtClean="0"/>
          </a:p>
          <a:p>
            <a:r>
              <a:rPr lang="zh-CN" altLang="zh-CN" dirty="0" smtClean="0"/>
              <a:t>加强</a:t>
            </a:r>
            <a:r>
              <a:rPr lang="zh-CN" altLang="zh-CN" dirty="0"/>
              <a:t>医疗卫生机构专业人员</a:t>
            </a:r>
            <a:r>
              <a:rPr lang="zh-CN" altLang="zh-CN" dirty="0" smtClean="0"/>
              <a:t>培训</a:t>
            </a:r>
            <a:endParaRPr lang="en-US" altLang="zh-CN" dirty="0" smtClean="0"/>
          </a:p>
          <a:p>
            <a:r>
              <a:rPr lang="zh-CN" altLang="zh-CN" dirty="0" smtClean="0"/>
              <a:t>加强</a:t>
            </a:r>
            <a:r>
              <a:rPr lang="zh-CN" altLang="zh-CN" dirty="0"/>
              <a:t>实验室检测能力及生物安全防护意识</a:t>
            </a:r>
          </a:p>
          <a:p>
            <a:endParaRPr lang="zh-CN" altLang="zh-CN" dirty="0"/>
          </a:p>
          <a:p>
            <a:endParaRPr lang="zh-CN" altLang="en-US" dirty="0"/>
          </a:p>
        </p:txBody>
      </p:sp>
      <p:sp>
        <p:nvSpPr>
          <p:cNvPr id="4" name="TextBox 3"/>
          <p:cNvSpPr txBox="1"/>
          <p:nvPr/>
        </p:nvSpPr>
        <p:spPr>
          <a:xfrm>
            <a:off x="6300192" y="2711795"/>
            <a:ext cx="2489908" cy="954107"/>
          </a:xfrm>
          <a:prstGeom prst="rect">
            <a:avLst/>
          </a:prstGeom>
          <a:solidFill>
            <a:srgbClr val="92D050"/>
          </a:solidFill>
        </p:spPr>
        <p:txBody>
          <a:bodyPr wrap="square" rtlCol="0">
            <a:spAutoFit/>
          </a:bodyPr>
          <a:lstStyle/>
          <a:p>
            <a:r>
              <a:rPr lang="zh-CN" altLang="en-US" sz="2800" dirty="0" smtClean="0">
                <a:latin typeface="微软雅黑" pitchFamily="34" charset="-122"/>
                <a:ea typeface="微软雅黑" pitchFamily="34" charset="-122"/>
              </a:rPr>
              <a:t>四项单独方案介绍，此处略</a:t>
            </a:r>
            <a:endParaRPr lang="zh-CN" altLang="en-US" sz="2800" dirty="0">
              <a:latin typeface="微软雅黑" pitchFamily="34" charset="-122"/>
              <a:ea typeface="微软雅黑" pitchFamily="34" charset="-122"/>
            </a:endParaRPr>
          </a:p>
        </p:txBody>
      </p:sp>
      <p:sp>
        <p:nvSpPr>
          <p:cNvPr id="5" name="右大括号 4"/>
          <p:cNvSpPr/>
          <p:nvPr/>
        </p:nvSpPr>
        <p:spPr>
          <a:xfrm>
            <a:off x="5292080" y="2060848"/>
            <a:ext cx="792088" cy="2256002"/>
          </a:xfrm>
          <a:prstGeom prst="rightBrac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722335265"/>
      </p:ext>
    </p:extLst>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32656"/>
            <a:ext cx="8229601" cy="503238"/>
          </a:xfrm>
        </p:spPr>
        <p:txBody>
          <a:bodyPr/>
          <a:lstStyle/>
          <a:p>
            <a:r>
              <a:rPr lang="zh-CN" altLang="zh-CN" dirty="0"/>
              <a:t>（一）加强组织</a:t>
            </a:r>
            <a:r>
              <a:rPr lang="zh-CN" altLang="zh-CN" dirty="0" smtClean="0"/>
              <a:t>领导</a:t>
            </a:r>
            <a:endParaRPr lang="zh-CN" altLang="en-US" dirty="0"/>
          </a:p>
        </p:txBody>
      </p:sp>
      <p:graphicFrame>
        <p:nvGraphicFramePr>
          <p:cNvPr id="4" name="图示 3"/>
          <p:cNvGraphicFramePr/>
          <p:nvPr>
            <p:extLst>
              <p:ext uri="{D42A27DB-BD31-4B8C-83A1-F6EECF244321}">
                <p14:modId xmlns:p14="http://schemas.microsoft.com/office/powerpoint/2010/main" val="1541985695"/>
              </p:ext>
            </p:extLst>
          </p:nvPr>
        </p:nvGraphicFramePr>
        <p:xfrm>
          <a:off x="827584" y="1412776"/>
          <a:ext cx="7416824" cy="50131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05779030"/>
      </p:ext>
    </p:extLst>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CDC">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90000"/>
          </a:schemeClr>
        </a:solidFill>
        <a:ln w="38100">
          <a:solidFill>
            <a:srgbClr val="FF0000"/>
          </a:solidFill>
        </a:ln>
      </a:spPr>
      <a:bodyPr rtlCol="0" anchor="ctr"/>
      <a:lstStyle>
        <a:defPPr marL="285750" indent="-285750">
          <a:buFont typeface="Arial" pitchFamily="34" charset="0"/>
          <a:buChar char="•"/>
          <a:defRPr dirty="0">
            <a:solidFill>
              <a:schemeClr val="tx1"/>
            </a:solidFill>
            <a:latin typeface="微软雅黑" panose="020B0503020204020204" pitchFamily="34" charset="-122"/>
            <a:ea typeface="微软雅黑" panose="020B0503020204020204" pitchFamily="34" charset="-122"/>
            <a:cs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469</TotalTime>
  <Words>5990</Words>
  <Application>Microsoft Office PowerPoint</Application>
  <PresentationFormat>全屏显示(4:3)</PresentationFormat>
  <Paragraphs>773</Paragraphs>
  <Slides>75</Slides>
  <Notes>32</Notes>
  <HiddenSlides>0</HiddenSlides>
  <MMClips>0</MMClips>
  <ScaleCrop>false</ScaleCrop>
  <HeadingPairs>
    <vt:vector size="4" baseType="variant">
      <vt:variant>
        <vt:lpstr>主题</vt:lpstr>
      </vt:variant>
      <vt:variant>
        <vt:i4>1</vt:i4>
      </vt:variant>
      <vt:variant>
        <vt:lpstr>幻灯片标题</vt:lpstr>
      </vt:variant>
      <vt:variant>
        <vt:i4>75</vt:i4>
      </vt:variant>
    </vt:vector>
  </HeadingPairs>
  <TitlesOfParts>
    <vt:vector size="76" baseType="lpstr">
      <vt:lpstr>CDC</vt:lpstr>
      <vt:lpstr>新型冠状病毒感染的肺炎 疫情防控方案(第二版)  解读 </vt:lpstr>
      <vt:lpstr>内 容</vt:lpstr>
      <vt:lpstr>现有疾病认识-1</vt:lpstr>
      <vt:lpstr>现有疾病认识-2</vt:lpstr>
      <vt:lpstr>（二）疫情防控方案 (第二版) </vt:lpstr>
      <vt:lpstr>目的</vt:lpstr>
      <vt:lpstr>适用范围</vt:lpstr>
      <vt:lpstr>九项防控措施</vt:lpstr>
      <vt:lpstr>（一）加强组织领导</vt:lpstr>
      <vt:lpstr>（五）病例救治及院内感染预防控制</vt:lpstr>
      <vt:lpstr>（七）宣传教育与风险沟通</vt:lpstr>
      <vt:lpstr>（八）加强医疗卫生机构专业人员培训</vt:lpstr>
      <vt:lpstr>（九）加强实验室检测能力 及生物安全防护意识</vt:lpstr>
      <vt:lpstr>附件</vt:lpstr>
      <vt:lpstr>（三）病例监测方案（第二版）</vt:lpstr>
      <vt:lpstr>内 容</vt:lpstr>
      <vt:lpstr>调查目的</vt:lpstr>
      <vt:lpstr>病例定义—疑似病例</vt:lpstr>
      <vt:lpstr>确诊病例</vt:lpstr>
      <vt:lpstr>聚集性病例</vt:lpstr>
      <vt:lpstr>病例监测内容</vt:lpstr>
      <vt:lpstr>病例发现</vt:lpstr>
      <vt:lpstr>病例报告 </vt:lpstr>
      <vt:lpstr>病例发现与报告 </vt:lpstr>
      <vt:lpstr>病例发现与报告 </vt:lpstr>
      <vt:lpstr>聚集性病例的报告 </vt:lpstr>
      <vt:lpstr>流行病学调查</vt:lpstr>
      <vt:lpstr>网络报告访问方式 -中国疾病预防控制信息系统应用门户 -发病死亡报告</vt:lpstr>
      <vt:lpstr>传染病病例报告</vt:lpstr>
      <vt:lpstr>标本采集和实验室检测</vt:lpstr>
      <vt:lpstr>病例诊断流程要求</vt:lpstr>
      <vt:lpstr>（四）流行病学调查方案（第二版）  </vt:lpstr>
      <vt:lpstr>流 调 内 容</vt:lpstr>
      <vt:lpstr>一、调查目的</vt:lpstr>
      <vt:lpstr>二、调查对象</vt:lpstr>
      <vt:lpstr>三、调查方法</vt:lpstr>
      <vt:lpstr>三、调查内容</vt:lpstr>
      <vt:lpstr>个案调查表</vt:lpstr>
      <vt:lpstr>四、组织与实施</vt:lpstr>
      <vt:lpstr>五、信息的上报与分析</vt:lpstr>
      <vt:lpstr>PowerPoint 演示文稿</vt:lpstr>
      <vt:lpstr>个案调查表：第一部分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（五）可疑暴露者和密切接触者管理方案 </vt:lpstr>
      <vt:lpstr>可疑暴露者和密切接触者管理内容</vt:lpstr>
      <vt:lpstr>PowerPoint 演示文稿</vt:lpstr>
      <vt:lpstr>PowerPoint 演示文稿</vt:lpstr>
      <vt:lpstr>PowerPoint 演示文稿</vt:lpstr>
      <vt:lpstr>PowerPoint 演示文稿</vt:lpstr>
      <vt:lpstr>管理要求-密切接触者医学观察</vt:lpstr>
      <vt:lpstr>管理要求-密切接触者医学观察</vt:lpstr>
      <vt:lpstr>管理要求-可疑暴露者健康告知</vt:lpstr>
      <vt:lpstr>附表</vt:lpstr>
      <vt:lpstr>新型冠状病毒感染的肺炎病例密切接触者登记表</vt:lpstr>
      <vt:lpstr>新型冠状病毒感染的肺炎病例密切接触者 医学观察登记表 </vt:lpstr>
      <vt:lpstr>新型冠状病毒感染的肺炎病例密切接触者 医学观察统计日报表</vt:lpstr>
      <vt:lpstr>新型冠状病毒感染的肺炎病例密切接触者医学观察每日统计汇总表</vt:lpstr>
      <vt:lpstr>（六）第二版方案与第一版方案的区别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 </vt:lpstr>
    </vt:vector>
  </TitlesOfParts>
  <Company>CYCDPC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2015-2016年9月全国传染病疫情与监测工作开展情况</dc:title>
  <dc:creator>耿梦杰</dc:creator>
  <cp:lastModifiedBy>耿梦杰</cp:lastModifiedBy>
  <cp:revision>68</cp:revision>
  <dcterms:created xsi:type="dcterms:W3CDTF">2020-01-20T06:20:54Z</dcterms:created>
  <dcterms:modified xsi:type="dcterms:W3CDTF">2020-01-22T08:18:46Z</dcterms:modified>
</cp:coreProperties>
</file>